
<file path=[Content_Types].xml><?xml version="1.0" encoding="utf-8"?>
<Types xmlns="http://schemas.openxmlformats.org/package/2006/content-types">
  <Default Extension="png" ContentType="image/png"/>
  <Default Extension="tmp" ContentType="image/png"/>
  <Default Extension="jpeg" ContentType="image/jpeg"/>
  <Default Extension="wmf" ContentType="image/x-wmf"/>
  <Default Extension="m4a" ContentType="audio/mp4"/>
  <Default Extension="emf" ContentType="image/x-emf"/>
  <Default Extension="rels" ContentType="application/vnd.openxmlformats-package.relationships+xml"/>
  <Default Extension="xml" ContentType="application/xml"/>
  <Default Extension="jpg" ContentType="image/jpeg"/>
  <Override PartName="/ppt/diagrams/data1.xml" ContentType="application/vnd.openxmlformats-officedocument.drawingml.diagramData+xml"/>
  <Override PartName="/ppt/diagrams/data10.xml" ContentType="application/vnd.openxmlformats-officedocument.drawingml.diagramData+xml"/>
  <Override PartName="/ppt/diagrams/data9.xml" ContentType="application/vnd.openxmlformats-officedocument.drawingml.diagramData+xml"/>
  <Override PartName="/ppt/diagrams/data8.xml" ContentType="application/vnd.openxmlformats-officedocument.drawingml.diagramData+xml"/>
  <Override PartName="/ppt/diagrams/data7.xml" ContentType="application/vnd.openxmlformats-officedocument.drawingml.diagramData+xml"/>
  <Override PartName="/ppt/diagrams/data6.xml" ContentType="application/vnd.openxmlformats-officedocument.drawingml.diagramData+xml"/>
  <Override PartName="/ppt/diagrams/data5.xml" ContentType="application/vnd.openxmlformats-officedocument.drawingml.diagramData+xml"/>
  <Override PartName="/ppt/diagrams/data4.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6.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75.xml" ContentType="application/vnd.openxmlformats-officedocument.presentationml.slide+xml"/>
  <Override PartName="/ppt/slides/slide74.xml" ContentType="application/vnd.openxmlformats-officedocument.presentationml.slide+xml"/>
  <Override PartName="/ppt/slides/slide5.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70.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80.xml" ContentType="application/vnd.openxmlformats-officedocument.presentationml.slide+xml"/>
  <Override PartName="/ppt/slides/slide79.xml" ContentType="application/vnd.openxmlformats-officedocument.presentationml.slide+xml"/>
  <Override PartName="/ppt/slides/slide78.xml" ContentType="application/vnd.openxmlformats-officedocument.presentationml.slide+xml"/>
  <Override PartName="/ppt/slides/slide7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69.xml" ContentType="application/vnd.openxmlformats-officedocument.presentationml.slide+xml"/>
  <Override PartName="/ppt/slides/slide73.xml" ContentType="application/vnd.openxmlformats-officedocument.presentationml.slide+xml"/>
  <Override PartName="/ppt/slides/slide67.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8.xml" ContentType="application/vnd.openxmlformats-officedocument.presentationml.slide+xml"/>
  <Override PartName="/ppt/slides/slide68.xml" ContentType="application/vnd.openxmlformats-officedocument.presentationml.slide+xml"/>
  <Override PartName="/ppt/slides/slide60.xml" ContentType="application/vnd.openxmlformats-officedocument.presentationml.slide+xml"/>
  <Override PartName="/ppt/slides/slide66.xml" ContentType="application/vnd.openxmlformats-officedocument.presentationml.slide+xml"/>
  <Override PartName="/ppt/slides/slide65.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59.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Masters/slideMaster6.xml" ContentType="application/vnd.openxmlformats-officedocument.presentationml.slideMaster+xml"/>
  <Override PartName="/ppt/slideLayouts/slideLayout4.xml" ContentType="application/vnd.openxmlformats-officedocument.presentationml.slideLayout+xml"/>
  <Override PartName="/ppt/slideMasters/slideMaster5.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slideMasters/slideMaster1.xml" ContentType="application/vnd.openxmlformats-officedocument.presentationml.slideMaster+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slideMasters/slideMaster2.xml" ContentType="application/vnd.openxmlformats-officedocument.presentationml.slideMaster+xml"/>
  <Override PartName="/ppt/notesSlides/notesSlide28.xml" ContentType="application/vnd.openxmlformats-officedocument.presentationml.notesSlide+xml"/>
  <Override PartName="/ppt/notesSlides/notesSlide33.xml" ContentType="application/vnd.openxmlformats-officedocument.presentationml.notesSlide+xml"/>
  <Override PartName="/ppt/notesSlides/notesSlide17.xml" ContentType="application/vnd.openxmlformats-officedocument.presentationml.notesSlide+xml"/>
  <Override PartName="/ppt/slideLayouts/slideLayout63.xml" ContentType="application/vnd.openxmlformats-officedocument.presentationml.slideLayout+xml"/>
  <Override PartName="/ppt/slideLayouts/slideLayout62.xml" ContentType="application/vnd.openxmlformats-officedocument.presentationml.slideLayout+xml"/>
  <Override PartName="/ppt/slideLayouts/slideLayout61.xml" ContentType="application/vnd.openxmlformats-officedocument.presentationml.slideLayout+xml"/>
  <Override PartName="/ppt/slideLayouts/slideLayout60.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59.xml" ContentType="application/vnd.openxmlformats-officedocument.presentationml.slideLayout+xml"/>
  <Override PartName="/ppt/slideLayouts/slideLayout58.xml" ContentType="application/vnd.openxmlformats-officedocument.presentationml.slideLayout+xml"/>
  <Override PartName="/ppt/slideLayouts/slideLayout3.xml" ContentType="application/vnd.openxmlformats-officedocument.presentationml.slideLayout+xml"/>
  <Override PartName="/ppt/notesSlides/notesSlide21.xml" ContentType="application/vnd.openxmlformats-officedocument.presentationml.notesSlide+xml"/>
  <Override PartName="/ppt/slideLayouts/slideLayout50.xml" ContentType="application/vnd.openxmlformats-officedocument.presentationml.slideLayout+xml"/>
  <Override PartName="/ppt/notesSlides/notesSlide22.xml" ContentType="application/vnd.openxmlformats-officedocument.presentationml.notesSlide+xml"/>
  <Override PartName="/ppt/slideLayouts/slideLayout49.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slideLayouts/slideLayout2.xml" ContentType="application/vnd.openxmlformats-officedocument.presentationml.slideLayout+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slideLayouts/slideLayout1.xml" ContentType="application/vnd.openxmlformats-officedocument.presentationml.slideLayout+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74.xml" ContentType="application/vnd.openxmlformats-officedocument.presentationml.slideLayout+xml"/>
  <Override PartName="/ppt/slideLayouts/slideLayout73.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23.xml" ContentType="application/vnd.openxmlformats-officedocument.presentationml.notesSlide+xml"/>
  <Override PartName="/ppt/slideLayouts/slideLayout57.xml" ContentType="application/vnd.openxmlformats-officedocument.presentationml.slideLayout+xml"/>
  <Override PartName="/ppt/notesSlides/notesSlide25.xml" ContentType="application/vnd.openxmlformats-officedocument.presentationml.notesSlide+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8.xml" ContentType="application/vnd.openxmlformats-officedocument.presentationml.slideLayout+xml"/>
  <Override PartName="/ppt/notesSlides/notesSlide24.xml" ContentType="application/vnd.openxmlformats-officedocument.presentationml.notesSlide+xml"/>
  <Override PartName="/ppt/slideLayouts/slideLayout30.xml" ContentType="application/vnd.openxmlformats-officedocument.presentationml.slideLayout+xml"/>
  <Override PartName="/ppt/slideLayouts/slideLayout41.xml" ContentType="application/vnd.openxmlformats-officedocument.presentationml.slideLayout+xml"/>
  <Override PartName="/ppt/slideLayouts/slideLayout40.xml" ContentType="application/vnd.openxmlformats-officedocument.presentationml.slideLayout+xml"/>
  <Override PartName="/ppt/slideLayouts/slideLayout39.xml" ContentType="application/vnd.openxmlformats-officedocument.presentationml.slideLayout+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8.xml" ContentType="application/vnd.openxmlformats-officedocument.presentationml.slideLayout+xml"/>
  <Override PartName="/ppt/notesSlides/notesSlide26.xml" ContentType="application/vnd.openxmlformats-officedocument.presentationml.notesSlide+xml"/>
  <Override PartName="/ppt/slideLayouts/slideLayout47.xml" ContentType="application/vnd.openxmlformats-officedocument.presentationml.slideLayout+xml"/>
  <Override PartName="/ppt/slideLayouts/slideLayout46.xml" ContentType="application/vnd.openxmlformats-officedocument.presentationml.slideLayout+xml"/>
  <Override PartName="/ppt/slideLayouts/slideLayout45.xml" ContentType="application/vnd.openxmlformats-officedocument.presentationml.slideLayout+xml"/>
  <Override PartName="/ppt/slideLayouts/slideLayout35.xml" ContentType="application/vnd.openxmlformats-officedocument.presentationml.slideLayout+xml"/>
  <Override PartName="/ppt/slideLayouts/slideLayout29.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notesSlides/notesSlide27.xml" ContentType="application/vnd.openxmlformats-officedocument.presentationml.notesSlide+xml"/>
  <Override PartName="/ppt/theme/theme7.xml" ContentType="application/vnd.openxmlformats-officedocument.theme+xml"/>
  <Override PartName="/ppt/theme/theme6.xml" ContentType="application/vnd.openxmlformats-officedocument.theme+xml"/>
  <Override PartName="/ppt/theme/theme4.xml" ContentType="application/vnd.openxmlformats-officedocument.theme+xml"/>
  <Override PartName="/ppt/theme/theme2.xml" ContentType="application/vnd.openxmlformats-officedocument.theme+xml"/>
  <Override PartName="/ppt/theme/theme5.xml" ContentType="application/vnd.openxmlformats-officedocument.theme+xml"/>
  <Override PartName="/ppt/theme/theme3.xml" ContentType="application/vnd.openxmlformats-officedocument.theme+xml"/>
  <Override PartName="/ppt/diagrams/quickStyle1.xml" ContentType="application/vnd.openxmlformats-officedocument.drawingml.diagramStyle+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colors8.xml" ContentType="application/vnd.openxmlformats-officedocument.drawingml.diagramColors+xml"/>
  <Override PartName="/ppt/diagrams/quickStyle8.xml" ContentType="application/vnd.openxmlformats-officedocument.drawingml.diagramStyle+xml"/>
  <Override PartName="/ppt/diagrams/layout8.xml" ContentType="application/vnd.openxmlformats-officedocument.drawingml.diagramLayout+xml"/>
  <Override PartName="/ppt/notesMasters/notesMaster1.xml" ContentType="application/vnd.openxmlformats-officedocument.presentationml.notesMaster+xml"/>
  <Override PartName="/ppt/diagrams/drawing8.xml" ContentType="application/vnd.ms-office.drawingml.diagramDrawing+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layout1.xml" ContentType="application/vnd.openxmlformats-officedocument.drawingml.diagramLayout+xml"/>
  <Override PartName="/ppt/diagrams/quickStyle4.xml" ContentType="application/vnd.openxmlformats-officedocument.drawingml.diagramStyle+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ppt/diagrams/quickStyle3.xml" ContentType="application/vnd.openxmlformats-officedocument.drawingml.diagramStyle+xml"/>
  <Override PartName="/ppt/diagrams/layout3.xml" ContentType="application/vnd.openxmlformats-officedocument.drawingml.diagramLayout+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colors2.xml" ContentType="application/vnd.openxmlformats-officedocument.drawingml.diagramColors+xml"/>
  <Override PartName="/ppt/diagrams/drawing2.xml" ContentType="application/vnd.ms-office.drawingml.diagramDrawing+xml"/>
  <Override PartName="/ppt/diagrams/drawing6.xml" ContentType="application/vnd.ms-office.drawingml.diagramDrawing+xml"/>
  <Override PartName="/ppt/diagrams/colors6.xml" ContentType="application/vnd.openxmlformats-officedocument.drawingml.diagramColors+xml"/>
  <Override PartName="/ppt/diagrams/quickStyle6.xml" ContentType="application/vnd.openxmlformats-officedocument.drawingml.diagramStyle+xml"/>
  <Override PartName="/ppt/diagrams/layout6.xml" ContentType="application/vnd.openxmlformats-officedocument.drawingml.diagramLayout+xml"/>
  <Override PartName="/ppt/diagrams/layout7.xml" ContentType="application/vnd.openxmlformats-officedocument.drawingml.diagramLayout+xml"/>
  <Override PartName="/ppt/diagrams/drawing7.xml" ContentType="application/vnd.ms-office.drawingml.diagramDrawing+xml"/>
  <Override PartName="/ppt/diagrams/colors7.xml" ContentType="application/vnd.openxmlformats-officedocument.drawingml.diagramColors+xml"/>
  <Override PartName="/ppt/diagrams/quickStyle7.xml" ContentType="application/vnd.openxmlformats-officedocument.drawingml.diagramStyle+xml"/>
  <Override PartName="/ppt/theme/theme1.xml" ContentType="application/vnd.openxmlformats-officedocument.theme+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5" r:id="rId3"/>
    <p:sldMasterId id="2147483699" r:id="rId4"/>
    <p:sldMasterId id="2147483712" r:id="rId5"/>
    <p:sldMasterId id="2147483726" r:id="rId6"/>
  </p:sldMasterIdLst>
  <p:notesMasterIdLst>
    <p:notesMasterId r:id="rId87"/>
  </p:notesMasterIdLst>
  <p:sldIdLst>
    <p:sldId id="336" r:id="rId7"/>
    <p:sldId id="337" r:id="rId8"/>
    <p:sldId id="290" r:id="rId9"/>
    <p:sldId id="291" r:id="rId10"/>
    <p:sldId id="292" r:id="rId11"/>
    <p:sldId id="294" r:id="rId12"/>
    <p:sldId id="295" r:id="rId13"/>
    <p:sldId id="296" r:id="rId14"/>
    <p:sldId id="297" r:id="rId15"/>
    <p:sldId id="298" r:id="rId16"/>
    <p:sldId id="299" r:id="rId17"/>
    <p:sldId id="300" r:id="rId18"/>
    <p:sldId id="301" r:id="rId19"/>
    <p:sldId id="378" r:id="rId20"/>
    <p:sldId id="302" r:id="rId21"/>
    <p:sldId id="340" r:id="rId22"/>
    <p:sldId id="369" r:id="rId23"/>
    <p:sldId id="339" r:id="rId24"/>
    <p:sldId id="305" r:id="rId25"/>
    <p:sldId id="307" r:id="rId26"/>
    <p:sldId id="308" r:id="rId27"/>
    <p:sldId id="343" r:id="rId28"/>
    <p:sldId id="342" r:id="rId29"/>
    <p:sldId id="344" r:id="rId30"/>
    <p:sldId id="345" r:id="rId31"/>
    <p:sldId id="374" r:id="rId32"/>
    <p:sldId id="404" r:id="rId33"/>
    <p:sldId id="348" r:id="rId34"/>
    <p:sldId id="349" r:id="rId35"/>
    <p:sldId id="350" r:id="rId36"/>
    <p:sldId id="381" r:id="rId37"/>
    <p:sldId id="351" r:id="rId38"/>
    <p:sldId id="352" r:id="rId39"/>
    <p:sldId id="353" r:id="rId40"/>
    <p:sldId id="354" r:id="rId41"/>
    <p:sldId id="361" r:id="rId42"/>
    <p:sldId id="405" r:id="rId43"/>
    <p:sldId id="406" r:id="rId44"/>
    <p:sldId id="355" r:id="rId45"/>
    <p:sldId id="385" r:id="rId46"/>
    <p:sldId id="356" r:id="rId47"/>
    <p:sldId id="407" r:id="rId48"/>
    <p:sldId id="408" r:id="rId49"/>
    <p:sldId id="384" r:id="rId50"/>
    <p:sldId id="359" r:id="rId51"/>
    <p:sldId id="409" r:id="rId52"/>
    <p:sldId id="410" r:id="rId53"/>
    <p:sldId id="411" r:id="rId54"/>
    <p:sldId id="360" r:id="rId55"/>
    <p:sldId id="412" r:id="rId56"/>
    <p:sldId id="362" r:id="rId57"/>
    <p:sldId id="363" r:id="rId58"/>
    <p:sldId id="364" r:id="rId59"/>
    <p:sldId id="365" r:id="rId60"/>
    <p:sldId id="366" r:id="rId61"/>
    <p:sldId id="403" r:id="rId62"/>
    <p:sldId id="396" r:id="rId63"/>
    <p:sldId id="370" r:id="rId64"/>
    <p:sldId id="309" r:id="rId65"/>
    <p:sldId id="311" r:id="rId66"/>
    <p:sldId id="314" r:id="rId67"/>
    <p:sldId id="316" r:id="rId68"/>
    <p:sldId id="400" r:id="rId69"/>
    <p:sldId id="402" r:id="rId70"/>
    <p:sldId id="318" r:id="rId71"/>
    <p:sldId id="319" r:id="rId72"/>
    <p:sldId id="320" r:id="rId73"/>
    <p:sldId id="321" r:id="rId74"/>
    <p:sldId id="323" r:id="rId75"/>
    <p:sldId id="325" r:id="rId76"/>
    <p:sldId id="376" r:id="rId77"/>
    <p:sldId id="390" r:id="rId78"/>
    <p:sldId id="391" r:id="rId79"/>
    <p:sldId id="392" r:id="rId80"/>
    <p:sldId id="393" r:id="rId81"/>
    <p:sldId id="413" r:id="rId82"/>
    <p:sldId id="387" r:id="rId83"/>
    <p:sldId id="388" r:id="rId84"/>
    <p:sldId id="380" r:id="rId85"/>
    <p:sldId id="375" r:id="rId8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36C5"/>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viewProps" Target="viewProps.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5" Type="http://schemas.openxmlformats.org/officeDocument/2006/relationships/slideMaster" Target="slideMasters/slideMaster5.xml"/><Relationship Id="rId90" Type="http://schemas.openxmlformats.org/officeDocument/2006/relationships/theme" Target="theme/theme1.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slide" Target="slides/slide74.xml"/><Relationship Id="rId85" Type="http://schemas.openxmlformats.org/officeDocument/2006/relationships/slide" Target="slides/slide79.xml"/><Relationship Id="rId93" Type="http://schemas.openxmlformats.org/officeDocument/2006/relationships/customXml" Target="../customXml/item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customXml" Target="../customXml/item3.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customXml" Target="../customXml/item1.xml"/><Relationship Id="rId2" Type="http://schemas.openxmlformats.org/officeDocument/2006/relationships/slideMaster" Target="slideMasters/slideMaster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notesMaster" Target="notesMasters/notesMaster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s>
</file>

<file path=ppt/diagrams/_rels/data5.xml.rels><?xml version="1.0" encoding="UTF-8" standalone="yes"?>
<Relationships xmlns="http://schemas.openxmlformats.org/package/2006/relationships"><Relationship Id="rId2" Type="http://schemas.openxmlformats.org/officeDocument/2006/relationships/hyperlink" Target="https://www.cduarlein.cymru/Documents/System_CDU_IDP_Rhieni-Cyfranwyr%20_Parents_Contributors_24102019.pdf" TargetMode="External"/><Relationship Id="rId1" Type="http://schemas.openxmlformats.org/officeDocument/2006/relationships/hyperlink" Target="mailto:ellenjones@gwynedd.llyw.cymru" TargetMode="External"/></Relationships>
</file>

<file path=ppt/diagrams/_rels/drawing5.xml.rels><?xml version="1.0" encoding="UTF-8" standalone="yes"?>
<Relationships xmlns="http://schemas.openxmlformats.org/package/2006/relationships"><Relationship Id="rId2" Type="http://schemas.openxmlformats.org/officeDocument/2006/relationships/hyperlink" Target="https://www.cduarlein.cymru/Documents/System_CDU_IDP_Rhieni-Cyfranwyr%20_Parents_Contributors_24102019.pdf" TargetMode="External"/><Relationship Id="rId1" Type="http://schemas.openxmlformats.org/officeDocument/2006/relationships/hyperlink" Target="mailto:ellenjones@gwynedd.llyw.cymru"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2FA45A-C576-42BB-8A9A-B5C29AD5F778}"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n-US"/>
        </a:p>
      </dgm:t>
    </dgm:pt>
    <dgm:pt modelId="{726B7ADF-DB1B-48B7-A897-2F5686E317E3}">
      <dgm:prSet phldrT="[Text]" custT="1"/>
      <dgm:spPr>
        <a:solidFill>
          <a:srgbClr val="FFFF00">
            <a:alpha val="99000"/>
          </a:srgbClr>
        </a:solidFill>
        <a:ln>
          <a:solidFill>
            <a:schemeClr val="tx1"/>
          </a:solidFill>
        </a:ln>
      </dgm:spPr>
      <dgm:t>
        <a:bodyPr/>
        <a:lstStyle/>
        <a:p>
          <a:pPr algn="ctr"/>
          <a:r>
            <a:rPr lang="en-GB" sz="1400" b="1" u="none" dirty="0" smtClean="0">
              <a:latin typeface="+mj-lt"/>
            </a:rPr>
            <a:t>Additional Learning Provision</a:t>
          </a:r>
        </a:p>
        <a:p>
          <a:pPr algn="ctr"/>
          <a:r>
            <a:rPr lang="en-GB" sz="1400" b="1" u="none" dirty="0" smtClean="0">
              <a:latin typeface="+mj-lt"/>
            </a:rPr>
            <a:t>Individual Development Plan (IDP)</a:t>
          </a:r>
          <a:r>
            <a:rPr lang="en-GB" sz="1400" b="1" dirty="0" smtClean="0">
              <a:latin typeface="+mj-lt"/>
            </a:rPr>
            <a:t> </a:t>
          </a:r>
        </a:p>
        <a:p>
          <a:pPr algn="ctr"/>
          <a:r>
            <a:rPr lang="en-GB" sz="1100" dirty="0" smtClean="0"/>
            <a:t>The LA's Responsibility</a:t>
          </a:r>
        </a:p>
      </dgm:t>
    </dgm:pt>
    <dgm:pt modelId="{E18095BC-4BA6-47DC-A8E6-7061FBABB405}" type="parTrans" cxnId="{2561F47D-9A27-48F2-81A3-C4497C6ADD15}">
      <dgm:prSet/>
      <dgm:spPr/>
      <dgm:t>
        <a:bodyPr/>
        <a:lstStyle/>
        <a:p>
          <a:endParaRPr lang="en-GB"/>
        </a:p>
      </dgm:t>
    </dgm:pt>
    <dgm:pt modelId="{0FF27B8D-E197-41CD-9C1C-8F1DE2B6B20A}" type="sibTrans" cxnId="{2561F47D-9A27-48F2-81A3-C4497C6ADD15}">
      <dgm:prSet/>
      <dgm:spPr/>
      <dgm:t>
        <a:bodyPr/>
        <a:lstStyle/>
        <a:p>
          <a:endParaRPr lang="en-GB"/>
        </a:p>
      </dgm:t>
    </dgm:pt>
    <dgm:pt modelId="{E43EA86F-854D-4381-BFC9-77FEB558B4EA}">
      <dgm:prSet phldrT="[Text]" custT="1">
        <dgm:style>
          <a:lnRef idx="2">
            <a:schemeClr val="dk1"/>
          </a:lnRef>
          <a:fillRef idx="1">
            <a:schemeClr val="lt1"/>
          </a:fillRef>
          <a:effectRef idx="0">
            <a:schemeClr val="dk1"/>
          </a:effectRef>
          <a:fontRef idx="minor">
            <a:schemeClr val="dk1"/>
          </a:fontRef>
        </dgm:style>
      </dgm:prSet>
      <dgm:spPr>
        <a:solidFill>
          <a:schemeClr val="bg1"/>
        </a:solidFill>
        <a:ln>
          <a:solidFill>
            <a:schemeClr val="tx1"/>
          </a:solidFill>
        </a:ln>
      </dgm:spPr>
      <dgm:t>
        <a:bodyPr/>
        <a:lstStyle/>
        <a:p>
          <a:r>
            <a:rPr lang="en-GB" sz="2000" b="1" dirty="0" smtClean="0">
              <a:latin typeface="+mj-lt"/>
            </a:rPr>
            <a:t>Universal Provision</a:t>
          </a:r>
        </a:p>
      </dgm:t>
    </dgm:pt>
    <dgm:pt modelId="{3CC85CC9-D1A0-494B-81B8-CF54AB4C3B6B}" type="parTrans" cxnId="{92F6A2F0-250A-407D-8C4A-E28F69028290}">
      <dgm:prSet/>
      <dgm:spPr/>
      <dgm:t>
        <a:bodyPr/>
        <a:lstStyle/>
        <a:p>
          <a:endParaRPr lang="en-GB"/>
        </a:p>
      </dgm:t>
    </dgm:pt>
    <dgm:pt modelId="{F673904E-BE42-4570-80FA-C3F149C063C7}" type="sibTrans" cxnId="{92F6A2F0-250A-407D-8C4A-E28F69028290}">
      <dgm:prSet/>
      <dgm:spPr/>
      <dgm:t>
        <a:bodyPr/>
        <a:lstStyle/>
        <a:p>
          <a:endParaRPr lang="en-GB"/>
        </a:p>
      </dgm:t>
    </dgm:pt>
    <dgm:pt modelId="{A0DD1BFD-D89A-4576-8BBB-29057870C038}">
      <dgm:prSet phldrT="[Text]" custT="1"/>
      <dgm:spPr>
        <a:solidFill>
          <a:srgbClr val="92D050"/>
        </a:solidFill>
        <a:ln>
          <a:solidFill>
            <a:schemeClr val="tx1"/>
          </a:solidFill>
        </a:ln>
      </dgm:spPr>
      <dgm:t>
        <a:bodyPr/>
        <a:lstStyle/>
        <a:p>
          <a:endParaRPr lang="en-GB" sz="2000" b="1" dirty="0">
            <a:latin typeface="+mn-lt"/>
          </a:endParaRPr>
        </a:p>
        <a:p>
          <a:r>
            <a:rPr lang="en-GB" sz="1600" b="1" dirty="0" smtClean="0">
              <a:latin typeface="+mn-lt"/>
            </a:rPr>
            <a:t>Targeted Universal  Provision</a:t>
          </a:r>
          <a:endParaRPr lang="en-GB" sz="1600" b="1" dirty="0">
            <a:latin typeface="+mn-lt"/>
          </a:endParaRPr>
        </a:p>
      </dgm:t>
    </dgm:pt>
    <dgm:pt modelId="{D7DA5A74-0336-425F-A1DB-7CEAE7587CEF}" type="sibTrans" cxnId="{9833AF4D-AA3A-48CF-83B1-7C5F729D869C}">
      <dgm:prSet/>
      <dgm:spPr/>
      <dgm:t>
        <a:bodyPr/>
        <a:lstStyle/>
        <a:p>
          <a:endParaRPr lang="en-GB"/>
        </a:p>
      </dgm:t>
    </dgm:pt>
    <dgm:pt modelId="{D2EF28EF-49B0-4652-A4CF-A8656EC78F02}" type="parTrans" cxnId="{9833AF4D-AA3A-48CF-83B1-7C5F729D869C}">
      <dgm:prSet/>
      <dgm:spPr/>
      <dgm:t>
        <a:bodyPr/>
        <a:lstStyle/>
        <a:p>
          <a:endParaRPr lang="en-GB"/>
        </a:p>
      </dgm:t>
    </dgm:pt>
    <dgm:pt modelId="{15F97BF9-8BFF-4055-8EDE-43F2AD460E28}" type="pres">
      <dgm:prSet presAssocID="{7F2FA45A-C576-42BB-8A9A-B5C29AD5F778}" presName="Name0" presStyleCnt="0">
        <dgm:presLayoutVars>
          <dgm:dir/>
          <dgm:animLvl val="lvl"/>
          <dgm:resizeHandles val="exact"/>
        </dgm:presLayoutVars>
      </dgm:prSet>
      <dgm:spPr/>
      <dgm:t>
        <a:bodyPr/>
        <a:lstStyle/>
        <a:p>
          <a:endParaRPr lang="en-US"/>
        </a:p>
      </dgm:t>
    </dgm:pt>
    <dgm:pt modelId="{B1CFD773-59AA-4F48-A03A-A9431027E2DD}" type="pres">
      <dgm:prSet presAssocID="{726B7ADF-DB1B-48B7-A897-2F5686E317E3}" presName="Name8" presStyleCnt="0"/>
      <dgm:spPr/>
      <dgm:t>
        <a:bodyPr/>
        <a:lstStyle/>
        <a:p>
          <a:endParaRPr lang="en-US"/>
        </a:p>
      </dgm:t>
    </dgm:pt>
    <dgm:pt modelId="{8EA26314-C0CB-4555-8365-D23A0ED2DEDD}" type="pres">
      <dgm:prSet presAssocID="{726B7ADF-DB1B-48B7-A897-2F5686E317E3}" presName="level" presStyleLbl="node1" presStyleIdx="0" presStyleCnt="3" custScaleX="99853" custScaleY="103149">
        <dgm:presLayoutVars>
          <dgm:chMax val="1"/>
          <dgm:bulletEnabled val="1"/>
        </dgm:presLayoutVars>
      </dgm:prSet>
      <dgm:spPr/>
      <dgm:t>
        <a:bodyPr/>
        <a:lstStyle/>
        <a:p>
          <a:endParaRPr lang="en-GB"/>
        </a:p>
      </dgm:t>
    </dgm:pt>
    <dgm:pt modelId="{539D53F7-1106-4326-9C29-9DAEE55EFB19}" type="pres">
      <dgm:prSet presAssocID="{726B7ADF-DB1B-48B7-A897-2F5686E317E3}" presName="levelTx" presStyleLbl="revTx" presStyleIdx="0" presStyleCnt="0">
        <dgm:presLayoutVars>
          <dgm:chMax val="1"/>
          <dgm:bulletEnabled val="1"/>
        </dgm:presLayoutVars>
      </dgm:prSet>
      <dgm:spPr/>
      <dgm:t>
        <a:bodyPr/>
        <a:lstStyle/>
        <a:p>
          <a:endParaRPr lang="en-GB"/>
        </a:p>
      </dgm:t>
    </dgm:pt>
    <dgm:pt modelId="{23854F2D-B9B9-42C8-8B61-BA3B87133476}" type="pres">
      <dgm:prSet presAssocID="{A0DD1BFD-D89A-4576-8BBB-29057870C038}" presName="Name8" presStyleCnt="0"/>
      <dgm:spPr/>
      <dgm:t>
        <a:bodyPr/>
        <a:lstStyle/>
        <a:p>
          <a:endParaRPr lang="en-US"/>
        </a:p>
      </dgm:t>
    </dgm:pt>
    <dgm:pt modelId="{13230D12-546B-470D-95F2-91BDB37E429A}" type="pres">
      <dgm:prSet presAssocID="{A0DD1BFD-D89A-4576-8BBB-29057870C038}" presName="level" presStyleLbl="node1" presStyleIdx="1" presStyleCnt="3">
        <dgm:presLayoutVars>
          <dgm:chMax val="1"/>
          <dgm:bulletEnabled val="1"/>
        </dgm:presLayoutVars>
      </dgm:prSet>
      <dgm:spPr/>
      <dgm:t>
        <a:bodyPr/>
        <a:lstStyle/>
        <a:p>
          <a:endParaRPr lang="en-GB"/>
        </a:p>
      </dgm:t>
    </dgm:pt>
    <dgm:pt modelId="{803B710F-574A-4CBB-98E8-A658BB854B87}" type="pres">
      <dgm:prSet presAssocID="{A0DD1BFD-D89A-4576-8BBB-29057870C038}" presName="levelTx" presStyleLbl="revTx" presStyleIdx="0" presStyleCnt="0">
        <dgm:presLayoutVars>
          <dgm:chMax val="1"/>
          <dgm:bulletEnabled val="1"/>
        </dgm:presLayoutVars>
      </dgm:prSet>
      <dgm:spPr/>
      <dgm:t>
        <a:bodyPr/>
        <a:lstStyle/>
        <a:p>
          <a:endParaRPr lang="en-GB"/>
        </a:p>
      </dgm:t>
    </dgm:pt>
    <dgm:pt modelId="{027C51E9-C7FD-47A2-B54C-89D837CE42D3}" type="pres">
      <dgm:prSet presAssocID="{E43EA86F-854D-4381-BFC9-77FEB558B4EA}" presName="Name8" presStyleCnt="0"/>
      <dgm:spPr/>
      <dgm:t>
        <a:bodyPr/>
        <a:lstStyle/>
        <a:p>
          <a:endParaRPr lang="en-US"/>
        </a:p>
      </dgm:t>
    </dgm:pt>
    <dgm:pt modelId="{9CB701AE-7531-4C14-BF36-42758BF51EE7}" type="pres">
      <dgm:prSet presAssocID="{E43EA86F-854D-4381-BFC9-77FEB558B4EA}" presName="level" presStyleLbl="node1" presStyleIdx="2" presStyleCnt="3">
        <dgm:presLayoutVars>
          <dgm:chMax val="1"/>
          <dgm:bulletEnabled val="1"/>
        </dgm:presLayoutVars>
      </dgm:prSet>
      <dgm:spPr/>
      <dgm:t>
        <a:bodyPr/>
        <a:lstStyle/>
        <a:p>
          <a:endParaRPr lang="en-US"/>
        </a:p>
      </dgm:t>
    </dgm:pt>
    <dgm:pt modelId="{8A73693F-8E96-46E3-8EDF-2A3AF3661C3D}" type="pres">
      <dgm:prSet presAssocID="{E43EA86F-854D-4381-BFC9-77FEB558B4EA}" presName="levelTx" presStyleLbl="revTx" presStyleIdx="0" presStyleCnt="0">
        <dgm:presLayoutVars>
          <dgm:chMax val="1"/>
          <dgm:bulletEnabled val="1"/>
        </dgm:presLayoutVars>
      </dgm:prSet>
      <dgm:spPr/>
      <dgm:t>
        <a:bodyPr/>
        <a:lstStyle/>
        <a:p>
          <a:endParaRPr lang="en-US"/>
        </a:p>
      </dgm:t>
    </dgm:pt>
  </dgm:ptLst>
  <dgm:cxnLst>
    <dgm:cxn modelId="{9833AF4D-AA3A-48CF-83B1-7C5F729D869C}" srcId="{7F2FA45A-C576-42BB-8A9A-B5C29AD5F778}" destId="{A0DD1BFD-D89A-4576-8BBB-29057870C038}" srcOrd="1" destOrd="0" parTransId="{D2EF28EF-49B0-4652-A4CF-A8656EC78F02}" sibTransId="{D7DA5A74-0336-425F-A1DB-7CEAE7587CEF}"/>
    <dgm:cxn modelId="{7F4C60B5-704B-4839-A9B3-5D19414A381F}" type="presOf" srcId="{726B7ADF-DB1B-48B7-A897-2F5686E317E3}" destId="{539D53F7-1106-4326-9C29-9DAEE55EFB19}" srcOrd="1" destOrd="0" presId="urn:microsoft.com/office/officeart/2005/8/layout/pyramid1"/>
    <dgm:cxn modelId="{1741C093-5ADD-4423-A33B-B6082245F366}" type="presOf" srcId="{E43EA86F-854D-4381-BFC9-77FEB558B4EA}" destId="{9CB701AE-7531-4C14-BF36-42758BF51EE7}" srcOrd="0" destOrd="0" presId="urn:microsoft.com/office/officeart/2005/8/layout/pyramid1"/>
    <dgm:cxn modelId="{5FA0A4A4-CF05-4C24-B76C-4C7DC0DD47B0}" type="presOf" srcId="{E43EA86F-854D-4381-BFC9-77FEB558B4EA}" destId="{8A73693F-8E96-46E3-8EDF-2A3AF3661C3D}" srcOrd="1" destOrd="0" presId="urn:microsoft.com/office/officeart/2005/8/layout/pyramid1"/>
    <dgm:cxn modelId="{7A7B62E6-A6E3-40C7-B5A6-2E5B1BADEA53}" type="presOf" srcId="{A0DD1BFD-D89A-4576-8BBB-29057870C038}" destId="{13230D12-546B-470D-95F2-91BDB37E429A}" srcOrd="0" destOrd="0" presId="urn:microsoft.com/office/officeart/2005/8/layout/pyramid1"/>
    <dgm:cxn modelId="{2561F47D-9A27-48F2-81A3-C4497C6ADD15}" srcId="{7F2FA45A-C576-42BB-8A9A-B5C29AD5F778}" destId="{726B7ADF-DB1B-48B7-A897-2F5686E317E3}" srcOrd="0" destOrd="0" parTransId="{E18095BC-4BA6-47DC-A8E6-7061FBABB405}" sibTransId="{0FF27B8D-E197-41CD-9C1C-8F1DE2B6B20A}"/>
    <dgm:cxn modelId="{92F6A2F0-250A-407D-8C4A-E28F69028290}" srcId="{7F2FA45A-C576-42BB-8A9A-B5C29AD5F778}" destId="{E43EA86F-854D-4381-BFC9-77FEB558B4EA}" srcOrd="2" destOrd="0" parTransId="{3CC85CC9-D1A0-494B-81B8-CF54AB4C3B6B}" sibTransId="{F673904E-BE42-4570-80FA-C3F149C063C7}"/>
    <dgm:cxn modelId="{C78A9554-7E58-4C7B-9CE7-745A33880B72}" type="presOf" srcId="{726B7ADF-DB1B-48B7-A897-2F5686E317E3}" destId="{8EA26314-C0CB-4555-8365-D23A0ED2DEDD}" srcOrd="0" destOrd="0" presId="urn:microsoft.com/office/officeart/2005/8/layout/pyramid1"/>
    <dgm:cxn modelId="{EED564D6-3CB4-4A80-AA8C-47CD844255F5}" type="presOf" srcId="{A0DD1BFD-D89A-4576-8BBB-29057870C038}" destId="{803B710F-574A-4CBB-98E8-A658BB854B87}" srcOrd="1" destOrd="0" presId="urn:microsoft.com/office/officeart/2005/8/layout/pyramid1"/>
    <dgm:cxn modelId="{DFF00462-FB34-45E5-8870-B7569701C88A}" type="presOf" srcId="{7F2FA45A-C576-42BB-8A9A-B5C29AD5F778}" destId="{15F97BF9-8BFF-4055-8EDE-43F2AD460E28}" srcOrd="0" destOrd="0" presId="urn:microsoft.com/office/officeart/2005/8/layout/pyramid1"/>
    <dgm:cxn modelId="{A7972F09-680E-473D-A63C-EB1C249A6F7C}" type="presParOf" srcId="{15F97BF9-8BFF-4055-8EDE-43F2AD460E28}" destId="{B1CFD773-59AA-4F48-A03A-A9431027E2DD}" srcOrd="0" destOrd="0" presId="urn:microsoft.com/office/officeart/2005/8/layout/pyramid1"/>
    <dgm:cxn modelId="{CC2CAF5A-5746-4E6F-99BF-5E557A396CAC}" type="presParOf" srcId="{B1CFD773-59AA-4F48-A03A-A9431027E2DD}" destId="{8EA26314-C0CB-4555-8365-D23A0ED2DEDD}" srcOrd="0" destOrd="0" presId="urn:microsoft.com/office/officeart/2005/8/layout/pyramid1"/>
    <dgm:cxn modelId="{20F9E69E-37EA-47CB-840B-5A891329C3FC}" type="presParOf" srcId="{B1CFD773-59AA-4F48-A03A-A9431027E2DD}" destId="{539D53F7-1106-4326-9C29-9DAEE55EFB19}" srcOrd="1" destOrd="0" presId="urn:microsoft.com/office/officeart/2005/8/layout/pyramid1"/>
    <dgm:cxn modelId="{2DFFD5C1-8493-4A37-98D6-E760190E712D}" type="presParOf" srcId="{15F97BF9-8BFF-4055-8EDE-43F2AD460E28}" destId="{23854F2D-B9B9-42C8-8B61-BA3B87133476}" srcOrd="1" destOrd="0" presId="urn:microsoft.com/office/officeart/2005/8/layout/pyramid1"/>
    <dgm:cxn modelId="{6AF840A4-C0AA-43DF-9D5C-B1C23754145B}" type="presParOf" srcId="{23854F2D-B9B9-42C8-8B61-BA3B87133476}" destId="{13230D12-546B-470D-95F2-91BDB37E429A}" srcOrd="0" destOrd="0" presId="urn:microsoft.com/office/officeart/2005/8/layout/pyramid1"/>
    <dgm:cxn modelId="{DA30B80D-DA8B-4694-8924-3041355F78BD}" type="presParOf" srcId="{23854F2D-B9B9-42C8-8B61-BA3B87133476}" destId="{803B710F-574A-4CBB-98E8-A658BB854B87}" srcOrd="1" destOrd="0" presId="urn:microsoft.com/office/officeart/2005/8/layout/pyramid1"/>
    <dgm:cxn modelId="{D76D17B5-B207-41F7-B81E-6E0C4906EB86}" type="presParOf" srcId="{15F97BF9-8BFF-4055-8EDE-43F2AD460E28}" destId="{027C51E9-C7FD-47A2-B54C-89D837CE42D3}" srcOrd="2" destOrd="0" presId="urn:microsoft.com/office/officeart/2005/8/layout/pyramid1"/>
    <dgm:cxn modelId="{E3A6B09C-4121-41C2-917E-30481FA21949}" type="presParOf" srcId="{027C51E9-C7FD-47A2-B54C-89D837CE42D3}" destId="{9CB701AE-7531-4C14-BF36-42758BF51EE7}" srcOrd="0" destOrd="0" presId="urn:microsoft.com/office/officeart/2005/8/layout/pyramid1"/>
    <dgm:cxn modelId="{92662138-EE6D-4B89-8C93-47732047ACA4}" type="presParOf" srcId="{027C51E9-C7FD-47A2-B54C-89D837CE42D3}" destId="{8A73693F-8E96-46E3-8EDF-2A3AF3661C3D}" srcOrd="1" destOrd="0" presId="urn:microsoft.com/office/officeart/2005/8/layout/pyramid1"/>
  </dgm:cxnLst>
  <dgm:bg>
    <a:solidFill>
      <a:schemeClr val="bg1"/>
    </a:solidFill>
  </dgm:bg>
  <dgm:whole>
    <a:ln w="19050">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70B130-28C9-4787-AF4D-38BC1057FC83}" type="doc">
      <dgm:prSet loTypeId="urn:microsoft.com/office/officeart/2005/8/layout/cycle5" loCatId="cycle" qsTypeId="urn:microsoft.com/office/officeart/2005/8/quickstyle/simple1" qsCatId="simple" csTypeId="urn:microsoft.com/office/officeart/2005/8/colors/accent1_1" csCatId="accent1" phldr="1"/>
      <dgm:spPr/>
      <dgm:t>
        <a:bodyPr/>
        <a:lstStyle/>
        <a:p>
          <a:endParaRPr lang="en-US"/>
        </a:p>
      </dgm:t>
    </dgm:pt>
    <dgm:pt modelId="{8929BB9D-E67C-4728-A8B5-797234AB31A2}">
      <dgm:prSet phldrT="[Text]" custT="1"/>
      <dgm:spPr/>
      <dgm:t>
        <a:bodyPr/>
        <a:lstStyle/>
        <a:p>
          <a:r>
            <a:rPr lang="en-US" sz="2000" b="1" strike="noStrike" spc="-1" dirty="0" smtClean="0">
              <a:solidFill>
                <a:srgbClr val="000000"/>
              </a:solidFill>
              <a:uFill>
                <a:solidFill>
                  <a:srgbClr val="FFFFFF"/>
                </a:solidFill>
              </a:uFill>
              <a:latin typeface="Calibri"/>
            </a:rPr>
            <a:t>1:Observing and Assessing</a:t>
          </a:r>
          <a:endParaRPr lang="en-US" sz="2000" b="1" dirty="0"/>
        </a:p>
      </dgm:t>
    </dgm:pt>
    <dgm:pt modelId="{F11A2728-F2B9-42B3-938F-1E645BF5FE80}" type="parTrans" cxnId="{1086C215-B663-4454-A6C1-57055080A096}">
      <dgm:prSet/>
      <dgm:spPr/>
      <dgm:t>
        <a:bodyPr/>
        <a:lstStyle/>
        <a:p>
          <a:endParaRPr lang="en-US"/>
        </a:p>
      </dgm:t>
    </dgm:pt>
    <dgm:pt modelId="{0F5FDDDA-4966-4D3E-A5E3-A88F8DBC2A95}" type="sibTrans" cxnId="{1086C215-B663-4454-A6C1-57055080A096}">
      <dgm:prSet/>
      <dgm:spPr/>
      <dgm:t>
        <a:bodyPr/>
        <a:lstStyle/>
        <a:p>
          <a:endParaRPr lang="en-US"/>
        </a:p>
      </dgm:t>
    </dgm:pt>
    <dgm:pt modelId="{72D5BA1D-E2B2-448C-A821-51A761C5962D}">
      <dgm:prSet phldrT="[Text]" custT="1"/>
      <dgm:spPr/>
      <dgm:t>
        <a:bodyPr/>
        <a:lstStyle/>
        <a:p>
          <a:r>
            <a:rPr lang="en-US" sz="2000" b="1" dirty="0" smtClean="0"/>
            <a:t>3:Providing</a:t>
          </a:r>
          <a:endParaRPr lang="en-US" sz="2000" b="1" dirty="0"/>
        </a:p>
      </dgm:t>
    </dgm:pt>
    <dgm:pt modelId="{8A8B79FA-12DD-4069-94C3-94A890E78BFB}" type="parTrans" cxnId="{E83FCD46-E93B-40EB-A03A-86DD8293943E}">
      <dgm:prSet/>
      <dgm:spPr/>
      <dgm:t>
        <a:bodyPr/>
        <a:lstStyle/>
        <a:p>
          <a:endParaRPr lang="en-US"/>
        </a:p>
      </dgm:t>
    </dgm:pt>
    <dgm:pt modelId="{57FDD830-6305-4783-8EC1-A6B138AEA48E}" type="sibTrans" cxnId="{E83FCD46-E93B-40EB-A03A-86DD8293943E}">
      <dgm:prSet/>
      <dgm:spPr/>
      <dgm:t>
        <a:bodyPr/>
        <a:lstStyle/>
        <a:p>
          <a:endParaRPr lang="en-US"/>
        </a:p>
      </dgm:t>
    </dgm:pt>
    <dgm:pt modelId="{3EDB8316-EFDC-46BA-B236-C4C4ACAD8097}">
      <dgm:prSet phldrT="[Text]" custT="1"/>
      <dgm:spPr/>
      <dgm:t>
        <a:bodyPr/>
        <a:lstStyle/>
        <a:p>
          <a:r>
            <a:rPr lang="en-US" sz="2000" b="1" dirty="0" smtClean="0"/>
            <a:t>2:Planning</a:t>
          </a:r>
          <a:endParaRPr lang="en-US" sz="2000" b="1" dirty="0"/>
        </a:p>
      </dgm:t>
    </dgm:pt>
    <dgm:pt modelId="{E4BE87C3-F4DC-4A96-BD19-60FFCEC6769E}" type="parTrans" cxnId="{CE3D0B10-E376-40D0-82CF-D50A9E6DA0FD}">
      <dgm:prSet/>
      <dgm:spPr/>
      <dgm:t>
        <a:bodyPr/>
        <a:lstStyle/>
        <a:p>
          <a:endParaRPr lang="cy-GB"/>
        </a:p>
      </dgm:t>
    </dgm:pt>
    <dgm:pt modelId="{067CBE81-47F1-4CF8-8666-3BA765A78D9A}" type="sibTrans" cxnId="{CE3D0B10-E376-40D0-82CF-D50A9E6DA0FD}">
      <dgm:prSet/>
      <dgm:spPr/>
      <dgm:t>
        <a:bodyPr/>
        <a:lstStyle/>
        <a:p>
          <a:endParaRPr lang="cy-GB"/>
        </a:p>
      </dgm:t>
    </dgm:pt>
    <dgm:pt modelId="{C657CBFA-4B5F-41B6-88CE-BE0AC9E78C64}">
      <dgm:prSet phldrT="[Text]" custT="1"/>
      <dgm:spPr/>
      <dgm:t>
        <a:bodyPr/>
        <a:lstStyle/>
        <a:p>
          <a:r>
            <a:rPr lang="en-US" sz="2000" b="1" dirty="0" smtClean="0"/>
            <a:t>4:Reviewing</a:t>
          </a:r>
          <a:endParaRPr lang="en-US" sz="2000" b="1" dirty="0"/>
        </a:p>
      </dgm:t>
    </dgm:pt>
    <dgm:pt modelId="{E88E63C4-3F80-4EE9-A61E-BC6A14C1134C}" type="parTrans" cxnId="{751F9C5D-3BF8-42F8-B8C9-3AE6B0DEEDB6}">
      <dgm:prSet/>
      <dgm:spPr/>
      <dgm:t>
        <a:bodyPr/>
        <a:lstStyle/>
        <a:p>
          <a:endParaRPr lang="cy-GB"/>
        </a:p>
      </dgm:t>
    </dgm:pt>
    <dgm:pt modelId="{C2E58716-04AE-4EBE-A32B-E8F8BDE6D6C2}" type="sibTrans" cxnId="{751F9C5D-3BF8-42F8-B8C9-3AE6B0DEEDB6}">
      <dgm:prSet/>
      <dgm:spPr/>
      <dgm:t>
        <a:bodyPr/>
        <a:lstStyle/>
        <a:p>
          <a:endParaRPr lang="cy-GB"/>
        </a:p>
      </dgm:t>
    </dgm:pt>
    <dgm:pt modelId="{613262F8-EB62-4659-9465-9C59FA219D72}" type="pres">
      <dgm:prSet presAssocID="{2670B130-28C9-4787-AF4D-38BC1057FC83}" presName="cycle" presStyleCnt="0">
        <dgm:presLayoutVars>
          <dgm:dir/>
          <dgm:resizeHandles val="exact"/>
        </dgm:presLayoutVars>
      </dgm:prSet>
      <dgm:spPr/>
      <dgm:t>
        <a:bodyPr/>
        <a:lstStyle/>
        <a:p>
          <a:endParaRPr lang="cy-GB"/>
        </a:p>
      </dgm:t>
    </dgm:pt>
    <dgm:pt modelId="{6CB2B57B-7E62-47FB-A450-24A2A08064D3}" type="pres">
      <dgm:prSet presAssocID="{8929BB9D-E67C-4728-A8B5-797234AB31A2}" presName="node" presStyleLbl="node1" presStyleIdx="0" presStyleCnt="4">
        <dgm:presLayoutVars>
          <dgm:bulletEnabled val="1"/>
        </dgm:presLayoutVars>
      </dgm:prSet>
      <dgm:spPr/>
      <dgm:t>
        <a:bodyPr/>
        <a:lstStyle/>
        <a:p>
          <a:endParaRPr lang="cy-GB"/>
        </a:p>
      </dgm:t>
    </dgm:pt>
    <dgm:pt modelId="{34B84417-0A8E-4510-820E-D0A88C265173}" type="pres">
      <dgm:prSet presAssocID="{8929BB9D-E67C-4728-A8B5-797234AB31A2}" presName="spNode" presStyleCnt="0"/>
      <dgm:spPr/>
    </dgm:pt>
    <dgm:pt modelId="{22773320-FD87-4E21-A2CA-E6CEE69C44B4}" type="pres">
      <dgm:prSet presAssocID="{0F5FDDDA-4966-4D3E-A5E3-A88F8DBC2A95}" presName="sibTrans" presStyleLbl="sibTrans1D1" presStyleIdx="0" presStyleCnt="4"/>
      <dgm:spPr/>
      <dgm:t>
        <a:bodyPr/>
        <a:lstStyle/>
        <a:p>
          <a:endParaRPr lang="cy-GB"/>
        </a:p>
      </dgm:t>
    </dgm:pt>
    <dgm:pt modelId="{7F588E9A-7E62-4A85-9EF8-03E93F7B4BA4}" type="pres">
      <dgm:prSet presAssocID="{3EDB8316-EFDC-46BA-B236-C4C4ACAD8097}" presName="node" presStyleLbl="node1" presStyleIdx="1" presStyleCnt="4">
        <dgm:presLayoutVars>
          <dgm:bulletEnabled val="1"/>
        </dgm:presLayoutVars>
      </dgm:prSet>
      <dgm:spPr/>
      <dgm:t>
        <a:bodyPr/>
        <a:lstStyle/>
        <a:p>
          <a:endParaRPr lang="cy-GB"/>
        </a:p>
      </dgm:t>
    </dgm:pt>
    <dgm:pt modelId="{82365B44-69A0-438A-A65C-40854EF2D67D}" type="pres">
      <dgm:prSet presAssocID="{3EDB8316-EFDC-46BA-B236-C4C4ACAD8097}" presName="spNode" presStyleCnt="0"/>
      <dgm:spPr/>
    </dgm:pt>
    <dgm:pt modelId="{2B492D26-226C-459B-BEB2-DE96CD0506EC}" type="pres">
      <dgm:prSet presAssocID="{067CBE81-47F1-4CF8-8666-3BA765A78D9A}" presName="sibTrans" presStyleLbl="sibTrans1D1" presStyleIdx="1" presStyleCnt="4"/>
      <dgm:spPr/>
      <dgm:t>
        <a:bodyPr/>
        <a:lstStyle/>
        <a:p>
          <a:endParaRPr lang="cy-GB"/>
        </a:p>
      </dgm:t>
    </dgm:pt>
    <dgm:pt modelId="{873ACDC2-C944-4EE3-8A49-D69776744465}" type="pres">
      <dgm:prSet presAssocID="{72D5BA1D-E2B2-448C-A821-51A761C5962D}" presName="node" presStyleLbl="node1" presStyleIdx="2" presStyleCnt="4">
        <dgm:presLayoutVars>
          <dgm:bulletEnabled val="1"/>
        </dgm:presLayoutVars>
      </dgm:prSet>
      <dgm:spPr/>
      <dgm:t>
        <a:bodyPr/>
        <a:lstStyle/>
        <a:p>
          <a:endParaRPr lang="cy-GB"/>
        </a:p>
      </dgm:t>
    </dgm:pt>
    <dgm:pt modelId="{414375DC-BD85-4F0C-B2A6-FD656763B2D2}" type="pres">
      <dgm:prSet presAssocID="{72D5BA1D-E2B2-448C-A821-51A761C5962D}" presName="spNode" presStyleCnt="0"/>
      <dgm:spPr/>
    </dgm:pt>
    <dgm:pt modelId="{FCB9F1B6-29B4-45E6-A7A0-76D2D69CF003}" type="pres">
      <dgm:prSet presAssocID="{57FDD830-6305-4783-8EC1-A6B138AEA48E}" presName="sibTrans" presStyleLbl="sibTrans1D1" presStyleIdx="2" presStyleCnt="4"/>
      <dgm:spPr/>
      <dgm:t>
        <a:bodyPr/>
        <a:lstStyle/>
        <a:p>
          <a:endParaRPr lang="cy-GB"/>
        </a:p>
      </dgm:t>
    </dgm:pt>
    <dgm:pt modelId="{C110BE08-D979-4DED-B6DB-F5D07A0F2FFE}" type="pres">
      <dgm:prSet presAssocID="{C657CBFA-4B5F-41B6-88CE-BE0AC9E78C64}" presName="node" presStyleLbl="node1" presStyleIdx="3" presStyleCnt="4" custScaleX="131262">
        <dgm:presLayoutVars>
          <dgm:bulletEnabled val="1"/>
        </dgm:presLayoutVars>
      </dgm:prSet>
      <dgm:spPr/>
      <dgm:t>
        <a:bodyPr/>
        <a:lstStyle/>
        <a:p>
          <a:endParaRPr lang="cy-GB"/>
        </a:p>
      </dgm:t>
    </dgm:pt>
    <dgm:pt modelId="{9090DC1B-B488-4382-9793-9B6AE0F61017}" type="pres">
      <dgm:prSet presAssocID="{C657CBFA-4B5F-41B6-88CE-BE0AC9E78C64}" presName="spNode" presStyleCnt="0"/>
      <dgm:spPr/>
    </dgm:pt>
    <dgm:pt modelId="{6E70A656-5237-478A-BEAA-1CFBC7DF868E}" type="pres">
      <dgm:prSet presAssocID="{C2E58716-04AE-4EBE-A32B-E8F8BDE6D6C2}" presName="sibTrans" presStyleLbl="sibTrans1D1" presStyleIdx="3" presStyleCnt="4"/>
      <dgm:spPr/>
      <dgm:t>
        <a:bodyPr/>
        <a:lstStyle/>
        <a:p>
          <a:endParaRPr lang="cy-GB"/>
        </a:p>
      </dgm:t>
    </dgm:pt>
  </dgm:ptLst>
  <dgm:cxnLst>
    <dgm:cxn modelId="{62FD732E-AF8A-47AC-AD51-9F779848F75A}" type="presOf" srcId="{C657CBFA-4B5F-41B6-88CE-BE0AC9E78C64}" destId="{C110BE08-D979-4DED-B6DB-F5D07A0F2FFE}" srcOrd="0" destOrd="0" presId="urn:microsoft.com/office/officeart/2005/8/layout/cycle5"/>
    <dgm:cxn modelId="{751F9C5D-3BF8-42F8-B8C9-3AE6B0DEEDB6}" srcId="{2670B130-28C9-4787-AF4D-38BC1057FC83}" destId="{C657CBFA-4B5F-41B6-88CE-BE0AC9E78C64}" srcOrd="3" destOrd="0" parTransId="{E88E63C4-3F80-4EE9-A61E-BC6A14C1134C}" sibTransId="{C2E58716-04AE-4EBE-A32B-E8F8BDE6D6C2}"/>
    <dgm:cxn modelId="{B252910C-ECA7-45FC-B1E0-CA6854691275}" type="presOf" srcId="{2670B130-28C9-4787-AF4D-38BC1057FC83}" destId="{613262F8-EB62-4659-9465-9C59FA219D72}" srcOrd="0" destOrd="0" presId="urn:microsoft.com/office/officeart/2005/8/layout/cycle5"/>
    <dgm:cxn modelId="{577CC903-98B6-4AD9-9213-E2C792FC9DAA}" type="presOf" srcId="{C2E58716-04AE-4EBE-A32B-E8F8BDE6D6C2}" destId="{6E70A656-5237-478A-BEAA-1CFBC7DF868E}" srcOrd="0" destOrd="0" presId="urn:microsoft.com/office/officeart/2005/8/layout/cycle5"/>
    <dgm:cxn modelId="{CE3D0B10-E376-40D0-82CF-D50A9E6DA0FD}" srcId="{2670B130-28C9-4787-AF4D-38BC1057FC83}" destId="{3EDB8316-EFDC-46BA-B236-C4C4ACAD8097}" srcOrd="1" destOrd="0" parTransId="{E4BE87C3-F4DC-4A96-BD19-60FFCEC6769E}" sibTransId="{067CBE81-47F1-4CF8-8666-3BA765A78D9A}"/>
    <dgm:cxn modelId="{356247B9-5CB7-41C1-941B-02AAC8F7ADDB}" type="presOf" srcId="{72D5BA1D-E2B2-448C-A821-51A761C5962D}" destId="{873ACDC2-C944-4EE3-8A49-D69776744465}" srcOrd="0" destOrd="0" presId="urn:microsoft.com/office/officeart/2005/8/layout/cycle5"/>
    <dgm:cxn modelId="{BBC0ADE2-2092-46D6-B7DF-6F918EAFAFDD}" type="presOf" srcId="{067CBE81-47F1-4CF8-8666-3BA765A78D9A}" destId="{2B492D26-226C-459B-BEB2-DE96CD0506EC}" srcOrd="0" destOrd="0" presId="urn:microsoft.com/office/officeart/2005/8/layout/cycle5"/>
    <dgm:cxn modelId="{6114E22B-019F-4EC4-88C4-B0D176F4C17D}" type="presOf" srcId="{0F5FDDDA-4966-4D3E-A5E3-A88F8DBC2A95}" destId="{22773320-FD87-4E21-A2CA-E6CEE69C44B4}" srcOrd="0" destOrd="0" presId="urn:microsoft.com/office/officeart/2005/8/layout/cycle5"/>
    <dgm:cxn modelId="{B7CB8C0B-411A-4C4B-A502-F8503ADB7504}" type="presOf" srcId="{8929BB9D-E67C-4728-A8B5-797234AB31A2}" destId="{6CB2B57B-7E62-47FB-A450-24A2A08064D3}" srcOrd="0" destOrd="0" presId="urn:microsoft.com/office/officeart/2005/8/layout/cycle5"/>
    <dgm:cxn modelId="{3073F918-CC31-4BED-BCCD-A1AD0B6FBAD7}" type="presOf" srcId="{57FDD830-6305-4783-8EC1-A6B138AEA48E}" destId="{FCB9F1B6-29B4-45E6-A7A0-76D2D69CF003}" srcOrd="0" destOrd="0" presId="urn:microsoft.com/office/officeart/2005/8/layout/cycle5"/>
    <dgm:cxn modelId="{B850BFEB-7C7B-4D64-BB6A-AC4B994750E0}" type="presOf" srcId="{3EDB8316-EFDC-46BA-B236-C4C4ACAD8097}" destId="{7F588E9A-7E62-4A85-9EF8-03E93F7B4BA4}" srcOrd="0" destOrd="0" presId="urn:microsoft.com/office/officeart/2005/8/layout/cycle5"/>
    <dgm:cxn modelId="{E83FCD46-E93B-40EB-A03A-86DD8293943E}" srcId="{2670B130-28C9-4787-AF4D-38BC1057FC83}" destId="{72D5BA1D-E2B2-448C-A821-51A761C5962D}" srcOrd="2" destOrd="0" parTransId="{8A8B79FA-12DD-4069-94C3-94A890E78BFB}" sibTransId="{57FDD830-6305-4783-8EC1-A6B138AEA48E}"/>
    <dgm:cxn modelId="{1086C215-B663-4454-A6C1-57055080A096}" srcId="{2670B130-28C9-4787-AF4D-38BC1057FC83}" destId="{8929BB9D-E67C-4728-A8B5-797234AB31A2}" srcOrd="0" destOrd="0" parTransId="{F11A2728-F2B9-42B3-938F-1E645BF5FE80}" sibTransId="{0F5FDDDA-4966-4D3E-A5E3-A88F8DBC2A95}"/>
    <dgm:cxn modelId="{8AD34CDF-DB74-42FA-8AEF-3DC67584267E}" type="presParOf" srcId="{613262F8-EB62-4659-9465-9C59FA219D72}" destId="{6CB2B57B-7E62-47FB-A450-24A2A08064D3}" srcOrd="0" destOrd="0" presId="urn:microsoft.com/office/officeart/2005/8/layout/cycle5"/>
    <dgm:cxn modelId="{BF203AB1-6788-4287-B706-F8775EFB63DA}" type="presParOf" srcId="{613262F8-EB62-4659-9465-9C59FA219D72}" destId="{34B84417-0A8E-4510-820E-D0A88C265173}" srcOrd="1" destOrd="0" presId="urn:microsoft.com/office/officeart/2005/8/layout/cycle5"/>
    <dgm:cxn modelId="{9665CB09-5344-4545-8FA9-71264BECC289}" type="presParOf" srcId="{613262F8-EB62-4659-9465-9C59FA219D72}" destId="{22773320-FD87-4E21-A2CA-E6CEE69C44B4}" srcOrd="2" destOrd="0" presId="urn:microsoft.com/office/officeart/2005/8/layout/cycle5"/>
    <dgm:cxn modelId="{02F1A554-93C0-4826-A02A-88E3D8C19DE9}" type="presParOf" srcId="{613262F8-EB62-4659-9465-9C59FA219D72}" destId="{7F588E9A-7E62-4A85-9EF8-03E93F7B4BA4}" srcOrd="3" destOrd="0" presId="urn:microsoft.com/office/officeart/2005/8/layout/cycle5"/>
    <dgm:cxn modelId="{E4E3D09E-A401-46B8-8F5F-B7FCE31F53BB}" type="presParOf" srcId="{613262F8-EB62-4659-9465-9C59FA219D72}" destId="{82365B44-69A0-438A-A65C-40854EF2D67D}" srcOrd="4" destOrd="0" presId="urn:microsoft.com/office/officeart/2005/8/layout/cycle5"/>
    <dgm:cxn modelId="{90EBE66A-F211-4AD3-A62A-46B02E5608F5}" type="presParOf" srcId="{613262F8-EB62-4659-9465-9C59FA219D72}" destId="{2B492D26-226C-459B-BEB2-DE96CD0506EC}" srcOrd="5" destOrd="0" presId="urn:microsoft.com/office/officeart/2005/8/layout/cycle5"/>
    <dgm:cxn modelId="{A87F8430-2F0C-4AEB-9856-31CFBDBDE25C}" type="presParOf" srcId="{613262F8-EB62-4659-9465-9C59FA219D72}" destId="{873ACDC2-C944-4EE3-8A49-D69776744465}" srcOrd="6" destOrd="0" presId="urn:microsoft.com/office/officeart/2005/8/layout/cycle5"/>
    <dgm:cxn modelId="{2DAC7F07-7B99-4FA5-9139-2F045FEF4961}" type="presParOf" srcId="{613262F8-EB62-4659-9465-9C59FA219D72}" destId="{414375DC-BD85-4F0C-B2A6-FD656763B2D2}" srcOrd="7" destOrd="0" presId="urn:microsoft.com/office/officeart/2005/8/layout/cycle5"/>
    <dgm:cxn modelId="{44DE58EA-915E-4D19-9493-53C77FA6AF22}" type="presParOf" srcId="{613262F8-EB62-4659-9465-9C59FA219D72}" destId="{FCB9F1B6-29B4-45E6-A7A0-76D2D69CF003}" srcOrd="8" destOrd="0" presId="urn:microsoft.com/office/officeart/2005/8/layout/cycle5"/>
    <dgm:cxn modelId="{8BDA28EB-53AE-4787-8384-C0860269C3C2}" type="presParOf" srcId="{613262F8-EB62-4659-9465-9C59FA219D72}" destId="{C110BE08-D979-4DED-B6DB-F5D07A0F2FFE}" srcOrd="9" destOrd="0" presId="urn:microsoft.com/office/officeart/2005/8/layout/cycle5"/>
    <dgm:cxn modelId="{82F96660-9470-498A-9C72-5E7488A66BF2}" type="presParOf" srcId="{613262F8-EB62-4659-9465-9C59FA219D72}" destId="{9090DC1B-B488-4382-9793-9B6AE0F61017}" srcOrd="10" destOrd="0" presId="urn:microsoft.com/office/officeart/2005/8/layout/cycle5"/>
    <dgm:cxn modelId="{BBD66F9A-5DC6-4DC7-9BCF-DC2D56293FF4}" type="presParOf" srcId="{613262F8-EB62-4659-9465-9C59FA219D72}" destId="{6E70A656-5237-478A-BEAA-1CFBC7DF868E}" srcOrd="11" destOrd="0" presId="urn:microsoft.com/office/officeart/2005/8/layout/cycle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F2FA45A-C576-42BB-8A9A-B5C29AD5F778}"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n-US"/>
        </a:p>
      </dgm:t>
    </dgm:pt>
    <dgm:pt modelId="{726B7ADF-DB1B-48B7-A897-2F5686E317E3}">
      <dgm:prSet phldrT="[Text]" custT="1"/>
      <dgm:spPr>
        <a:solidFill>
          <a:srgbClr val="FFFF00">
            <a:alpha val="99000"/>
          </a:srgbClr>
        </a:solidFill>
        <a:ln>
          <a:solidFill>
            <a:schemeClr val="tx1"/>
          </a:solidFill>
        </a:ln>
      </dgm:spPr>
      <dgm:t>
        <a:bodyPr/>
        <a:lstStyle/>
        <a:p>
          <a:pPr algn="ctr"/>
          <a:r>
            <a:rPr lang="en-GB" sz="1400" b="1" u="none" dirty="0" smtClean="0">
              <a:latin typeface="+mj-lt"/>
            </a:rPr>
            <a:t>Additional Learning Provision</a:t>
          </a:r>
        </a:p>
        <a:p>
          <a:pPr algn="ctr"/>
          <a:r>
            <a:rPr lang="en-GB" sz="1400" b="1" u="none" dirty="0" smtClean="0">
              <a:latin typeface="+mj-lt"/>
            </a:rPr>
            <a:t>Individual Development Plan (IDP)</a:t>
          </a:r>
          <a:r>
            <a:rPr lang="en-GB" sz="1400" b="1" dirty="0" smtClean="0">
              <a:latin typeface="+mj-lt"/>
            </a:rPr>
            <a:t> </a:t>
          </a:r>
        </a:p>
        <a:p>
          <a:pPr algn="ctr"/>
          <a:r>
            <a:rPr lang="en-GB" sz="1100" dirty="0" smtClean="0"/>
            <a:t>The LA's Responsibility</a:t>
          </a:r>
        </a:p>
      </dgm:t>
    </dgm:pt>
    <dgm:pt modelId="{E18095BC-4BA6-47DC-A8E6-7061FBABB405}" type="parTrans" cxnId="{2561F47D-9A27-48F2-81A3-C4497C6ADD15}">
      <dgm:prSet/>
      <dgm:spPr/>
      <dgm:t>
        <a:bodyPr/>
        <a:lstStyle/>
        <a:p>
          <a:endParaRPr lang="en-GB"/>
        </a:p>
      </dgm:t>
    </dgm:pt>
    <dgm:pt modelId="{0FF27B8D-E197-41CD-9C1C-8F1DE2B6B20A}" type="sibTrans" cxnId="{2561F47D-9A27-48F2-81A3-C4497C6ADD15}">
      <dgm:prSet/>
      <dgm:spPr/>
      <dgm:t>
        <a:bodyPr/>
        <a:lstStyle/>
        <a:p>
          <a:endParaRPr lang="en-GB"/>
        </a:p>
      </dgm:t>
    </dgm:pt>
    <dgm:pt modelId="{E43EA86F-854D-4381-BFC9-77FEB558B4EA}">
      <dgm:prSet phldrT="[Text]" custT="1">
        <dgm:style>
          <a:lnRef idx="2">
            <a:schemeClr val="dk1"/>
          </a:lnRef>
          <a:fillRef idx="1">
            <a:schemeClr val="lt1"/>
          </a:fillRef>
          <a:effectRef idx="0">
            <a:schemeClr val="dk1"/>
          </a:effectRef>
          <a:fontRef idx="minor">
            <a:schemeClr val="dk1"/>
          </a:fontRef>
        </dgm:style>
      </dgm:prSet>
      <dgm:spPr>
        <a:solidFill>
          <a:schemeClr val="bg1"/>
        </a:solidFill>
        <a:ln>
          <a:solidFill>
            <a:schemeClr val="tx1"/>
          </a:solidFill>
        </a:ln>
      </dgm:spPr>
      <dgm:t>
        <a:bodyPr/>
        <a:lstStyle/>
        <a:p>
          <a:r>
            <a:rPr lang="en-GB" sz="2000" b="1" dirty="0" smtClean="0">
              <a:latin typeface="+mj-lt"/>
            </a:rPr>
            <a:t>Universal Provision</a:t>
          </a:r>
        </a:p>
      </dgm:t>
    </dgm:pt>
    <dgm:pt modelId="{3CC85CC9-D1A0-494B-81B8-CF54AB4C3B6B}" type="parTrans" cxnId="{92F6A2F0-250A-407D-8C4A-E28F69028290}">
      <dgm:prSet/>
      <dgm:spPr/>
      <dgm:t>
        <a:bodyPr/>
        <a:lstStyle/>
        <a:p>
          <a:endParaRPr lang="en-GB"/>
        </a:p>
      </dgm:t>
    </dgm:pt>
    <dgm:pt modelId="{F673904E-BE42-4570-80FA-C3F149C063C7}" type="sibTrans" cxnId="{92F6A2F0-250A-407D-8C4A-E28F69028290}">
      <dgm:prSet/>
      <dgm:spPr/>
      <dgm:t>
        <a:bodyPr/>
        <a:lstStyle/>
        <a:p>
          <a:endParaRPr lang="en-GB"/>
        </a:p>
      </dgm:t>
    </dgm:pt>
    <dgm:pt modelId="{A0DD1BFD-D89A-4576-8BBB-29057870C038}">
      <dgm:prSet phldrT="[Text]" custT="1"/>
      <dgm:spPr>
        <a:solidFill>
          <a:srgbClr val="92D050"/>
        </a:solidFill>
        <a:ln>
          <a:solidFill>
            <a:schemeClr val="tx1"/>
          </a:solidFill>
        </a:ln>
      </dgm:spPr>
      <dgm:t>
        <a:bodyPr/>
        <a:lstStyle/>
        <a:p>
          <a:endParaRPr lang="en-GB" sz="2000" b="1" dirty="0">
            <a:latin typeface="+mn-lt"/>
          </a:endParaRPr>
        </a:p>
        <a:p>
          <a:r>
            <a:rPr lang="en-GB" sz="1600" b="1" dirty="0" smtClean="0">
              <a:latin typeface="+mn-lt"/>
            </a:rPr>
            <a:t>Targeted Universal  Provision</a:t>
          </a:r>
          <a:endParaRPr lang="en-GB" sz="1600" b="1" dirty="0">
            <a:latin typeface="+mn-lt"/>
          </a:endParaRPr>
        </a:p>
      </dgm:t>
    </dgm:pt>
    <dgm:pt modelId="{D7DA5A74-0336-425F-A1DB-7CEAE7587CEF}" type="sibTrans" cxnId="{9833AF4D-AA3A-48CF-83B1-7C5F729D869C}">
      <dgm:prSet/>
      <dgm:spPr/>
      <dgm:t>
        <a:bodyPr/>
        <a:lstStyle/>
        <a:p>
          <a:endParaRPr lang="en-GB"/>
        </a:p>
      </dgm:t>
    </dgm:pt>
    <dgm:pt modelId="{D2EF28EF-49B0-4652-A4CF-A8656EC78F02}" type="parTrans" cxnId="{9833AF4D-AA3A-48CF-83B1-7C5F729D869C}">
      <dgm:prSet/>
      <dgm:spPr/>
      <dgm:t>
        <a:bodyPr/>
        <a:lstStyle/>
        <a:p>
          <a:endParaRPr lang="en-GB"/>
        </a:p>
      </dgm:t>
    </dgm:pt>
    <dgm:pt modelId="{15F97BF9-8BFF-4055-8EDE-43F2AD460E28}" type="pres">
      <dgm:prSet presAssocID="{7F2FA45A-C576-42BB-8A9A-B5C29AD5F778}" presName="Name0" presStyleCnt="0">
        <dgm:presLayoutVars>
          <dgm:dir/>
          <dgm:animLvl val="lvl"/>
          <dgm:resizeHandles val="exact"/>
        </dgm:presLayoutVars>
      </dgm:prSet>
      <dgm:spPr/>
      <dgm:t>
        <a:bodyPr/>
        <a:lstStyle/>
        <a:p>
          <a:endParaRPr lang="en-US"/>
        </a:p>
      </dgm:t>
    </dgm:pt>
    <dgm:pt modelId="{B1CFD773-59AA-4F48-A03A-A9431027E2DD}" type="pres">
      <dgm:prSet presAssocID="{726B7ADF-DB1B-48B7-A897-2F5686E317E3}" presName="Name8" presStyleCnt="0"/>
      <dgm:spPr/>
      <dgm:t>
        <a:bodyPr/>
        <a:lstStyle/>
        <a:p>
          <a:endParaRPr lang="en-US"/>
        </a:p>
      </dgm:t>
    </dgm:pt>
    <dgm:pt modelId="{8EA26314-C0CB-4555-8365-D23A0ED2DEDD}" type="pres">
      <dgm:prSet presAssocID="{726B7ADF-DB1B-48B7-A897-2F5686E317E3}" presName="level" presStyleLbl="node1" presStyleIdx="0" presStyleCnt="3" custScaleX="99853" custScaleY="103149">
        <dgm:presLayoutVars>
          <dgm:chMax val="1"/>
          <dgm:bulletEnabled val="1"/>
        </dgm:presLayoutVars>
      </dgm:prSet>
      <dgm:spPr/>
      <dgm:t>
        <a:bodyPr/>
        <a:lstStyle/>
        <a:p>
          <a:endParaRPr lang="en-GB"/>
        </a:p>
      </dgm:t>
    </dgm:pt>
    <dgm:pt modelId="{539D53F7-1106-4326-9C29-9DAEE55EFB19}" type="pres">
      <dgm:prSet presAssocID="{726B7ADF-DB1B-48B7-A897-2F5686E317E3}" presName="levelTx" presStyleLbl="revTx" presStyleIdx="0" presStyleCnt="0">
        <dgm:presLayoutVars>
          <dgm:chMax val="1"/>
          <dgm:bulletEnabled val="1"/>
        </dgm:presLayoutVars>
      </dgm:prSet>
      <dgm:spPr/>
      <dgm:t>
        <a:bodyPr/>
        <a:lstStyle/>
        <a:p>
          <a:endParaRPr lang="en-GB"/>
        </a:p>
      </dgm:t>
    </dgm:pt>
    <dgm:pt modelId="{23854F2D-B9B9-42C8-8B61-BA3B87133476}" type="pres">
      <dgm:prSet presAssocID="{A0DD1BFD-D89A-4576-8BBB-29057870C038}" presName="Name8" presStyleCnt="0"/>
      <dgm:spPr/>
      <dgm:t>
        <a:bodyPr/>
        <a:lstStyle/>
        <a:p>
          <a:endParaRPr lang="en-US"/>
        </a:p>
      </dgm:t>
    </dgm:pt>
    <dgm:pt modelId="{13230D12-546B-470D-95F2-91BDB37E429A}" type="pres">
      <dgm:prSet presAssocID="{A0DD1BFD-D89A-4576-8BBB-29057870C038}" presName="level" presStyleLbl="node1" presStyleIdx="1" presStyleCnt="3">
        <dgm:presLayoutVars>
          <dgm:chMax val="1"/>
          <dgm:bulletEnabled val="1"/>
        </dgm:presLayoutVars>
      </dgm:prSet>
      <dgm:spPr/>
      <dgm:t>
        <a:bodyPr/>
        <a:lstStyle/>
        <a:p>
          <a:endParaRPr lang="en-GB"/>
        </a:p>
      </dgm:t>
    </dgm:pt>
    <dgm:pt modelId="{803B710F-574A-4CBB-98E8-A658BB854B87}" type="pres">
      <dgm:prSet presAssocID="{A0DD1BFD-D89A-4576-8BBB-29057870C038}" presName="levelTx" presStyleLbl="revTx" presStyleIdx="0" presStyleCnt="0">
        <dgm:presLayoutVars>
          <dgm:chMax val="1"/>
          <dgm:bulletEnabled val="1"/>
        </dgm:presLayoutVars>
      </dgm:prSet>
      <dgm:spPr/>
      <dgm:t>
        <a:bodyPr/>
        <a:lstStyle/>
        <a:p>
          <a:endParaRPr lang="en-GB"/>
        </a:p>
      </dgm:t>
    </dgm:pt>
    <dgm:pt modelId="{027C51E9-C7FD-47A2-B54C-89D837CE42D3}" type="pres">
      <dgm:prSet presAssocID="{E43EA86F-854D-4381-BFC9-77FEB558B4EA}" presName="Name8" presStyleCnt="0"/>
      <dgm:spPr/>
      <dgm:t>
        <a:bodyPr/>
        <a:lstStyle/>
        <a:p>
          <a:endParaRPr lang="en-US"/>
        </a:p>
      </dgm:t>
    </dgm:pt>
    <dgm:pt modelId="{9CB701AE-7531-4C14-BF36-42758BF51EE7}" type="pres">
      <dgm:prSet presAssocID="{E43EA86F-854D-4381-BFC9-77FEB558B4EA}" presName="level" presStyleLbl="node1" presStyleIdx="2" presStyleCnt="3">
        <dgm:presLayoutVars>
          <dgm:chMax val="1"/>
          <dgm:bulletEnabled val="1"/>
        </dgm:presLayoutVars>
      </dgm:prSet>
      <dgm:spPr/>
      <dgm:t>
        <a:bodyPr/>
        <a:lstStyle/>
        <a:p>
          <a:endParaRPr lang="en-US"/>
        </a:p>
      </dgm:t>
    </dgm:pt>
    <dgm:pt modelId="{8A73693F-8E96-46E3-8EDF-2A3AF3661C3D}" type="pres">
      <dgm:prSet presAssocID="{E43EA86F-854D-4381-BFC9-77FEB558B4EA}" presName="levelTx" presStyleLbl="revTx" presStyleIdx="0" presStyleCnt="0">
        <dgm:presLayoutVars>
          <dgm:chMax val="1"/>
          <dgm:bulletEnabled val="1"/>
        </dgm:presLayoutVars>
      </dgm:prSet>
      <dgm:spPr/>
      <dgm:t>
        <a:bodyPr/>
        <a:lstStyle/>
        <a:p>
          <a:endParaRPr lang="en-US"/>
        </a:p>
      </dgm:t>
    </dgm:pt>
  </dgm:ptLst>
  <dgm:cxnLst>
    <dgm:cxn modelId="{9833AF4D-AA3A-48CF-83B1-7C5F729D869C}" srcId="{7F2FA45A-C576-42BB-8A9A-B5C29AD5F778}" destId="{A0DD1BFD-D89A-4576-8BBB-29057870C038}" srcOrd="1" destOrd="0" parTransId="{D2EF28EF-49B0-4652-A4CF-A8656EC78F02}" sibTransId="{D7DA5A74-0336-425F-A1DB-7CEAE7587CEF}"/>
    <dgm:cxn modelId="{7F4C60B5-704B-4839-A9B3-5D19414A381F}" type="presOf" srcId="{726B7ADF-DB1B-48B7-A897-2F5686E317E3}" destId="{539D53F7-1106-4326-9C29-9DAEE55EFB19}" srcOrd="1" destOrd="0" presId="urn:microsoft.com/office/officeart/2005/8/layout/pyramid1"/>
    <dgm:cxn modelId="{1741C093-5ADD-4423-A33B-B6082245F366}" type="presOf" srcId="{E43EA86F-854D-4381-BFC9-77FEB558B4EA}" destId="{9CB701AE-7531-4C14-BF36-42758BF51EE7}" srcOrd="0" destOrd="0" presId="urn:microsoft.com/office/officeart/2005/8/layout/pyramid1"/>
    <dgm:cxn modelId="{5FA0A4A4-CF05-4C24-B76C-4C7DC0DD47B0}" type="presOf" srcId="{E43EA86F-854D-4381-BFC9-77FEB558B4EA}" destId="{8A73693F-8E96-46E3-8EDF-2A3AF3661C3D}" srcOrd="1" destOrd="0" presId="urn:microsoft.com/office/officeart/2005/8/layout/pyramid1"/>
    <dgm:cxn modelId="{7A7B62E6-A6E3-40C7-B5A6-2E5B1BADEA53}" type="presOf" srcId="{A0DD1BFD-D89A-4576-8BBB-29057870C038}" destId="{13230D12-546B-470D-95F2-91BDB37E429A}" srcOrd="0" destOrd="0" presId="urn:microsoft.com/office/officeart/2005/8/layout/pyramid1"/>
    <dgm:cxn modelId="{2561F47D-9A27-48F2-81A3-C4497C6ADD15}" srcId="{7F2FA45A-C576-42BB-8A9A-B5C29AD5F778}" destId="{726B7ADF-DB1B-48B7-A897-2F5686E317E3}" srcOrd="0" destOrd="0" parTransId="{E18095BC-4BA6-47DC-A8E6-7061FBABB405}" sibTransId="{0FF27B8D-E197-41CD-9C1C-8F1DE2B6B20A}"/>
    <dgm:cxn modelId="{92F6A2F0-250A-407D-8C4A-E28F69028290}" srcId="{7F2FA45A-C576-42BB-8A9A-B5C29AD5F778}" destId="{E43EA86F-854D-4381-BFC9-77FEB558B4EA}" srcOrd="2" destOrd="0" parTransId="{3CC85CC9-D1A0-494B-81B8-CF54AB4C3B6B}" sibTransId="{F673904E-BE42-4570-80FA-C3F149C063C7}"/>
    <dgm:cxn modelId="{C78A9554-7E58-4C7B-9CE7-745A33880B72}" type="presOf" srcId="{726B7ADF-DB1B-48B7-A897-2F5686E317E3}" destId="{8EA26314-C0CB-4555-8365-D23A0ED2DEDD}" srcOrd="0" destOrd="0" presId="urn:microsoft.com/office/officeart/2005/8/layout/pyramid1"/>
    <dgm:cxn modelId="{EED564D6-3CB4-4A80-AA8C-47CD844255F5}" type="presOf" srcId="{A0DD1BFD-D89A-4576-8BBB-29057870C038}" destId="{803B710F-574A-4CBB-98E8-A658BB854B87}" srcOrd="1" destOrd="0" presId="urn:microsoft.com/office/officeart/2005/8/layout/pyramid1"/>
    <dgm:cxn modelId="{DFF00462-FB34-45E5-8870-B7569701C88A}" type="presOf" srcId="{7F2FA45A-C576-42BB-8A9A-B5C29AD5F778}" destId="{15F97BF9-8BFF-4055-8EDE-43F2AD460E28}" srcOrd="0" destOrd="0" presId="urn:microsoft.com/office/officeart/2005/8/layout/pyramid1"/>
    <dgm:cxn modelId="{A7972F09-680E-473D-A63C-EB1C249A6F7C}" type="presParOf" srcId="{15F97BF9-8BFF-4055-8EDE-43F2AD460E28}" destId="{B1CFD773-59AA-4F48-A03A-A9431027E2DD}" srcOrd="0" destOrd="0" presId="urn:microsoft.com/office/officeart/2005/8/layout/pyramid1"/>
    <dgm:cxn modelId="{CC2CAF5A-5746-4E6F-99BF-5E557A396CAC}" type="presParOf" srcId="{B1CFD773-59AA-4F48-A03A-A9431027E2DD}" destId="{8EA26314-C0CB-4555-8365-D23A0ED2DEDD}" srcOrd="0" destOrd="0" presId="urn:microsoft.com/office/officeart/2005/8/layout/pyramid1"/>
    <dgm:cxn modelId="{20F9E69E-37EA-47CB-840B-5A891329C3FC}" type="presParOf" srcId="{B1CFD773-59AA-4F48-A03A-A9431027E2DD}" destId="{539D53F7-1106-4326-9C29-9DAEE55EFB19}" srcOrd="1" destOrd="0" presId="urn:microsoft.com/office/officeart/2005/8/layout/pyramid1"/>
    <dgm:cxn modelId="{2DFFD5C1-8493-4A37-98D6-E760190E712D}" type="presParOf" srcId="{15F97BF9-8BFF-4055-8EDE-43F2AD460E28}" destId="{23854F2D-B9B9-42C8-8B61-BA3B87133476}" srcOrd="1" destOrd="0" presId="urn:microsoft.com/office/officeart/2005/8/layout/pyramid1"/>
    <dgm:cxn modelId="{6AF840A4-C0AA-43DF-9D5C-B1C23754145B}" type="presParOf" srcId="{23854F2D-B9B9-42C8-8B61-BA3B87133476}" destId="{13230D12-546B-470D-95F2-91BDB37E429A}" srcOrd="0" destOrd="0" presId="urn:microsoft.com/office/officeart/2005/8/layout/pyramid1"/>
    <dgm:cxn modelId="{DA30B80D-DA8B-4694-8924-3041355F78BD}" type="presParOf" srcId="{23854F2D-B9B9-42C8-8B61-BA3B87133476}" destId="{803B710F-574A-4CBB-98E8-A658BB854B87}" srcOrd="1" destOrd="0" presId="urn:microsoft.com/office/officeart/2005/8/layout/pyramid1"/>
    <dgm:cxn modelId="{D76D17B5-B207-41F7-B81E-6E0C4906EB86}" type="presParOf" srcId="{15F97BF9-8BFF-4055-8EDE-43F2AD460E28}" destId="{027C51E9-C7FD-47A2-B54C-89D837CE42D3}" srcOrd="2" destOrd="0" presId="urn:microsoft.com/office/officeart/2005/8/layout/pyramid1"/>
    <dgm:cxn modelId="{E3A6B09C-4121-41C2-917E-30481FA21949}" type="presParOf" srcId="{027C51E9-C7FD-47A2-B54C-89D837CE42D3}" destId="{9CB701AE-7531-4C14-BF36-42758BF51EE7}" srcOrd="0" destOrd="0" presId="urn:microsoft.com/office/officeart/2005/8/layout/pyramid1"/>
    <dgm:cxn modelId="{92662138-EE6D-4B89-8C93-47732047ACA4}" type="presParOf" srcId="{027C51E9-C7FD-47A2-B54C-89D837CE42D3}" destId="{8A73693F-8E96-46E3-8EDF-2A3AF3661C3D}" srcOrd="1" destOrd="0" presId="urn:microsoft.com/office/officeart/2005/8/layout/pyramid1"/>
  </dgm:cxnLst>
  <dgm:bg>
    <a:solidFill>
      <a:schemeClr val="bg1"/>
    </a:solidFill>
  </dgm:bg>
  <dgm:whole>
    <a:ln w="19050">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70B130-28C9-4787-AF4D-38BC1057FC83}" type="doc">
      <dgm:prSet loTypeId="urn:microsoft.com/office/officeart/2005/8/layout/cycle5" loCatId="cycle" qsTypeId="urn:microsoft.com/office/officeart/2005/8/quickstyle/simple1" qsCatId="simple" csTypeId="urn:microsoft.com/office/officeart/2005/8/colors/accent1_1" csCatId="accent1" phldr="1"/>
      <dgm:spPr/>
      <dgm:t>
        <a:bodyPr/>
        <a:lstStyle/>
        <a:p>
          <a:endParaRPr lang="en-US"/>
        </a:p>
      </dgm:t>
    </dgm:pt>
    <dgm:pt modelId="{1800FB72-E857-4C78-8995-1E97212D8EEC}">
      <dgm:prSet phldrT="[Text]" custT="1"/>
      <dgm:spPr/>
      <dgm:t>
        <a:bodyPr/>
        <a:lstStyle/>
        <a:p>
          <a:r>
            <a:rPr lang="en-US" sz="1200" b="1" dirty="0" smtClean="0"/>
            <a:t>1:Observe and assess</a:t>
          </a:r>
          <a:endParaRPr lang="en-US" sz="1200" b="1" dirty="0"/>
        </a:p>
      </dgm:t>
    </dgm:pt>
    <dgm:pt modelId="{E8234723-0A64-4264-B83F-28137DD46071}" type="parTrans" cxnId="{E344B06D-AF78-4723-B66A-0C107DDDCCFB}">
      <dgm:prSet/>
      <dgm:spPr/>
      <dgm:t>
        <a:bodyPr/>
        <a:lstStyle/>
        <a:p>
          <a:endParaRPr lang="en-US"/>
        </a:p>
      </dgm:t>
    </dgm:pt>
    <dgm:pt modelId="{C8CEBD73-64D7-45C4-A7E0-568FAA6C2864}" type="sibTrans" cxnId="{E344B06D-AF78-4723-B66A-0C107DDDCCFB}">
      <dgm:prSet/>
      <dgm:spPr/>
      <dgm:t>
        <a:bodyPr/>
        <a:lstStyle/>
        <a:p>
          <a:endParaRPr lang="en-US"/>
        </a:p>
      </dgm:t>
    </dgm:pt>
    <dgm:pt modelId="{72D5BA1D-E2B2-448C-A821-51A761C5962D}">
      <dgm:prSet phldrT="[Text]" custT="1"/>
      <dgm:spPr/>
      <dgm:t>
        <a:bodyPr/>
        <a:lstStyle/>
        <a:p>
          <a:r>
            <a:rPr lang="en-US" sz="1200" b="1" dirty="0" smtClean="0"/>
            <a:t>3:Provide </a:t>
          </a:r>
          <a:endParaRPr lang="en-US" sz="1200" b="1" dirty="0"/>
        </a:p>
      </dgm:t>
    </dgm:pt>
    <dgm:pt modelId="{8A8B79FA-12DD-4069-94C3-94A890E78BFB}" type="parTrans" cxnId="{E83FCD46-E93B-40EB-A03A-86DD8293943E}">
      <dgm:prSet/>
      <dgm:spPr/>
      <dgm:t>
        <a:bodyPr/>
        <a:lstStyle/>
        <a:p>
          <a:endParaRPr lang="en-US"/>
        </a:p>
      </dgm:t>
    </dgm:pt>
    <dgm:pt modelId="{57FDD830-6305-4783-8EC1-A6B138AEA48E}" type="sibTrans" cxnId="{E83FCD46-E93B-40EB-A03A-86DD8293943E}">
      <dgm:prSet/>
      <dgm:spPr/>
      <dgm:t>
        <a:bodyPr/>
        <a:lstStyle/>
        <a:p>
          <a:endParaRPr lang="en-US"/>
        </a:p>
      </dgm:t>
    </dgm:pt>
    <dgm:pt modelId="{B75D6742-0F07-4CA6-A8CF-6B39FC6BD4C5}">
      <dgm:prSet phldrT="[Text]" custT="1"/>
      <dgm:spPr/>
      <dgm:t>
        <a:bodyPr/>
        <a:lstStyle/>
        <a:p>
          <a:r>
            <a:rPr lang="en-US" sz="1200" b="1" dirty="0" smtClean="0"/>
            <a:t>4:Review</a:t>
          </a:r>
          <a:endParaRPr lang="en-US" sz="1200" b="1" dirty="0"/>
        </a:p>
      </dgm:t>
    </dgm:pt>
    <dgm:pt modelId="{D1A43142-122A-4173-BF71-D6D216C88DD4}" type="parTrans" cxnId="{C8897FC1-A51F-4323-8FA8-1F9AA279562A}">
      <dgm:prSet/>
      <dgm:spPr/>
      <dgm:t>
        <a:bodyPr/>
        <a:lstStyle/>
        <a:p>
          <a:endParaRPr lang="en-US"/>
        </a:p>
      </dgm:t>
    </dgm:pt>
    <dgm:pt modelId="{78BE845A-9A55-4F45-AB34-BD045DC71BB2}" type="sibTrans" cxnId="{C8897FC1-A51F-4323-8FA8-1F9AA279562A}">
      <dgm:prSet/>
      <dgm:spPr/>
      <dgm:t>
        <a:bodyPr/>
        <a:lstStyle/>
        <a:p>
          <a:endParaRPr lang="en-US"/>
        </a:p>
      </dgm:t>
    </dgm:pt>
    <dgm:pt modelId="{434F0B03-7D24-4E07-BC8B-4BA162E9D493}">
      <dgm:prSet phldrT="[Text]" custT="1"/>
      <dgm:spPr/>
      <dgm:t>
        <a:bodyPr/>
        <a:lstStyle/>
        <a:p>
          <a:r>
            <a:rPr lang="en-US" sz="1200" b="1" dirty="0" smtClean="0"/>
            <a:t>2:Plan</a:t>
          </a:r>
          <a:endParaRPr lang="en-US" sz="1200" b="1" dirty="0"/>
        </a:p>
      </dgm:t>
    </dgm:pt>
    <dgm:pt modelId="{B048CB19-EB17-4F85-A43C-BEB0465BE1CF}" type="parTrans" cxnId="{D22FCA5E-5399-4855-B8F8-4427BB7B10B3}">
      <dgm:prSet/>
      <dgm:spPr/>
      <dgm:t>
        <a:bodyPr/>
        <a:lstStyle/>
        <a:p>
          <a:endParaRPr lang="en-US"/>
        </a:p>
      </dgm:t>
    </dgm:pt>
    <dgm:pt modelId="{18810DB1-41A4-4971-B36F-D5FD592D9890}" type="sibTrans" cxnId="{D22FCA5E-5399-4855-B8F8-4427BB7B10B3}">
      <dgm:prSet/>
      <dgm:spPr/>
      <dgm:t>
        <a:bodyPr/>
        <a:lstStyle/>
        <a:p>
          <a:endParaRPr lang="en-US"/>
        </a:p>
      </dgm:t>
    </dgm:pt>
    <dgm:pt modelId="{613262F8-EB62-4659-9465-9C59FA219D72}" type="pres">
      <dgm:prSet presAssocID="{2670B130-28C9-4787-AF4D-38BC1057FC83}" presName="cycle" presStyleCnt="0">
        <dgm:presLayoutVars>
          <dgm:dir/>
          <dgm:resizeHandles val="exact"/>
        </dgm:presLayoutVars>
      </dgm:prSet>
      <dgm:spPr/>
      <dgm:t>
        <a:bodyPr/>
        <a:lstStyle/>
        <a:p>
          <a:endParaRPr lang="cy-GB"/>
        </a:p>
      </dgm:t>
    </dgm:pt>
    <dgm:pt modelId="{C51A2F7A-D471-49D1-A72D-85431F1BFAAF}" type="pres">
      <dgm:prSet presAssocID="{1800FB72-E857-4C78-8995-1E97212D8EEC}" presName="node" presStyleLbl="node1" presStyleIdx="0" presStyleCnt="4">
        <dgm:presLayoutVars>
          <dgm:bulletEnabled val="1"/>
        </dgm:presLayoutVars>
      </dgm:prSet>
      <dgm:spPr/>
      <dgm:t>
        <a:bodyPr/>
        <a:lstStyle/>
        <a:p>
          <a:endParaRPr lang="cy-GB"/>
        </a:p>
      </dgm:t>
    </dgm:pt>
    <dgm:pt modelId="{D50319D4-736D-40E4-A24E-01B3D718F9D6}" type="pres">
      <dgm:prSet presAssocID="{1800FB72-E857-4C78-8995-1E97212D8EEC}" presName="spNode" presStyleCnt="0"/>
      <dgm:spPr/>
    </dgm:pt>
    <dgm:pt modelId="{04387D39-2746-47CA-93F4-286E0C26516F}" type="pres">
      <dgm:prSet presAssocID="{C8CEBD73-64D7-45C4-A7E0-568FAA6C2864}" presName="sibTrans" presStyleLbl="sibTrans1D1" presStyleIdx="0" presStyleCnt="4"/>
      <dgm:spPr/>
      <dgm:t>
        <a:bodyPr/>
        <a:lstStyle/>
        <a:p>
          <a:endParaRPr lang="cy-GB"/>
        </a:p>
      </dgm:t>
    </dgm:pt>
    <dgm:pt modelId="{16996C71-380D-44D8-88D9-4B3CA98C3808}" type="pres">
      <dgm:prSet presAssocID="{434F0B03-7D24-4E07-BC8B-4BA162E9D493}" presName="node" presStyleLbl="node1" presStyleIdx="1" presStyleCnt="4">
        <dgm:presLayoutVars>
          <dgm:bulletEnabled val="1"/>
        </dgm:presLayoutVars>
      </dgm:prSet>
      <dgm:spPr/>
      <dgm:t>
        <a:bodyPr/>
        <a:lstStyle/>
        <a:p>
          <a:endParaRPr lang="en-US"/>
        </a:p>
      </dgm:t>
    </dgm:pt>
    <dgm:pt modelId="{A1FED886-E931-4E06-AC4D-8F53967E056F}" type="pres">
      <dgm:prSet presAssocID="{434F0B03-7D24-4E07-BC8B-4BA162E9D493}" presName="spNode" presStyleCnt="0"/>
      <dgm:spPr/>
    </dgm:pt>
    <dgm:pt modelId="{6904B248-72BC-41FB-875A-753C018B2289}" type="pres">
      <dgm:prSet presAssocID="{18810DB1-41A4-4971-B36F-D5FD592D9890}" presName="sibTrans" presStyleLbl="sibTrans1D1" presStyleIdx="1" presStyleCnt="4"/>
      <dgm:spPr/>
      <dgm:t>
        <a:bodyPr/>
        <a:lstStyle/>
        <a:p>
          <a:endParaRPr lang="en-US"/>
        </a:p>
      </dgm:t>
    </dgm:pt>
    <dgm:pt modelId="{873ACDC2-C944-4EE3-8A49-D69776744465}" type="pres">
      <dgm:prSet presAssocID="{72D5BA1D-E2B2-448C-A821-51A761C5962D}" presName="node" presStyleLbl="node1" presStyleIdx="2" presStyleCnt="4">
        <dgm:presLayoutVars>
          <dgm:bulletEnabled val="1"/>
        </dgm:presLayoutVars>
      </dgm:prSet>
      <dgm:spPr/>
      <dgm:t>
        <a:bodyPr/>
        <a:lstStyle/>
        <a:p>
          <a:endParaRPr lang="cy-GB"/>
        </a:p>
      </dgm:t>
    </dgm:pt>
    <dgm:pt modelId="{414375DC-BD85-4F0C-B2A6-FD656763B2D2}" type="pres">
      <dgm:prSet presAssocID="{72D5BA1D-E2B2-448C-A821-51A761C5962D}" presName="spNode" presStyleCnt="0"/>
      <dgm:spPr/>
    </dgm:pt>
    <dgm:pt modelId="{FCB9F1B6-29B4-45E6-A7A0-76D2D69CF003}" type="pres">
      <dgm:prSet presAssocID="{57FDD830-6305-4783-8EC1-A6B138AEA48E}" presName="sibTrans" presStyleLbl="sibTrans1D1" presStyleIdx="2" presStyleCnt="4"/>
      <dgm:spPr/>
      <dgm:t>
        <a:bodyPr/>
        <a:lstStyle/>
        <a:p>
          <a:endParaRPr lang="cy-GB"/>
        </a:p>
      </dgm:t>
    </dgm:pt>
    <dgm:pt modelId="{05024F96-B712-4906-867B-60542CAF4239}" type="pres">
      <dgm:prSet presAssocID="{B75D6742-0F07-4CA6-A8CF-6B39FC6BD4C5}" presName="node" presStyleLbl="node1" presStyleIdx="3" presStyleCnt="4">
        <dgm:presLayoutVars>
          <dgm:bulletEnabled val="1"/>
        </dgm:presLayoutVars>
      </dgm:prSet>
      <dgm:spPr/>
      <dgm:t>
        <a:bodyPr/>
        <a:lstStyle/>
        <a:p>
          <a:endParaRPr lang="cy-GB"/>
        </a:p>
      </dgm:t>
    </dgm:pt>
    <dgm:pt modelId="{1F0C55E0-6AED-4DDF-BB68-D262483223C4}" type="pres">
      <dgm:prSet presAssocID="{B75D6742-0F07-4CA6-A8CF-6B39FC6BD4C5}" presName="spNode" presStyleCnt="0"/>
      <dgm:spPr/>
    </dgm:pt>
    <dgm:pt modelId="{1847F345-580F-4491-8009-AFE97B1A3ACB}" type="pres">
      <dgm:prSet presAssocID="{78BE845A-9A55-4F45-AB34-BD045DC71BB2}" presName="sibTrans" presStyleLbl="sibTrans1D1" presStyleIdx="3" presStyleCnt="4"/>
      <dgm:spPr/>
      <dgm:t>
        <a:bodyPr/>
        <a:lstStyle/>
        <a:p>
          <a:endParaRPr lang="cy-GB"/>
        </a:p>
      </dgm:t>
    </dgm:pt>
  </dgm:ptLst>
  <dgm:cxnLst>
    <dgm:cxn modelId="{42962E96-704D-4225-813A-8766050C091A}" type="presOf" srcId="{C8CEBD73-64D7-45C4-A7E0-568FAA6C2864}" destId="{04387D39-2746-47CA-93F4-286E0C26516F}" srcOrd="0" destOrd="0" presId="urn:microsoft.com/office/officeart/2005/8/layout/cycle5"/>
    <dgm:cxn modelId="{9E596071-035D-426A-8A2E-1730B44AB031}" type="presOf" srcId="{B75D6742-0F07-4CA6-A8CF-6B39FC6BD4C5}" destId="{05024F96-B712-4906-867B-60542CAF4239}" srcOrd="0" destOrd="0" presId="urn:microsoft.com/office/officeart/2005/8/layout/cycle5"/>
    <dgm:cxn modelId="{B252910C-ECA7-45FC-B1E0-CA6854691275}" type="presOf" srcId="{2670B130-28C9-4787-AF4D-38BC1057FC83}" destId="{613262F8-EB62-4659-9465-9C59FA219D72}" srcOrd="0" destOrd="0" presId="urn:microsoft.com/office/officeart/2005/8/layout/cycle5"/>
    <dgm:cxn modelId="{D22FCA5E-5399-4855-B8F8-4427BB7B10B3}" srcId="{2670B130-28C9-4787-AF4D-38BC1057FC83}" destId="{434F0B03-7D24-4E07-BC8B-4BA162E9D493}" srcOrd="1" destOrd="0" parTransId="{B048CB19-EB17-4F85-A43C-BEB0465BE1CF}" sibTransId="{18810DB1-41A4-4971-B36F-D5FD592D9890}"/>
    <dgm:cxn modelId="{C8897FC1-A51F-4323-8FA8-1F9AA279562A}" srcId="{2670B130-28C9-4787-AF4D-38BC1057FC83}" destId="{B75D6742-0F07-4CA6-A8CF-6B39FC6BD4C5}" srcOrd="3" destOrd="0" parTransId="{D1A43142-122A-4173-BF71-D6D216C88DD4}" sibTransId="{78BE845A-9A55-4F45-AB34-BD045DC71BB2}"/>
    <dgm:cxn modelId="{356247B9-5CB7-41C1-941B-02AAC8F7ADDB}" type="presOf" srcId="{72D5BA1D-E2B2-448C-A821-51A761C5962D}" destId="{873ACDC2-C944-4EE3-8A49-D69776744465}" srcOrd="0" destOrd="0" presId="urn:microsoft.com/office/officeart/2005/8/layout/cycle5"/>
    <dgm:cxn modelId="{E344B06D-AF78-4723-B66A-0C107DDDCCFB}" srcId="{2670B130-28C9-4787-AF4D-38BC1057FC83}" destId="{1800FB72-E857-4C78-8995-1E97212D8EEC}" srcOrd="0" destOrd="0" parTransId="{E8234723-0A64-4264-B83F-28137DD46071}" sibTransId="{C8CEBD73-64D7-45C4-A7E0-568FAA6C2864}"/>
    <dgm:cxn modelId="{A3F9BC14-6783-447F-B9A1-DB07FCB458DD}" type="presOf" srcId="{78BE845A-9A55-4F45-AB34-BD045DC71BB2}" destId="{1847F345-580F-4491-8009-AFE97B1A3ACB}" srcOrd="0" destOrd="0" presId="urn:microsoft.com/office/officeart/2005/8/layout/cycle5"/>
    <dgm:cxn modelId="{26549347-4CD8-4ACE-B800-B0052B23A0E6}" type="presOf" srcId="{1800FB72-E857-4C78-8995-1E97212D8EEC}" destId="{C51A2F7A-D471-49D1-A72D-85431F1BFAAF}" srcOrd="0" destOrd="0" presId="urn:microsoft.com/office/officeart/2005/8/layout/cycle5"/>
    <dgm:cxn modelId="{86387FB7-66A6-4712-B8F5-6F43FC237655}" type="presOf" srcId="{18810DB1-41A4-4971-B36F-D5FD592D9890}" destId="{6904B248-72BC-41FB-875A-753C018B2289}" srcOrd="0" destOrd="0" presId="urn:microsoft.com/office/officeart/2005/8/layout/cycle5"/>
    <dgm:cxn modelId="{3073F918-CC31-4BED-BCCD-A1AD0B6FBAD7}" type="presOf" srcId="{57FDD830-6305-4783-8EC1-A6B138AEA48E}" destId="{FCB9F1B6-29B4-45E6-A7A0-76D2D69CF003}" srcOrd="0" destOrd="0" presId="urn:microsoft.com/office/officeart/2005/8/layout/cycle5"/>
    <dgm:cxn modelId="{E83FCD46-E93B-40EB-A03A-86DD8293943E}" srcId="{2670B130-28C9-4787-AF4D-38BC1057FC83}" destId="{72D5BA1D-E2B2-448C-A821-51A761C5962D}" srcOrd="2" destOrd="0" parTransId="{8A8B79FA-12DD-4069-94C3-94A890E78BFB}" sibTransId="{57FDD830-6305-4783-8EC1-A6B138AEA48E}"/>
    <dgm:cxn modelId="{31D97965-B616-4DB9-80D0-00DDD4B5D3CD}" type="presOf" srcId="{434F0B03-7D24-4E07-BC8B-4BA162E9D493}" destId="{16996C71-380D-44D8-88D9-4B3CA98C3808}" srcOrd="0" destOrd="0" presId="urn:microsoft.com/office/officeart/2005/8/layout/cycle5"/>
    <dgm:cxn modelId="{D8E45AA2-6C70-4D82-98DF-5DD79CE6A8C5}" type="presParOf" srcId="{613262F8-EB62-4659-9465-9C59FA219D72}" destId="{C51A2F7A-D471-49D1-A72D-85431F1BFAAF}" srcOrd="0" destOrd="0" presId="urn:microsoft.com/office/officeart/2005/8/layout/cycle5"/>
    <dgm:cxn modelId="{19A62B74-ED6C-4A02-A767-71BA28C0233A}" type="presParOf" srcId="{613262F8-EB62-4659-9465-9C59FA219D72}" destId="{D50319D4-736D-40E4-A24E-01B3D718F9D6}" srcOrd="1" destOrd="0" presId="urn:microsoft.com/office/officeart/2005/8/layout/cycle5"/>
    <dgm:cxn modelId="{AD0CBD0A-382A-4746-813C-4378501BBAB7}" type="presParOf" srcId="{613262F8-EB62-4659-9465-9C59FA219D72}" destId="{04387D39-2746-47CA-93F4-286E0C26516F}" srcOrd="2" destOrd="0" presId="urn:microsoft.com/office/officeart/2005/8/layout/cycle5"/>
    <dgm:cxn modelId="{B27CF17B-234E-43E9-8F16-4512B55C9BC9}" type="presParOf" srcId="{613262F8-EB62-4659-9465-9C59FA219D72}" destId="{16996C71-380D-44D8-88D9-4B3CA98C3808}" srcOrd="3" destOrd="0" presId="urn:microsoft.com/office/officeart/2005/8/layout/cycle5"/>
    <dgm:cxn modelId="{03DB7884-32DC-420B-B707-B8C929859302}" type="presParOf" srcId="{613262F8-EB62-4659-9465-9C59FA219D72}" destId="{A1FED886-E931-4E06-AC4D-8F53967E056F}" srcOrd="4" destOrd="0" presId="urn:microsoft.com/office/officeart/2005/8/layout/cycle5"/>
    <dgm:cxn modelId="{A7783261-8DAE-4108-ADCE-F1649565944B}" type="presParOf" srcId="{613262F8-EB62-4659-9465-9C59FA219D72}" destId="{6904B248-72BC-41FB-875A-753C018B2289}" srcOrd="5" destOrd="0" presId="urn:microsoft.com/office/officeart/2005/8/layout/cycle5"/>
    <dgm:cxn modelId="{A87F8430-2F0C-4AEB-9856-31CFBDBDE25C}" type="presParOf" srcId="{613262F8-EB62-4659-9465-9C59FA219D72}" destId="{873ACDC2-C944-4EE3-8A49-D69776744465}" srcOrd="6" destOrd="0" presId="urn:microsoft.com/office/officeart/2005/8/layout/cycle5"/>
    <dgm:cxn modelId="{2DAC7F07-7B99-4FA5-9139-2F045FEF4961}" type="presParOf" srcId="{613262F8-EB62-4659-9465-9C59FA219D72}" destId="{414375DC-BD85-4F0C-B2A6-FD656763B2D2}" srcOrd="7" destOrd="0" presId="urn:microsoft.com/office/officeart/2005/8/layout/cycle5"/>
    <dgm:cxn modelId="{44DE58EA-915E-4D19-9493-53C77FA6AF22}" type="presParOf" srcId="{613262F8-EB62-4659-9465-9C59FA219D72}" destId="{FCB9F1B6-29B4-45E6-A7A0-76D2D69CF003}" srcOrd="8" destOrd="0" presId="urn:microsoft.com/office/officeart/2005/8/layout/cycle5"/>
    <dgm:cxn modelId="{22ED7BAC-EA98-4FBB-A176-786292F121CF}" type="presParOf" srcId="{613262F8-EB62-4659-9465-9C59FA219D72}" destId="{05024F96-B712-4906-867B-60542CAF4239}" srcOrd="9" destOrd="0" presId="urn:microsoft.com/office/officeart/2005/8/layout/cycle5"/>
    <dgm:cxn modelId="{E6A5EAD0-C3D8-4531-B02F-DBD4F7C4DF46}" type="presParOf" srcId="{613262F8-EB62-4659-9465-9C59FA219D72}" destId="{1F0C55E0-6AED-4DDF-BB68-D262483223C4}" srcOrd="10" destOrd="0" presId="urn:microsoft.com/office/officeart/2005/8/layout/cycle5"/>
    <dgm:cxn modelId="{F67B9E23-FF53-4025-83FE-0CE081382687}" type="presParOf" srcId="{613262F8-EB62-4659-9465-9C59FA219D72}" destId="{1847F345-580F-4491-8009-AFE97B1A3ACB}" srcOrd="11" destOrd="0" presId="urn:microsoft.com/office/officeart/2005/8/layout/cycle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dgm:spPr>
        <a:solidFill>
          <a:srgbClr val="ED8BEF"/>
        </a:solidFill>
      </dgm:spPr>
      <dgm:t>
        <a:bodyPr/>
        <a:lstStyle/>
        <a:p>
          <a:r>
            <a:rPr lang="cy-GB" dirty="0" err="1" smtClean="0"/>
            <a:t>Setting</a:t>
          </a:r>
          <a:r>
            <a:rPr lang="cy-GB" dirty="0" smtClean="0"/>
            <a:t> to </a:t>
          </a:r>
          <a:r>
            <a:rPr lang="cy-GB" dirty="0" err="1" smtClean="0"/>
            <a:t>email</a:t>
          </a:r>
          <a:r>
            <a:rPr lang="cy-GB" dirty="0" smtClean="0"/>
            <a:t> the F2 to LA </a:t>
          </a:r>
          <a:r>
            <a:rPr lang="cy-GB" dirty="0" err="1" smtClean="0"/>
            <a:t>officer</a:t>
          </a:r>
          <a:r>
            <a:rPr lang="cy-GB" dirty="0" smtClean="0"/>
            <a:t> (Ellen – </a:t>
          </a:r>
          <a:r>
            <a:rPr lang="cy-GB" dirty="0" err="1" smtClean="0"/>
            <a:t>during</a:t>
          </a:r>
          <a:r>
            <a:rPr lang="cy-GB" dirty="0" smtClean="0"/>
            <a:t> interim) </a:t>
          </a:r>
          <a:r>
            <a:rPr lang="cy-GB" dirty="0" err="1" smtClean="0">
              <a:hlinkClick xmlns:r="http://schemas.openxmlformats.org/officeDocument/2006/relationships" r:id="rId1"/>
            </a:rPr>
            <a:t>ellenjones@gwynedd.llyw.cymru</a:t>
          </a:r>
          <a:r>
            <a:rPr lang="cy-GB" dirty="0" smtClean="0"/>
            <a:t> </a:t>
          </a:r>
          <a:endParaRPr lang="cy-GB" dirty="0"/>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009999">
            <a:alpha val="90000"/>
          </a:srgbClr>
        </a:solidFill>
      </dgm:spPr>
      <dgm:t>
        <a:bodyPr/>
        <a:lstStyle/>
        <a:p>
          <a:endParaRPr lang="cy-GB" dirty="0"/>
        </a:p>
      </dgm:t>
    </dgm:pt>
    <dgm:pt modelId="{1D2930C4-4ACB-41C1-8B76-05E584A1EBB9}">
      <dgm:prSet phldrT="[Testun]"/>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dirty="0" err="1" smtClean="0"/>
            <a:t>Officer</a:t>
          </a:r>
          <a:r>
            <a:rPr lang="cy-GB" dirty="0" smtClean="0"/>
            <a:t> to </a:t>
          </a:r>
          <a:r>
            <a:rPr lang="cy-GB" dirty="0" err="1" smtClean="0"/>
            <a:t>proces</a:t>
          </a:r>
          <a:r>
            <a:rPr lang="cy-GB" dirty="0" smtClean="0"/>
            <a:t> </a:t>
          </a:r>
          <a:r>
            <a:rPr lang="cy-GB" dirty="0" err="1" smtClean="0"/>
            <a:t>sthe</a:t>
          </a:r>
          <a:r>
            <a:rPr lang="cy-GB" dirty="0" smtClean="0"/>
            <a:t> data </a:t>
          </a:r>
          <a:r>
            <a:rPr lang="cy-GB" dirty="0" err="1" smtClean="0"/>
            <a:t>on</a:t>
          </a:r>
          <a:r>
            <a:rPr lang="cy-GB" dirty="0" smtClean="0"/>
            <a:t> the </a:t>
          </a:r>
          <a:r>
            <a:rPr lang="cy-GB" dirty="0" err="1" smtClean="0"/>
            <a:t>digital</a:t>
          </a:r>
          <a:r>
            <a:rPr lang="cy-GB" dirty="0" smtClean="0"/>
            <a:t> system</a:t>
          </a:r>
          <a:endParaRPr lang="cy-GB" dirty="0"/>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dirty="0"/>
        </a:p>
      </dgm:t>
    </dgm:pt>
    <dgm:pt modelId="{45176B4F-3013-46B9-82C1-E316EFA9566D}">
      <dgm:prSet phldrT="[Testun]"/>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dirty="0" err="1" smtClean="0"/>
            <a:t>Officer</a:t>
          </a:r>
          <a:r>
            <a:rPr lang="cy-GB" dirty="0" smtClean="0"/>
            <a:t> to </a:t>
          </a:r>
          <a:r>
            <a:rPr lang="cy-GB" dirty="0" err="1" smtClean="0"/>
            <a:t>share</a:t>
          </a:r>
          <a:r>
            <a:rPr lang="cy-GB" dirty="0" smtClean="0"/>
            <a:t> </a:t>
          </a:r>
          <a:r>
            <a:rPr lang="cy-GB" dirty="0" err="1" smtClean="0"/>
            <a:t>invitations</a:t>
          </a:r>
          <a:r>
            <a:rPr lang="cy-GB" dirty="0" smtClean="0"/>
            <a:t> </a:t>
          </a:r>
          <a:r>
            <a:rPr lang="cy-GB" dirty="0" err="1" smtClean="0"/>
            <a:t>with</a:t>
          </a:r>
          <a:r>
            <a:rPr lang="cy-GB" dirty="0" smtClean="0"/>
            <a:t> </a:t>
          </a:r>
          <a:r>
            <a:rPr lang="cy-GB" dirty="0" err="1" smtClean="0"/>
            <a:t>people</a:t>
          </a:r>
          <a:r>
            <a:rPr lang="cy-GB" dirty="0" smtClean="0"/>
            <a:t> </a:t>
          </a:r>
          <a:r>
            <a:rPr lang="cy-GB" dirty="0" err="1" smtClean="0"/>
            <a:t>involved</a:t>
          </a:r>
          <a:r>
            <a:rPr lang="cy-GB" dirty="0" smtClean="0"/>
            <a:t> </a:t>
          </a:r>
          <a:r>
            <a:rPr lang="cy-GB" dirty="0" err="1" smtClean="0"/>
            <a:t>with</a:t>
          </a:r>
          <a:r>
            <a:rPr lang="cy-GB" dirty="0" smtClean="0"/>
            <a:t> the </a:t>
          </a:r>
          <a:r>
            <a:rPr lang="cy-GB" dirty="0" err="1" smtClean="0"/>
            <a:t>child</a:t>
          </a:r>
          <a:r>
            <a:rPr lang="cy-GB" dirty="0" smtClean="0"/>
            <a:t> </a:t>
          </a:r>
          <a:r>
            <a:rPr lang="cy-GB" dirty="0" err="1" smtClean="0"/>
            <a:t>including</a:t>
          </a:r>
          <a:r>
            <a:rPr lang="cy-GB" dirty="0" smtClean="0"/>
            <a:t> </a:t>
          </a:r>
          <a:r>
            <a:rPr lang="cy-GB" dirty="0" err="1" smtClean="0"/>
            <a:t>parents</a:t>
          </a:r>
          <a:r>
            <a:rPr lang="cy-GB" dirty="0" smtClean="0"/>
            <a:t> / </a:t>
          </a:r>
          <a:r>
            <a:rPr lang="cy-GB" dirty="0" err="1" smtClean="0"/>
            <a:t>guardians</a:t>
          </a:r>
          <a:endParaRPr lang="cy-GB" dirty="0"/>
        </a:p>
      </dgm:t>
    </dgm:pt>
    <dgm:pt modelId="{5A7FE783-2E23-42EE-B7CB-083D587B56DB}" type="parTrans" cxnId="{ED0DD438-8C13-4770-BDFB-D812BE0C5507}">
      <dgm:prSet/>
      <dgm:spPr/>
      <dgm:t>
        <a:bodyPr/>
        <a:lstStyle/>
        <a:p>
          <a:endParaRPr lang="cy-GB"/>
        </a:p>
      </dgm:t>
    </dgm:pt>
    <dgm:pt modelId="{A6C5C172-522C-4977-87D8-B60FD7C64F92}" type="sibTrans" cxnId="{ED0DD438-8C13-4770-BDFB-D812BE0C5507}">
      <dgm:prSet/>
      <dgm:spPr>
        <a:solidFill>
          <a:srgbClr val="009999">
            <a:alpha val="90000"/>
          </a:srgbClr>
        </a:solidFill>
      </dgm:spPr>
      <dgm:t>
        <a:bodyPr/>
        <a:lstStyle/>
        <a:p>
          <a:endParaRPr lang="cy-GB" dirty="0"/>
        </a:p>
      </dgm:t>
    </dgm:pt>
    <dgm:pt modelId="{8F5E4467-1869-4DCE-AE6C-A5A9D2F40CDE}">
      <dgm:prSet phldrT="[Testun]" custT="1"/>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sz="2000" dirty="0" err="1" smtClean="0"/>
            <a:t>People</a:t>
          </a:r>
          <a:r>
            <a:rPr lang="cy-GB" sz="2000" dirty="0" smtClean="0"/>
            <a:t> to </a:t>
          </a:r>
          <a:r>
            <a:rPr lang="cy-GB" sz="2000" dirty="0" err="1" smtClean="0"/>
            <a:t>accept</a:t>
          </a:r>
          <a:r>
            <a:rPr lang="cy-GB" sz="2000" dirty="0" smtClean="0"/>
            <a:t> </a:t>
          </a:r>
          <a:r>
            <a:rPr lang="cy-GB" sz="2000" dirty="0" err="1" smtClean="0"/>
            <a:t>their</a:t>
          </a:r>
          <a:r>
            <a:rPr lang="cy-GB" sz="2000" dirty="0" smtClean="0"/>
            <a:t> </a:t>
          </a:r>
          <a:r>
            <a:rPr lang="cy-GB" sz="2000" dirty="0" err="1" smtClean="0"/>
            <a:t>email</a:t>
          </a:r>
          <a:r>
            <a:rPr lang="cy-GB" sz="2000" dirty="0" smtClean="0"/>
            <a:t> (</a:t>
          </a:r>
          <a:r>
            <a:rPr lang="cy-GB" sz="2000" dirty="0" err="1" smtClean="0"/>
            <a:t>see</a:t>
          </a:r>
          <a:r>
            <a:rPr lang="cy-GB" sz="2000" dirty="0" smtClean="0"/>
            <a:t> </a:t>
          </a:r>
          <a:r>
            <a:rPr lang="cy-GB" sz="2000" dirty="0" err="1" smtClean="0"/>
            <a:t>guidelines</a:t>
          </a:r>
          <a:r>
            <a:rPr lang="cy-GB" sz="2000" dirty="0" smtClean="0"/>
            <a:t>) and </a:t>
          </a:r>
          <a:r>
            <a:rPr lang="cy-GB" sz="2000" dirty="0" err="1" smtClean="0"/>
            <a:t>contact</a:t>
          </a:r>
          <a:r>
            <a:rPr lang="cy-GB" sz="2000" dirty="0" smtClean="0"/>
            <a:t> LA  </a:t>
          </a:r>
          <a:r>
            <a:rPr lang="cy-GB" sz="2000" dirty="0" err="1" smtClean="0"/>
            <a:t>officer</a:t>
          </a:r>
          <a:r>
            <a:rPr lang="cy-GB" sz="2000" dirty="0" smtClean="0"/>
            <a:t> (Ellen Jones) to </a:t>
          </a:r>
          <a:r>
            <a:rPr lang="cy-GB" sz="2000" dirty="0" err="1" smtClean="0"/>
            <a:t>receive</a:t>
          </a:r>
          <a:r>
            <a:rPr lang="cy-GB" sz="2000" dirty="0" smtClean="0"/>
            <a:t> a 6 digit </a:t>
          </a:r>
          <a:r>
            <a:rPr lang="cy-GB" sz="2000" dirty="0" err="1" smtClean="0"/>
            <a:t>code</a:t>
          </a:r>
          <a:endParaRPr lang="cy-GB" sz="2000" dirty="0" smtClean="0"/>
        </a:p>
        <a:p>
          <a:r>
            <a:rPr lang="cy-GB" sz="1050" dirty="0" smtClean="0">
              <a:hlinkClick xmlns:r="http://schemas.openxmlformats.org/officeDocument/2006/relationships" r:id="rId2"/>
            </a:rPr>
            <a:t>https://www.cduarlein.cymru/Documents/System_CDU_IDP_Rhieni-Cyfranwyr%20_Parents_Contributors_24102019.pdf</a:t>
          </a:r>
          <a:endParaRPr lang="cy-GB" sz="1050" dirty="0" smtClean="0"/>
        </a:p>
        <a:p>
          <a:endParaRPr lang="cy-GB" sz="1800" dirty="0"/>
        </a:p>
      </dgm:t>
    </dgm:pt>
    <dgm:pt modelId="{FAD88595-EF54-42F8-9282-C05F0A08405E}" type="parTrans" cxnId="{97EF0C5C-89D9-4869-AF65-91293625FEC2}">
      <dgm:prSet/>
      <dgm:spPr/>
      <dgm:t>
        <a:bodyPr/>
        <a:lstStyle/>
        <a:p>
          <a:endParaRPr lang="cy-GB"/>
        </a:p>
      </dgm:t>
    </dgm:pt>
    <dgm:pt modelId="{AF76277F-99AD-4A24-9581-1271E5D2C16D}" type="sibTrans" cxnId="{97EF0C5C-89D9-4869-AF65-91293625FEC2}">
      <dgm:prSet/>
      <dgm:spPr>
        <a:solidFill>
          <a:srgbClr val="009999">
            <a:alpha val="90000"/>
          </a:srgbClr>
        </a:solidFill>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F4230578-F115-4F6A-AE30-FEB5C4FFC8F9}" type="pres">
      <dgm:prSet presAssocID="{E5399D5A-14C4-42B5-8A44-FC362FFB6F82}" presName="FourNodes_1" presStyleLbl="node1" presStyleIdx="0" presStyleCnt="4" custLinFactNeighborX="7286" custLinFactNeighborY="2896">
        <dgm:presLayoutVars>
          <dgm:bulletEnabled val="1"/>
        </dgm:presLayoutVars>
      </dgm:prSet>
      <dgm:spPr/>
      <dgm:t>
        <a:bodyPr/>
        <a:lstStyle/>
        <a:p>
          <a:endParaRPr lang="cy-GB"/>
        </a:p>
      </dgm:t>
    </dgm:pt>
    <dgm:pt modelId="{AE9CD9A9-11AB-40E1-94C8-212C550E68E0}" type="pres">
      <dgm:prSet presAssocID="{E5399D5A-14C4-42B5-8A44-FC362FFB6F82}" presName="FourNodes_2" presStyleLbl="node1" presStyleIdx="1" presStyleCnt="4">
        <dgm:presLayoutVars>
          <dgm:bulletEnabled val="1"/>
        </dgm:presLayoutVars>
      </dgm:prSet>
      <dgm:spPr/>
      <dgm:t>
        <a:bodyPr/>
        <a:lstStyle/>
        <a:p>
          <a:endParaRPr lang="cy-GB"/>
        </a:p>
      </dgm:t>
    </dgm:pt>
    <dgm:pt modelId="{65BE0496-CE36-4FDF-8C3A-AEB298783817}" type="pres">
      <dgm:prSet presAssocID="{E5399D5A-14C4-42B5-8A44-FC362FFB6F82}" presName="FourNodes_3" presStyleLbl="node1" presStyleIdx="2" presStyleCnt="4" custLinFactNeighborX="526" custLinFactNeighborY="-7333">
        <dgm:presLayoutVars>
          <dgm:bulletEnabled val="1"/>
        </dgm:presLayoutVars>
      </dgm:prSet>
      <dgm:spPr/>
      <dgm:t>
        <a:bodyPr/>
        <a:lstStyle/>
        <a:p>
          <a:endParaRPr lang="cy-GB"/>
        </a:p>
      </dgm:t>
    </dgm:pt>
    <dgm:pt modelId="{3D6AAEA5-DD78-4ABD-BD22-04D7719EBDB1}" type="pres">
      <dgm:prSet presAssocID="{E5399D5A-14C4-42B5-8A44-FC362FFB6F82}" presName="FourNodes_4" presStyleLbl="node1" presStyleIdx="3" presStyleCnt="4" custScaleY="135392" custLinFactNeighborX="882" custLinFactNeighborY="18488">
        <dgm:presLayoutVars>
          <dgm:bulletEnabled val="1"/>
        </dgm:presLayoutVars>
      </dgm:prSet>
      <dgm:spPr/>
      <dgm:t>
        <a:bodyPr/>
        <a:lstStyle/>
        <a:p>
          <a:endParaRPr lang="cy-GB"/>
        </a:p>
      </dgm:t>
    </dgm:pt>
    <dgm:pt modelId="{F5AF774D-8D66-437B-B5DB-E7BE8231F564}" type="pres">
      <dgm:prSet presAssocID="{E5399D5A-14C4-42B5-8A44-FC362FFB6F82}" presName="FourConn_1-2" presStyleLbl="fgAccFollowNode1" presStyleIdx="0" presStyleCnt="3">
        <dgm:presLayoutVars>
          <dgm:bulletEnabled val="1"/>
        </dgm:presLayoutVars>
      </dgm:prSet>
      <dgm:spPr/>
      <dgm:t>
        <a:bodyPr/>
        <a:lstStyle/>
        <a:p>
          <a:endParaRPr lang="cy-GB"/>
        </a:p>
      </dgm:t>
    </dgm:pt>
    <dgm:pt modelId="{DFB99E8C-1799-4A55-9D57-AF9A1F057828}" type="pres">
      <dgm:prSet presAssocID="{E5399D5A-14C4-42B5-8A44-FC362FFB6F82}" presName="FourConn_2-3" presStyleLbl="fgAccFollowNode1" presStyleIdx="1" presStyleCnt="3">
        <dgm:presLayoutVars>
          <dgm:bulletEnabled val="1"/>
        </dgm:presLayoutVars>
      </dgm:prSet>
      <dgm:spPr/>
      <dgm:t>
        <a:bodyPr/>
        <a:lstStyle/>
        <a:p>
          <a:endParaRPr lang="cy-GB"/>
        </a:p>
      </dgm:t>
    </dgm:pt>
    <dgm:pt modelId="{AA0528E5-5555-46CE-993D-5DB0F173720D}" type="pres">
      <dgm:prSet presAssocID="{E5399D5A-14C4-42B5-8A44-FC362FFB6F82}" presName="FourConn_3-4" presStyleLbl="fgAccFollowNode1" presStyleIdx="2" presStyleCnt="3">
        <dgm:presLayoutVars>
          <dgm:bulletEnabled val="1"/>
        </dgm:presLayoutVars>
      </dgm:prSet>
      <dgm:spPr/>
      <dgm:t>
        <a:bodyPr/>
        <a:lstStyle/>
        <a:p>
          <a:endParaRPr lang="cy-GB"/>
        </a:p>
      </dgm:t>
    </dgm:pt>
    <dgm:pt modelId="{8C7FBF41-AAFC-4BB4-9953-56C99E49F2D3}" type="pres">
      <dgm:prSet presAssocID="{E5399D5A-14C4-42B5-8A44-FC362FFB6F82}" presName="FourNodes_1_text" presStyleLbl="node1" presStyleIdx="3" presStyleCnt="4">
        <dgm:presLayoutVars>
          <dgm:bulletEnabled val="1"/>
        </dgm:presLayoutVars>
      </dgm:prSet>
      <dgm:spPr/>
      <dgm:t>
        <a:bodyPr/>
        <a:lstStyle/>
        <a:p>
          <a:endParaRPr lang="cy-GB"/>
        </a:p>
      </dgm:t>
    </dgm:pt>
    <dgm:pt modelId="{4091F3C2-8A86-45E9-8405-E3B65DD9F231}" type="pres">
      <dgm:prSet presAssocID="{E5399D5A-14C4-42B5-8A44-FC362FFB6F82}" presName="FourNodes_2_text" presStyleLbl="node1" presStyleIdx="3" presStyleCnt="4">
        <dgm:presLayoutVars>
          <dgm:bulletEnabled val="1"/>
        </dgm:presLayoutVars>
      </dgm:prSet>
      <dgm:spPr/>
      <dgm:t>
        <a:bodyPr/>
        <a:lstStyle/>
        <a:p>
          <a:endParaRPr lang="cy-GB"/>
        </a:p>
      </dgm:t>
    </dgm:pt>
    <dgm:pt modelId="{36C82729-1AEA-4E12-BB44-8E29376ACCB9}" type="pres">
      <dgm:prSet presAssocID="{E5399D5A-14C4-42B5-8A44-FC362FFB6F82}" presName="FourNodes_3_text" presStyleLbl="node1" presStyleIdx="3" presStyleCnt="4">
        <dgm:presLayoutVars>
          <dgm:bulletEnabled val="1"/>
        </dgm:presLayoutVars>
      </dgm:prSet>
      <dgm:spPr/>
      <dgm:t>
        <a:bodyPr/>
        <a:lstStyle/>
        <a:p>
          <a:endParaRPr lang="cy-GB"/>
        </a:p>
      </dgm:t>
    </dgm:pt>
    <dgm:pt modelId="{29F08D39-6061-42C4-9571-6208B03416D4}" type="pres">
      <dgm:prSet presAssocID="{E5399D5A-14C4-42B5-8A44-FC362FFB6F82}" presName="FourNodes_4_text" presStyleLbl="node1" presStyleIdx="3" presStyleCnt="4">
        <dgm:presLayoutVars>
          <dgm:bulletEnabled val="1"/>
        </dgm:presLayoutVars>
      </dgm:prSet>
      <dgm:spPr/>
      <dgm:t>
        <a:bodyPr/>
        <a:lstStyle/>
        <a:p>
          <a:endParaRPr lang="cy-GB"/>
        </a:p>
      </dgm:t>
    </dgm:pt>
  </dgm:ptLst>
  <dgm:cxnLst>
    <dgm:cxn modelId="{BA7C6250-AFFB-473E-9B18-ABEDD47CA9B1}" srcId="{E5399D5A-14C4-42B5-8A44-FC362FFB6F82}" destId="{BB66D10D-FD49-493B-BDA0-FBD7DEE93905}" srcOrd="0" destOrd="0" parTransId="{24D2B064-55B4-4158-B74A-E4801C937437}" sibTransId="{85353DE4-C6A0-45CD-B012-25159DE0124C}"/>
    <dgm:cxn modelId="{97EF0C5C-89D9-4869-AF65-91293625FEC2}" srcId="{E5399D5A-14C4-42B5-8A44-FC362FFB6F82}" destId="{8F5E4467-1869-4DCE-AE6C-A5A9D2F40CDE}" srcOrd="3" destOrd="0" parTransId="{FAD88595-EF54-42F8-9282-C05F0A08405E}" sibTransId="{AF76277F-99AD-4A24-9581-1271E5D2C16D}"/>
    <dgm:cxn modelId="{ED0DD438-8C13-4770-BDFB-D812BE0C5507}" srcId="{E5399D5A-14C4-42B5-8A44-FC362FFB6F82}" destId="{45176B4F-3013-46B9-82C1-E316EFA9566D}" srcOrd="2" destOrd="0" parTransId="{5A7FE783-2E23-42EE-B7CB-083D587B56DB}" sibTransId="{A6C5C172-522C-4977-87D8-B60FD7C64F92}"/>
    <dgm:cxn modelId="{E92D7855-BBD7-4BC0-986E-19154EE1681B}" type="presOf" srcId="{BB66D10D-FD49-493B-BDA0-FBD7DEE93905}" destId="{8C7FBF41-AAFC-4BB4-9953-56C99E49F2D3}" srcOrd="1" destOrd="0" presId="urn:microsoft.com/office/officeart/2005/8/layout/vProcess5"/>
    <dgm:cxn modelId="{D248C784-9443-4A96-AAA2-935984CF4238}" type="presOf" srcId="{45176B4F-3013-46B9-82C1-E316EFA9566D}" destId="{36C82729-1AEA-4E12-BB44-8E29376ACCB9}" srcOrd="1" destOrd="0" presId="urn:microsoft.com/office/officeart/2005/8/layout/vProcess5"/>
    <dgm:cxn modelId="{459C621D-285D-4E6A-B0BB-90B7C0D2119A}" type="presOf" srcId="{1A9E1118-1317-4C63-8807-C5640E92FA52}" destId="{DFB99E8C-1799-4A55-9D57-AF9A1F057828}" srcOrd="0" destOrd="0" presId="urn:microsoft.com/office/officeart/2005/8/layout/vProcess5"/>
    <dgm:cxn modelId="{F254379E-D43D-41F6-9562-D235E7114D4C}" type="presOf" srcId="{1D2930C4-4ACB-41C1-8B76-05E584A1EBB9}" destId="{AE9CD9A9-11AB-40E1-94C8-212C550E68E0}" srcOrd="0"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01AFEFB5-EAF9-4A1A-806D-0AF89E036B90}" type="presOf" srcId="{8F5E4467-1869-4DCE-AE6C-A5A9D2F40CDE}" destId="{29F08D39-6061-42C4-9571-6208B03416D4}" srcOrd="1" destOrd="0" presId="urn:microsoft.com/office/officeart/2005/8/layout/vProcess5"/>
    <dgm:cxn modelId="{93D24292-A98E-4586-874F-FA7075742D59}" type="presOf" srcId="{1D2930C4-4ACB-41C1-8B76-05E584A1EBB9}" destId="{4091F3C2-8A86-45E9-8405-E3B65DD9F231}" srcOrd="1" destOrd="0" presId="urn:microsoft.com/office/officeart/2005/8/layout/vProcess5"/>
    <dgm:cxn modelId="{331105A3-4642-4C0F-8D47-D59A2EFB4961}" type="presOf" srcId="{A6C5C172-522C-4977-87D8-B60FD7C64F92}" destId="{AA0528E5-5555-46CE-993D-5DB0F173720D}" srcOrd="0" destOrd="0" presId="urn:microsoft.com/office/officeart/2005/8/layout/vProcess5"/>
    <dgm:cxn modelId="{8B60A819-999D-486E-94DF-1696241CF266}" type="presOf" srcId="{85353DE4-C6A0-45CD-B012-25159DE0124C}" destId="{F5AF774D-8D66-437B-B5DB-E7BE8231F564}" srcOrd="0" destOrd="0" presId="urn:microsoft.com/office/officeart/2005/8/layout/vProcess5"/>
    <dgm:cxn modelId="{BBCA6261-5B73-4E99-915F-0EFE2B6DE4DF}" type="presOf" srcId="{45176B4F-3013-46B9-82C1-E316EFA9566D}" destId="{65BE0496-CE36-4FDF-8C3A-AEB298783817}"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A5F71E05-6CD6-4003-A1B2-090354541E76}" type="presOf" srcId="{8F5E4467-1869-4DCE-AE6C-A5A9D2F40CDE}" destId="{3D6AAEA5-DD78-4ABD-BD22-04D7719EBDB1}" srcOrd="0" destOrd="0" presId="urn:microsoft.com/office/officeart/2005/8/layout/vProcess5"/>
    <dgm:cxn modelId="{AA63FA80-9894-4885-8E5A-E3BA6333CE6E}" type="presOf" srcId="{BB66D10D-FD49-493B-BDA0-FBD7DEE93905}" destId="{F4230578-F115-4F6A-AE30-FEB5C4FFC8F9}" srcOrd="0"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4B81D55E-8BE7-457C-9CC5-F25A2C01E837}" type="presParOf" srcId="{194CC1E0-8728-4058-87D3-048CE8909766}" destId="{F4230578-F115-4F6A-AE30-FEB5C4FFC8F9}" srcOrd="1" destOrd="0" presId="urn:microsoft.com/office/officeart/2005/8/layout/vProcess5"/>
    <dgm:cxn modelId="{08701505-CF50-4391-B597-28EDED58D0EC}" type="presParOf" srcId="{194CC1E0-8728-4058-87D3-048CE8909766}" destId="{AE9CD9A9-11AB-40E1-94C8-212C550E68E0}" srcOrd="2" destOrd="0" presId="urn:microsoft.com/office/officeart/2005/8/layout/vProcess5"/>
    <dgm:cxn modelId="{DFF637AF-F3FD-4EE3-9A40-7521562F387B}" type="presParOf" srcId="{194CC1E0-8728-4058-87D3-048CE8909766}" destId="{65BE0496-CE36-4FDF-8C3A-AEB298783817}" srcOrd="3" destOrd="0" presId="urn:microsoft.com/office/officeart/2005/8/layout/vProcess5"/>
    <dgm:cxn modelId="{D74593C9-3087-4C0D-BFED-5D880437AB18}" type="presParOf" srcId="{194CC1E0-8728-4058-87D3-048CE8909766}" destId="{3D6AAEA5-DD78-4ABD-BD22-04D7719EBDB1}" srcOrd="4" destOrd="0" presId="urn:microsoft.com/office/officeart/2005/8/layout/vProcess5"/>
    <dgm:cxn modelId="{5A933961-B721-478E-BFEE-F199D68644E3}" type="presParOf" srcId="{194CC1E0-8728-4058-87D3-048CE8909766}" destId="{F5AF774D-8D66-437B-B5DB-E7BE8231F564}" srcOrd="5" destOrd="0" presId="urn:microsoft.com/office/officeart/2005/8/layout/vProcess5"/>
    <dgm:cxn modelId="{8323D4D7-72F7-4202-B115-E9A670544ABB}" type="presParOf" srcId="{194CC1E0-8728-4058-87D3-048CE8909766}" destId="{DFB99E8C-1799-4A55-9D57-AF9A1F057828}" srcOrd="6" destOrd="0" presId="urn:microsoft.com/office/officeart/2005/8/layout/vProcess5"/>
    <dgm:cxn modelId="{85C85BF1-B2A1-4892-9D06-DECCA1E398F2}" type="presParOf" srcId="{194CC1E0-8728-4058-87D3-048CE8909766}" destId="{AA0528E5-5555-46CE-993D-5DB0F173720D}" srcOrd="7" destOrd="0" presId="urn:microsoft.com/office/officeart/2005/8/layout/vProcess5"/>
    <dgm:cxn modelId="{0E5BBEA6-E2AF-4C2B-922B-C3ED5AF3C00B}" type="presParOf" srcId="{194CC1E0-8728-4058-87D3-048CE8909766}" destId="{8C7FBF41-AAFC-4BB4-9953-56C99E49F2D3}" srcOrd="8" destOrd="0" presId="urn:microsoft.com/office/officeart/2005/8/layout/vProcess5"/>
    <dgm:cxn modelId="{F220D3F4-EE45-4D53-B7B3-88CDABFC7283}" type="presParOf" srcId="{194CC1E0-8728-4058-87D3-048CE8909766}" destId="{4091F3C2-8A86-45E9-8405-E3B65DD9F231}" srcOrd="9" destOrd="0" presId="urn:microsoft.com/office/officeart/2005/8/layout/vProcess5"/>
    <dgm:cxn modelId="{E39CC416-197B-4025-A2A5-6101549478D0}" type="presParOf" srcId="{194CC1E0-8728-4058-87D3-048CE8909766}" destId="{36C82729-1AEA-4E12-BB44-8E29376ACCB9}" srcOrd="10" destOrd="0" presId="urn:microsoft.com/office/officeart/2005/8/layout/vProcess5"/>
    <dgm:cxn modelId="{56F922E4-5FDE-4959-936A-50FC63DE248D}" type="presParOf" srcId="{194CC1E0-8728-4058-87D3-048CE8909766}" destId="{29F08D39-6061-42C4-9571-6208B03416D4}" srcOrd="11"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custT="1"/>
      <dgm:spPr>
        <a:solidFill>
          <a:srgbClr val="92D050"/>
        </a:solidFill>
        <a:ln>
          <a:solidFill>
            <a:srgbClr val="FFFF00"/>
          </a:solidFill>
        </a:ln>
      </dgm:spPr>
      <dgm:t>
        <a:bodyPr/>
        <a:lstStyle/>
        <a:p>
          <a:r>
            <a:rPr lang="en-US" sz="1800" dirty="0" smtClean="0">
              <a:solidFill>
                <a:schemeClr val="tx1"/>
              </a:solidFill>
              <a:latin typeface="Calibri" panose="020F0502020204030204" pitchFamily="34" charset="0"/>
              <a:cs typeface="Calibri" panose="020F0502020204030204" pitchFamily="34" charset="0"/>
            </a:rPr>
            <a:t>Setting to act on the 'Targeted Universal Provision' tier - use specific assessments / checklists for the areas of concern e.g. ABC Tracking Profile.</a:t>
          </a:r>
          <a:endParaRPr lang="cy-GB" sz="1800" dirty="0" smtClean="0">
            <a:solidFill>
              <a:schemeClr val="tx1"/>
            </a:solidFill>
            <a:latin typeface="Calibri" panose="020F0502020204030204" pitchFamily="34" charset="0"/>
            <a:cs typeface="Calibri" panose="020F0502020204030204" pitchFamily="34" charset="0"/>
          </a:endParaRPr>
        </a:p>
        <a:p>
          <a:r>
            <a:rPr lang="en-US" sz="1800" dirty="0" smtClean="0">
              <a:solidFill>
                <a:schemeClr val="tx1"/>
              </a:solidFill>
              <a:latin typeface="Calibri" panose="020F0502020204030204" pitchFamily="34" charset="0"/>
              <a:cs typeface="Calibri" panose="020F0502020204030204" pitchFamily="34" charset="0"/>
            </a:rPr>
            <a:t>Advisory  Teacher may consult and / or observe. Record on ready template</a:t>
          </a:r>
          <a:endParaRPr lang="cy-GB" sz="1800" dirty="0" smtClean="0">
            <a:solidFill>
              <a:schemeClr val="tx1"/>
            </a:solidFill>
            <a:latin typeface="Calibri" panose="020F0502020204030204" pitchFamily="34" charset="0"/>
            <a:cs typeface="Calibri" panose="020F0502020204030204" pitchFamily="34" charset="0"/>
          </a:endParaRPr>
        </a:p>
        <a:p>
          <a:r>
            <a:rPr lang="cy-GB" sz="1800" dirty="0" smtClean="0"/>
            <a:t> </a:t>
          </a:r>
          <a:endParaRPr lang="cy-GB" sz="1800" dirty="0"/>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ED8BEF">
            <a:alpha val="90000"/>
          </a:srgbClr>
        </a:solidFill>
      </dgm:spPr>
      <dgm:t>
        <a:bodyPr/>
        <a:lstStyle/>
        <a:p>
          <a:endParaRPr lang="cy-GB" dirty="0"/>
        </a:p>
      </dgm:t>
    </dgm:pt>
    <dgm:pt modelId="{1D2930C4-4ACB-41C1-8B76-05E584A1EBB9}">
      <dgm:prSet phldrT="[Testun]" custT="1"/>
      <dgm:spPr>
        <a:solidFill>
          <a:srgbClr val="92D050"/>
        </a:solidFill>
        <a:ln w="149225">
          <a:solidFill>
            <a:srgbClr val="FFFF00"/>
          </a:solidFill>
        </a:ln>
      </dgm:spPr>
      <dgm:t>
        <a:bodyPr/>
        <a:lstStyle/>
        <a:p>
          <a:r>
            <a:rPr lang="en-US" sz="1800" dirty="0" smtClean="0">
              <a:solidFill>
                <a:schemeClr val="tx1"/>
              </a:solidFill>
              <a:latin typeface="Calibri" panose="020F0502020204030204" pitchFamily="34" charset="0"/>
              <a:cs typeface="Calibri" panose="020F0502020204030204" pitchFamily="34" charset="0"/>
            </a:rPr>
            <a:t>Setting to create a one page profile on the Digital System – Setting to set  personal targets  in the 'What's important for' column. Parent, advisory / specialist teacher with any service relating to the child to be invited to contribute to the profile (recorded on F2)</a:t>
          </a:r>
          <a:endParaRPr lang="cy-GB" sz="1800" dirty="0">
            <a:solidFill>
              <a:schemeClr val="tx1"/>
            </a:solidFill>
            <a:latin typeface="Calibri" panose="020F0502020204030204" pitchFamily="34" charset="0"/>
            <a:cs typeface="Calibri" panose="020F0502020204030204" pitchFamily="34" charset="0"/>
          </a:endParaRPr>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107D3071-9CE2-4715-AAC6-9E58EF48276B}" type="pres">
      <dgm:prSet presAssocID="{E5399D5A-14C4-42B5-8A44-FC362FFB6F82}" presName="TwoNodes_1" presStyleLbl="node1" presStyleIdx="0" presStyleCnt="2" custLinFactNeighborX="4933" custLinFactNeighborY="10455">
        <dgm:presLayoutVars>
          <dgm:bulletEnabled val="1"/>
        </dgm:presLayoutVars>
      </dgm:prSet>
      <dgm:spPr/>
      <dgm:t>
        <a:bodyPr/>
        <a:lstStyle/>
        <a:p>
          <a:endParaRPr lang="cy-GB"/>
        </a:p>
      </dgm:t>
    </dgm:pt>
    <dgm:pt modelId="{80C13030-6CE8-41F7-8BF8-90B446F1AD69}" type="pres">
      <dgm:prSet presAssocID="{E5399D5A-14C4-42B5-8A44-FC362FFB6F82}" presName="TwoNodes_2" presStyleLbl="node1" presStyleIdx="1" presStyleCnt="2" custScaleX="116167" custScaleY="134217" custLinFactNeighborX="-2761" custLinFactNeighborY="17549">
        <dgm:presLayoutVars>
          <dgm:bulletEnabled val="1"/>
        </dgm:presLayoutVars>
      </dgm:prSet>
      <dgm:spPr/>
      <dgm:t>
        <a:bodyPr/>
        <a:lstStyle/>
        <a:p>
          <a:endParaRPr lang="cy-GB"/>
        </a:p>
      </dgm:t>
    </dgm:pt>
    <dgm:pt modelId="{E37DC915-D867-4AA8-8FEE-F6BF45EFEC6E}" type="pres">
      <dgm:prSet presAssocID="{E5399D5A-14C4-42B5-8A44-FC362FFB6F82}" presName="TwoConn_1-2" presStyleLbl="fgAccFollowNode1" presStyleIdx="0" presStyleCnt="1">
        <dgm:presLayoutVars>
          <dgm:bulletEnabled val="1"/>
        </dgm:presLayoutVars>
      </dgm:prSet>
      <dgm:spPr/>
      <dgm:t>
        <a:bodyPr/>
        <a:lstStyle/>
        <a:p>
          <a:endParaRPr lang="cy-GB"/>
        </a:p>
      </dgm:t>
    </dgm:pt>
    <dgm:pt modelId="{B4645986-9D46-46C6-BC70-98B1A3C652BD}" type="pres">
      <dgm:prSet presAssocID="{E5399D5A-14C4-42B5-8A44-FC362FFB6F82}" presName="TwoNodes_1_text" presStyleLbl="node1" presStyleIdx="1" presStyleCnt="2">
        <dgm:presLayoutVars>
          <dgm:bulletEnabled val="1"/>
        </dgm:presLayoutVars>
      </dgm:prSet>
      <dgm:spPr/>
      <dgm:t>
        <a:bodyPr/>
        <a:lstStyle/>
        <a:p>
          <a:endParaRPr lang="cy-GB"/>
        </a:p>
      </dgm:t>
    </dgm:pt>
    <dgm:pt modelId="{9789C92F-2414-4E5A-A2B3-A1C45EB6B05B}" type="pres">
      <dgm:prSet presAssocID="{E5399D5A-14C4-42B5-8A44-FC362FFB6F82}" presName="TwoNodes_2_text" presStyleLbl="node1" presStyleIdx="1" presStyleCnt="2">
        <dgm:presLayoutVars>
          <dgm:bulletEnabled val="1"/>
        </dgm:presLayoutVars>
      </dgm:prSet>
      <dgm:spPr/>
      <dgm:t>
        <a:bodyPr/>
        <a:lstStyle/>
        <a:p>
          <a:endParaRPr lang="cy-GB"/>
        </a:p>
      </dgm:t>
    </dgm:pt>
  </dgm:ptLst>
  <dgm:cxnLst>
    <dgm:cxn modelId="{BA7C6250-AFFB-473E-9B18-ABEDD47CA9B1}" srcId="{E5399D5A-14C4-42B5-8A44-FC362FFB6F82}" destId="{BB66D10D-FD49-493B-BDA0-FBD7DEE93905}" srcOrd="0" destOrd="0" parTransId="{24D2B064-55B4-4158-B74A-E4801C937437}" sibTransId="{85353DE4-C6A0-45CD-B012-25159DE0124C}"/>
    <dgm:cxn modelId="{0D9129B5-F4FF-4450-BA18-4F3C3AB973A8}" type="presOf" srcId="{85353DE4-C6A0-45CD-B012-25159DE0124C}" destId="{E37DC915-D867-4AA8-8FEE-F6BF45EFEC6E}" srcOrd="0" destOrd="0" presId="urn:microsoft.com/office/officeart/2005/8/layout/vProcess5"/>
    <dgm:cxn modelId="{2991F57F-DF1F-41FB-9EBD-481BF1C49815}" type="presOf" srcId="{BB66D10D-FD49-493B-BDA0-FBD7DEE93905}" destId="{B4645986-9D46-46C6-BC70-98B1A3C652BD}" srcOrd="1" destOrd="0" presId="urn:microsoft.com/office/officeart/2005/8/layout/vProcess5"/>
    <dgm:cxn modelId="{951B8683-9690-45CC-BB4F-68A9C1DC7F2A}" type="presOf" srcId="{BB66D10D-FD49-493B-BDA0-FBD7DEE93905}" destId="{107D3071-9CE2-4715-AAC6-9E58EF48276B}" srcOrd="0" destOrd="0" presId="urn:microsoft.com/office/officeart/2005/8/layout/vProcess5"/>
    <dgm:cxn modelId="{B0612B8F-4D72-48C0-8FBD-55F4CF4C924C}" type="presOf" srcId="{1D2930C4-4ACB-41C1-8B76-05E584A1EBB9}" destId="{9789C92F-2414-4E5A-A2B3-A1C45EB6B05B}" srcOrd="1"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90A057FB-6C09-4A49-8503-10FC4474B3D3}" type="presOf" srcId="{1D2930C4-4ACB-41C1-8B76-05E584A1EBB9}" destId="{80C13030-6CE8-41F7-8BF8-90B446F1AD69}" srcOrd="0"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E9D29108-F9BA-4513-9838-498E1AF40B49}" type="presParOf" srcId="{194CC1E0-8728-4058-87D3-048CE8909766}" destId="{107D3071-9CE2-4715-AAC6-9E58EF48276B}" srcOrd="1" destOrd="0" presId="urn:microsoft.com/office/officeart/2005/8/layout/vProcess5"/>
    <dgm:cxn modelId="{82837592-FF55-4820-9A84-23276E573A16}" type="presParOf" srcId="{194CC1E0-8728-4058-87D3-048CE8909766}" destId="{80C13030-6CE8-41F7-8BF8-90B446F1AD69}" srcOrd="2" destOrd="0" presId="urn:microsoft.com/office/officeart/2005/8/layout/vProcess5"/>
    <dgm:cxn modelId="{8170C6D9-15F6-4E87-BEC6-6DADEC7FC039}" type="presParOf" srcId="{194CC1E0-8728-4058-87D3-048CE8909766}" destId="{E37DC915-D867-4AA8-8FEE-F6BF45EFEC6E}" srcOrd="3" destOrd="0" presId="urn:microsoft.com/office/officeart/2005/8/layout/vProcess5"/>
    <dgm:cxn modelId="{34ADC69D-9D99-4FD8-90EF-0A298928C428}" type="presParOf" srcId="{194CC1E0-8728-4058-87D3-048CE8909766}" destId="{B4645986-9D46-46C6-BC70-98B1A3C652BD}" srcOrd="4" destOrd="0" presId="urn:microsoft.com/office/officeart/2005/8/layout/vProcess5"/>
    <dgm:cxn modelId="{548E9B32-A075-4ED7-97C2-D79DE90B8A71}" type="presParOf" srcId="{194CC1E0-8728-4058-87D3-048CE8909766}" destId="{9789C92F-2414-4E5A-A2B3-A1C45EB6B05B}" srcOrd="5" destOrd="0" presId="urn:microsoft.com/office/officeart/2005/8/layout/vProcess5"/>
  </dgm:cxnLst>
  <dgm:bg/>
  <dgm:whole>
    <a:ln w="146050">
      <a:noFill/>
    </a:ln>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ata7.xml><?xml version="1.0" encoding="utf-8"?>
<dgm:dataModel xmlns:dgm="http://schemas.openxmlformats.org/drawingml/2006/diagram" xmlns:a="http://schemas.openxmlformats.org/drawingml/2006/main">
  <dgm:ptLst>
    <dgm:pt modelId="{1D82C54E-F144-423D-A6F2-3EC3E84AE64C}" type="doc">
      <dgm:prSet loTypeId="urn:microsoft.com/office/officeart/2005/8/layout/hProcess9" loCatId="process" qsTypeId="urn:microsoft.com/office/officeart/2005/8/quickstyle/simple1" qsCatId="simple" csTypeId="urn:microsoft.com/office/officeart/2005/8/colors/accent1_2" csCatId="accent1" phldr="1"/>
      <dgm:spPr/>
    </dgm:pt>
    <dgm:pt modelId="{FF412CE7-111E-438B-B650-538CC6BA7F3C}">
      <dgm:prSet phldrT="[Testun]"/>
      <dgm:spPr>
        <a:solidFill>
          <a:srgbClr val="92D050"/>
        </a:solidFill>
      </dgm:spPr>
      <dgm:t>
        <a:bodyPr/>
        <a:lstStyle/>
        <a:p>
          <a:r>
            <a:rPr lang="cy-GB" dirty="0" smtClean="0">
              <a:solidFill>
                <a:schemeClr val="tx1"/>
              </a:solidFill>
            </a:rPr>
            <a:t>Set ‘SMART’ </a:t>
          </a:r>
          <a:r>
            <a:rPr lang="cy-GB" dirty="0" err="1" smtClean="0">
              <a:solidFill>
                <a:schemeClr val="tx1"/>
              </a:solidFill>
            </a:rPr>
            <a:t>targets</a:t>
          </a:r>
          <a:r>
            <a:rPr lang="cy-GB" dirty="0" smtClean="0">
              <a:solidFill>
                <a:schemeClr val="tx1"/>
              </a:solidFill>
            </a:rPr>
            <a:t> drawn </a:t>
          </a:r>
          <a:r>
            <a:rPr lang="cy-GB" dirty="0" err="1" smtClean="0">
              <a:solidFill>
                <a:schemeClr val="tx1"/>
              </a:solidFill>
            </a:rPr>
            <a:t>from</a:t>
          </a:r>
          <a:r>
            <a:rPr lang="cy-GB" dirty="0" smtClean="0">
              <a:solidFill>
                <a:schemeClr val="tx1"/>
              </a:solidFill>
            </a:rPr>
            <a:t> </a:t>
          </a:r>
          <a:r>
            <a:rPr lang="cy-GB" dirty="0" err="1" smtClean="0">
              <a:solidFill>
                <a:schemeClr val="tx1"/>
              </a:solidFill>
            </a:rPr>
            <a:t>observation</a:t>
          </a:r>
          <a:r>
            <a:rPr lang="cy-GB" dirty="0" smtClean="0">
              <a:solidFill>
                <a:schemeClr val="tx1"/>
              </a:solidFill>
            </a:rPr>
            <a:t>, </a:t>
          </a:r>
          <a:r>
            <a:rPr lang="cy-GB" dirty="0" err="1" smtClean="0">
              <a:solidFill>
                <a:schemeClr val="tx1"/>
              </a:solidFill>
            </a:rPr>
            <a:t>assessments</a:t>
          </a:r>
          <a:r>
            <a:rPr lang="cy-GB" dirty="0" smtClean="0">
              <a:solidFill>
                <a:schemeClr val="tx1"/>
              </a:solidFill>
            </a:rPr>
            <a:t> or </a:t>
          </a:r>
          <a:r>
            <a:rPr lang="cy-GB" dirty="0" err="1" smtClean="0">
              <a:solidFill>
                <a:schemeClr val="tx1"/>
              </a:solidFill>
            </a:rPr>
            <a:t>checklists</a:t>
          </a:r>
          <a:endParaRPr lang="cy-GB" dirty="0">
            <a:solidFill>
              <a:schemeClr val="tx1"/>
            </a:solidFill>
          </a:endParaRPr>
        </a:p>
      </dgm:t>
    </dgm:pt>
    <dgm:pt modelId="{2A7F2D45-E564-44C8-8642-7757AA3C8125}" type="parTrans" cxnId="{0A591E74-4149-45C9-AA3A-8F296F90C1C6}">
      <dgm:prSet/>
      <dgm:spPr/>
      <dgm:t>
        <a:bodyPr/>
        <a:lstStyle/>
        <a:p>
          <a:endParaRPr lang="cy-GB"/>
        </a:p>
      </dgm:t>
    </dgm:pt>
    <dgm:pt modelId="{7E9EDFC2-42E2-4E1B-B98D-E3AF41575B7A}" type="sibTrans" cxnId="{0A591E74-4149-45C9-AA3A-8F296F90C1C6}">
      <dgm:prSet/>
      <dgm:spPr/>
      <dgm:t>
        <a:bodyPr/>
        <a:lstStyle/>
        <a:p>
          <a:endParaRPr lang="cy-GB"/>
        </a:p>
      </dgm:t>
    </dgm:pt>
    <dgm:pt modelId="{58DC7B5E-1C9B-4348-A02A-D5D3DE909E7F}" type="pres">
      <dgm:prSet presAssocID="{1D82C54E-F144-423D-A6F2-3EC3E84AE64C}" presName="CompostProcess" presStyleCnt="0">
        <dgm:presLayoutVars>
          <dgm:dir/>
          <dgm:resizeHandles val="exact"/>
        </dgm:presLayoutVars>
      </dgm:prSet>
      <dgm:spPr/>
    </dgm:pt>
    <dgm:pt modelId="{BEF10C35-7481-4DE9-AA48-CC32E04B405F}" type="pres">
      <dgm:prSet presAssocID="{1D82C54E-F144-423D-A6F2-3EC3E84AE64C}" presName="arrow" presStyleLbl="bgShp" presStyleIdx="0" presStyleCnt="1" custLinFactNeighborX="-3609" custLinFactNeighborY="23496"/>
      <dgm:spPr>
        <a:solidFill>
          <a:srgbClr val="ED8BEF"/>
        </a:solidFill>
      </dgm:spPr>
    </dgm:pt>
    <dgm:pt modelId="{A3E55CA5-BB5C-40B4-B0A4-0C74BDE72E06}" type="pres">
      <dgm:prSet presAssocID="{1D82C54E-F144-423D-A6F2-3EC3E84AE64C}" presName="linearProcess" presStyleCnt="0"/>
      <dgm:spPr/>
    </dgm:pt>
    <dgm:pt modelId="{98F61F96-E8B6-4237-94F6-BC710384B323}" type="pres">
      <dgm:prSet presAssocID="{FF412CE7-111E-438B-B650-538CC6BA7F3C}" presName="textNode" presStyleLbl="node1" presStyleIdx="0" presStyleCnt="1" custLinFactNeighborX="-8727" custLinFactNeighborY="-1670">
        <dgm:presLayoutVars>
          <dgm:bulletEnabled val="1"/>
        </dgm:presLayoutVars>
      </dgm:prSet>
      <dgm:spPr/>
      <dgm:t>
        <a:bodyPr/>
        <a:lstStyle/>
        <a:p>
          <a:endParaRPr lang="cy-GB"/>
        </a:p>
      </dgm:t>
    </dgm:pt>
  </dgm:ptLst>
  <dgm:cxnLst>
    <dgm:cxn modelId="{0A591E74-4149-45C9-AA3A-8F296F90C1C6}" srcId="{1D82C54E-F144-423D-A6F2-3EC3E84AE64C}" destId="{FF412CE7-111E-438B-B650-538CC6BA7F3C}" srcOrd="0" destOrd="0" parTransId="{2A7F2D45-E564-44C8-8642-7757AA3C8125}" sibTransId="{7E9EDFC2-42E2-4E1B-B98D-E3AF41575B7A}"/>
    <dgm:cxn modelId="{F4921E94-B17C-487D-954F-FA822334DA91}" type="presOf" srcId="{FF412CE7-111E-438B-B650-538CC6BA7F3C}" destId="{98F61F96-E8B6-4237-94F6-BC710384B323}" srcOrd="0" destOrd="0" presId="urn:microsoft.com/office/officeart/2005/8/layout/hProcess9"/>
    <dgm:cxn modelId="{C566331F-C749-4060-9964-1F5523B7BCF7}" type="presOf" srcId="{1D82C54E-F144-423D-A6F2-3EC3E84AE64C}" destId="{58DC7B5E-1C9B-4348-A02A-D5D3DE909E7F}" srcOrd="0" destOrd="0" presId="urn:microsoft.com/office/officeart/2005/8/layout/hProcess9"/>
    <dgm:cxn modelId="{F9CCB0DA-CC93-4425-B13C-D071D7AE9E63}" type="presParOf" srcId="{58DC7B5E-1C9B-4348-A02A-D5D3DE909E7F}" destId="{BEF10C35-7481-4DE9-AA48-CC32E04B405F}" srcOrd="0" destOrd="0" presId="urn:microsoft.com/office/officeart/2005/8/layout/hProcess9"/>
    <dgm:cxn modelId="{4D743387-4E2C-4FD5-B47E-C2BDFA619C2D}" type="presParOf" srcId="{58DC7B5E-1C9B-4348-A02A-D5D3DE909E7F}" destId="{A3E55CA5-BB5C-40B4-B0A4-0C74BDE72E06}" srcOrd="1" destOrd="0" presId="urn:microsoft.com/office/officeart/2005/8/layout/hProcess9"/>
    <dgm:cxn modelId="{41F67A40-846B-4BF3-8632-22775386AACE}" type="presParOf" srcId="{A3E55CA5-BB5C-40B4-B0A4-0C74BDE72E06}" destId="{98F61F96-E8B6-4237-94F6-BC710384B323}" srcOrd="0" destOrd="0" presId="urn:microsoft.com/office/officeart/2005/8/layout/hProcess9"/>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custT="1"/>
      <dgm:spPr>
        <a:solidFill>
          <a:srgbClr val="92D050"/>
        </a:solidFill>
        <a:ln w="57150">
          <a:solidFill>
            <a:srgbClr val="FFFF00">
              <a:alpha val="90000"/>
            </a:srgbClr>
          </a:solidFill>
        </a:ln>
      </dgm:spPr>
      <dgm:t>
        <a:bodyPr/>
        <a:lstStyle/>
        <a:p>
          <a:r>
            <a:rPr lang="en-US" sz="1800" dirty="0" smtClean="0">
              <a:solidFill>
                <a:schemeClr val="tx1"/>
              </a:solidFill>
            </a:rPr>
            <a:t>Setting to review targets and checklists and / or observations. The setting may consult the advisory / specialist teacher (record on advisory teacher form) and / or related services if required.</a:t>
          </a:r>
          <a:endParaRPr lang="cy-GB" sz="1800" dirty="0">
            <a:solidFill>
              <a:schemeClr val="tx1"/>
            </a:solidFill>
          </a:endParaRPr>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ED8BEF">
            <a:alpha val="90000"/>
          </a:srgbClr>
        </a:solidFill>
      </dgm:spPr>
      <dgm:t>
        <a:bodyPr/>
        <a:lstStyle/>
        <a:p>
          <a:endParaRPr lang="cy-GB" dirty="0"/>
        </a:p>
      </dgm:t>
    </dgm:pt>
    <dgm:pt modelId="{1D2930C4-4ACB-41C1-8B76-05E584A1EBB9}">
      <dgm:prSet phldrT="[Testun]" custT="1"/>
      <dgm:spPr>
        <a:solidFill>
          <a:srgbClr val="92D050"/>
        </a:solidFill>
        <a:ln w="57150">
          <a:solidFill>
            <a:srgbClr val="FFFF00"/>
          </a:solidFill>
        </a:ln>
      </dgm:spPr>
      <dgm:t>
        <a:bodyPr/>
        <a:lstStyle/>
        <a:p>
          <a:r>
            <a:rPr lang="en-US" sz="1800" b="1" u="sng" dirty="0" smtClean="0">
              <a:solidFill>
                <a:schemeClr val="tx1"/>
              </a:solidFill>
            </a:rPr>
            <a:t>Meet with Parent / Guardian and any service relating to the child: discuss what is working / not work and report on effectiveness of provision. Refine the profile and agree actions. Record on F1</a:t>
          </a:r>
          <a:endParaRPr lang="cy-GB" sz="1800" b="1" u="sng" dirty="0" smtClean="0">
            <a:solidFill>
              <a:schemeClr val="tx1"/>
            </a:solidFill>
          </a:endParaRPr>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107D3071-9CE2-4715-AAC6-9E58EF48276B}" type="pres">
      <dgm:prSet presAssocID="{E5399D5A-14C4-42B5-8A44-FC362FFB6F82}" presName="TwoNodes_1" presStyleLbl="node1" presStyleIdx="0" presStyleCnt="2" custLinFactNeighborX="351" custLinFactNeighborY="-9326">
        <dgm:presLayoutVars>
          <dgm:bulletEnabled val="1"/>
        </dgm:presLayoutVars>
      </dgm:prSet>
      <dgm:spPr/>
      <dgm:t>
        <a:bodyPr/>
        <a:lstStyle/>
        <a:p>
          <a:endParaRPr lang="cy-GB"/>
        </a:p>
      </dgm:t>
    </dgm:pt>
    <dgm:pt modelId="{80C13030-6CE8-41F7-8BF8-90B446F1AD69}" type="pres">
      <dgm:prSet presAssocID="{E5399D5A-14C4-42B5-8A44-FC362FFB6F82}" presName="TwoNodes_2" presStyleLbl="node1" presStyleIdx="1" presStyleCnt="2" custScaleX="116612" custScaleY="123138" custLinFactNeighborX="-3599" custLinFactNeighborY="5433">
        <dgm:presLayoutVars>
          <dgm:bulletEnabled val="1"/>
        </dgm:presLayoutVars>
      </dgm:prSet>
      <dgm:spPr/>
      <dgm:t>
        <a:bodyPr/>
        <a:lstStyle/>
        <a:p>
          <a:endParaRPr lang="cy-GB"/>
        </a:p>
      </dgm:t>
    </dgm:pt>
    <dgm:pt modelId="{E37DC915-D867-4AA8-8FEE-F6BF45EFEC6E}" type="pres">
      <dgm:prSet presAssocID="{E5399D5A-14C4-42B5-8A44-FC362FFB6F82}" presName="TwoConn_1-2" presStyleLbl="fgAccFollowNode1" presStyleIdx="0" presStyleCnt="1" custScaleX="85521" custScaleY="100000" custLinFactNeighborX="9165" custLinFactNeighborY="-3161">
        <dgm:presLayoutVars>
          <dgm:bulletEnabled val="1"/>
        </dgm:presLayoutVars>
      </dgm:prSet>
      <dgm:spPr/>
      <dgm:t>
        <a:bodyPr/>
        <a:lstStyle/>
        <a:p>
          <a:endParaRPr lang="cy-GB"/>
        </a:p>
      </dgm:t>
    </dgm:pt>
    <dgm:pt modelId="{B4645986-9D46-46C6-BC70-98B1A3C652BD}" type="pres">
      <dgm:prSet presAssocID="{E5399D5A-14C4-42B5-8A44-FC362FFB6F82}" presName="TwoNodes_1_text" presStyleLbl="node1" presStyleIdx="1" presStyleCnt="2">
        <dgm:presLayoutVars>
          <dgm:bulletEnabled val="1"/>
        </dgm:presLayoutVars>
      </dgm:prSet>
      <dgm:spPr/>
      <dgm:t>
        <a:bodyPr/>
        <a:lstStyle/>
        <a:p>
          <a:endParaRPr lang="cy-GB"/>
        </a:p>
      </dgm:t>
    </dgm:pt>
    <dgm:pt modelId="{9789C92F-2414-4E5A-A2B3-A1C45EB6B05B}" type="pres">
      <dgm:prSet presAssocID="{E5399D5A-14C4-42B5-8A44-FC362FFB6F82}" presName="TwoNodes_2_text" presStyleLbl="node1" presStyleIdx="1" presStyleCnt="2">
        <dgm:presLayoutVars>
          <dgm:bulletEnabled val="1"/>
        </dgm:presLayoutVars>
      </dgm:prSet>
      <dgm:spPr/>
      <dgm:t>
        <a:bodyPr/>
        <a:lstStyle/>
        <a:p>
          <a:endParaRPr lang="cy-GB"/>
        </a:p>
      </dgm:t>
    </dgm:pt>
  </dgm:ptLst>
  <dgm:cxnLst>
    <dgm:cxn modelId="{BA7C6250-AFFB-473E-9B18-ABEDD47CA9B1}" srcId="{E5399D5A-14C4-42B5-8A44-FC362FFB6F82}" destId="{BB66D10D-FD49-493B-BDA0-FBD7DEE93905}" srcOrd="0" destOrd="0" parTransId="{24D2B064-55B4-4158-B74A-E4801C937437}" sibTransId="{85353DE4-C6A0-45CD-B012-25159DE0124C}"/>
    <dgm:cxn modelId="{0D9129B5-F4FF-4450-BA18-4F3C3AB973A8}" type="presOf" srcId="{85353DE4-C6A0-45CD-B012-25159DE0124C}" destId="{E37DC915-D867-4AA8-8FEE-F6BF45EFEC6E}" srcOrd="0" destOrd="0" presId="urn:microsoft.com/office/officeart/2005/8/layout/vProcess5"/>
    <dgm:cxn modelId="{2991F57F-DF1F-41FB-9EBD-481BF1C49815}" type="presOf" srcId="{BB66D10D-FD49-493B-BDA0-FBD7DEE93905}" destId="{B4645986-9D46-46C6-BC70-98B1A3C652BD}" srcOrd="1" destOrd="0" presId="urn:microsoft.com/office/officeart/2005/8/layout/vProcess5"/>
    <dgm:cxn modelId="{951B8683-9690-45CC-BB4F-68A9C1DC7F2A}" type="presOf" srcId="{BB66D10D-FD49-493B-BDA0-FBD7DEE93905}" destId="{107D3071-9CE2-4715-AAC6-9E58EF48276B}" srcOrd="0" destOrd="0" presId="urn:microsoft.com/office/officeart/2005/8/layout/vProcess5"/>
    <dgm:cxn modelId="{B0612B8F-4D72-48C0-8FBD-55F4CF4C924C}" type="presOf" srcId="{1D2930C4-4ACB-41C1-8B76-05E584A1EBB9}" destId="{9789C92F-2414-4E5A-A2B3-A1C45EB6B05B}" srcOrd="1"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90A057FB-6C09-4A49-8503-10FC4474B3D3}" type="presOf" srcId="{1D2930C4-4ACB-41C1-8B76-05E584A1EBB9}" destId="{80C13030-6CE8-41F7-8BF8-90B446F1AD69}" srcOrd="0"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E9D29108-F9BA-4513-9838-498E1AF40B49}" type="presParOf" srcId="{194CC1E0-8728-4058-87D3-048CE8909766}" destId="{107D3071-9CE2-4715-AAC6-9E58EF48276B}" srcOrd="1" destOrd="0" presId="urn:microsoft.com/office/officeart/2005/8/layout/vProcess5"/>
    <dgm:cxn modelId="{82837592-FF55-4820-9A84-23276E573A16}" type="presParOf" srcId="{194CC1E0-8728-4058-87D3-048CE8909766}" destId="{80C13030-6CE8-41F7-8BF8-90B446F1AD69}" srcOrd="2" destOrd="0" presId="urn:microsoft.com/office/officeart/2005/8/layout/vProcess5"/>
    <dgm:cxn modelId="{8170C6D9-15F6-4E87-BEC6-6DADEC7FC039}" type="presParOf" srcId="{194CC1E0-8728-4058-87D3-048CE8909766}" destId="{E37DC915-D867-4AA8-8FEE-F6BF45EFEC6E}" srcOrd="3" destOrd="0" presId="urn:microsoft.com/office/officeart/2005/8/layout/vProcess5"/>
    <dgm:cxn modelId="{34ADC69D-9D99-4FD8-90EF-0A298928C428}" type="presParOf" srcId="{194CC1E0-8728-4058-87D3-048CE8909766}" destId="{B4645986-9D46-46C6-BC70-98B1A3C652BD}" srcOrd="4" destOrd="0" presId="urn:microsoft.com/office/officeart/2005/8/layout/vProcess5"/>
    <dgm:cxn modelId="{548E9B32-A075-4ED7-97C2-D79DE90B8A71}" type="presParOf" srcId="{194CC1E0-8728-4058-87D3-048CE8909766}" destId="{9789C92F-2414-4E5A-A2B3-A1C45EB6B05B}" srcOrd="5"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ata9.xml><?xml version="1.0" encoding="utf-8"?>
<dgm:dataModel xmlns:dgm="http://schemas.openxmlformats.org/drawingml/2006/diagram" xmlns:a="http://schemas.openxmlformats.org/drawingml/2006/main">
  <dgm:ptLst>
    <dgm:pt modelId="{7F2FA45A-C576-42BB-8A9A-B5C29AD5F778}"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n-US"/>
        </a:p>
      </dgm:t>
    </dgm:pt>
    <dgm:pt modelId="{726B7ADF-DB1B-48B7-A897-2F5686E317E3}">
      <dgm:prSet phldrT="[Text]" custT="1"/>
      <dgm:spPr>
        <a:solidFill>
          <a:srgbClr val="FFFF00">
            <a:alpha val="99000"/>
          </a:srgbClr>
        </a:solidFill>
        <a:ln>
          <a:solidFill>
            <a:schemeClr val="tx1"/>
          </a:solidFill>
        </a:ln>
      </dgm:spPr>
      <dgm:t>
        <a:bodyPr/>
        <a:lstStyle/>
        <a:p>
          <a:pPr algn="ctr"/>
          <a:r>
            <a:rPr lang="en-GB" sz="700" b="1" u="none" dirty="0" smtClean="0">
              <a:latin typeface="+mj-lt"/>
            </a:rPr>
            <a:t>Additional Learning Provision</a:t>
          </a:r>
        </a:p>
      </dgm:t>
    </dgm:pt>
    <dgm:pt modelId="{0FF27B8D-E197-41CD-9C1C-8F1DE2B6B20A}" type="sibTrans" cxnId="{2561F47D-9A27-48F2-81A3-C4497C6ADD15}">
      <dgm:prSet/>
      <dgm:spPr/>
      <dgm:t>
        <a:bodyPr/>
        <a:lstStyle/>
        <a:p>
          <a:endParaRPr lang="en-GB"/>
        </a:p>
      </dgm:t>
    </dgm:pt>
    <dgm:pt modelId="{E18095BC-4BA6-47DC-A8E6-7061FBABB405}" type="parTrans" cxnId="{2561F47D-9A27-48F2-81A3-C4497C6ADD15}">
      <dgm:prSet/>
      <dgm:spPr/>
      <dgm:t>
        <a:bodyPr/>
        <a:lstStyle/>
        <a:p>
          <a:endParaRPr lang="en-GB"/>
        </a:p>
      </dgm:t>
    </dgm:pt>
    <dgm:pt modelId="{E43EA86F-854D-4381-BFC9-77FEB558B4EA}">
      <dgm:prSet phldrT="[Text]" custT="1">
        <dgm:style>
          <a:lnRef idx="2">
            <a:schemeClr val="dk1"/>
          </a:lnRef>
          <a:fillRef idx="1">
            <a:schemeClr val="lt1"/>
          </a:fillRef>
          <a:effectRef idx="0">
            <a:schemeClr val="dk1"/>
          </a:effectRef>
          <a:fontRef idx="minor">
            <a:schemeClr val="dk1"/>
          </a:fontRef>
        </dgm:style>
      </dgm:prSet>
      <dgm:spPr>
        <a:solidFill>
          <a:schemeClr val="bg1"/>
        </a:solidFill>
        <a:ln>
          <a:solidFill>
            <a:schemeClr val="tx1"/>
          </a:solidFill>
        </a:ln>
      </dgm:spPr>
      <dgm:t>
        <a:bodyPr/>
        <a:lstStyle/>
        <a:p>
          <a:r>
            <a:rPr lang="en-GB" sz="1000" b="1" dirty="0" smtClean="0">
              <a:latin typeface="+mj-lt"/>
            </a:rPr>
            <a:t>Universal Provision</a:t>
          </a:r>
        </a:p>
      </dgm:t>
    </dgm:pt>
    <dgm:pt modelId="{F673904E-BE42-4570-80FA-C3F149C063C7}" type="sibTrans" cxnId="{92F6A2F0-250A-407D-8C4A-E28F69028290}">
      <dgm:prSet/>
      <dgm:spPr/>
      <dgm:t>
        <a:bodyPr/>
        <a:lstStyle/>
        <a:p>
          <a:endParaRPr lang="en-GB"/>
        </a:p>
      </dgm:t>
    </dgm:pt>
    <dgm:pt modelId="{3CC85CC9-D1A0-494B-81B8-CF54AB4C3B6B}" type="parTrans" cxnId="{92F6A2F0-250A-407D-8C4A-E28F69028290}">
      <dgm:prSet/>
      <dgm:spPr/>
      <dgm:t>
        <a:bodyPr/>
        <a:lstStyle/>
        <a:p>
          <a:endParaRPr lang="en-GB"/>
        </a:p>
      </dgm:t>
    </dgm:pt>
    <dgm:pt modelId="{A0DD1BFD-D89A-4576-8BBB-29057870C038}">
      <dgm:prSet phldrT="[Text]" custT="1"/>
      <dgm:spPr>
        <a:solidFill>
          <a:srgbClr val="92D050"/>
        </a:solidFill>
        <a:ln>
          <a:solidFill>
            <a:schemeClr val="tx1"/>
          </a:solidFill>
        </a:ln>
      </dgm:spPr>
      <dgm:t>
        <a:bodyPr/>
        <a:lstStyle/>
        <a:p>
          <a:r>
            <a:rPr lang="en-GB" sz="800" b="1" dirty="0" smtClean="0">
              <a:latin typeface="+mn-lt"/>
            </a:rPr>
            <a:t>Targeted </a:t>
          </a:r>
          <a:r>
            <a:rPr lang="en-GB" sz="800" b="1" dirty="0" smtClean="0">
              <a:latin typeface="+mn-lt"/>
            </a:rPr>
            <a:t>Universal  Provision</a:t>
          </a:r>
          <a:endParaRPr lang="en-GB" sz="800" b="1" dirty="0">
            <a:latin typeface="+mn-lt"/>
          </a:endParaRPr>
        </a:p>
      </dgm:t>
    </dgm:pt>
    <dgm:pt modelId="{D7DA5A74-0336-425F-A1DB-7CEAE7587CEF}" type="sibTrans" cxnId="{9833AF4D-AA3A-48CF-83B1-7C5F729D869C}">
      <dgm:prSet/>
      <dgm:spPr/>
      <dgm:t>
        <a:bodyPr/>
        <a:lstStyle/>
        <a:p>
          <a:endParaRPr lang="en-GB"/>
        </a:p>
      </dgm:t>
    </dgm:pt>
    <dgm:pt modelId="{D2EF28EF-49B0-4652-A4CF-A8656EC78F02}" type="parTrans" cxnId="{9833AF4D-AA3A-48CF-83B1-7C5F729D869C}">
      <dgm:prSet/>
      <dgm:spPr/>
      <dgm:t>
        <a:bodyPr/>
        <a:lstStyle/>
        <a:p>
          <a:endParaRPr lang="en-GB"/>
        </a:p>
      </dgm:t>
    </dgm:pt>
    <dgm:pt modelId="{15F97BF9-8BFF-4055-8EDE-43F2AD460E28}" type="pres">
      <dgm:prSet presAssocID="{7F2FA45A-C576-42BB-8A9A-B5C29AD5F778}" presName="Name0" presStyleCnt="0">
        <dgm:presLayoutVars>
          <dgm:dir/>
          <dgm:animLvl val="lvl"/>
          <dgm:resizeHandles val="exact"/>
        </dgm:presLayoutVars>
      </dgm:prSet>
      <dgm:spPr/>
      <dgm:t>
        <a:bodyPr/>
        <a:lstStyle/>
        <a:p>
          <a:endParaRPr lang="en-US"/>
        </a:p>
      </dgm:t>
    </dgm:pt>
    <dgm:pt modelId="{B1CFD773-59AA-4F48-A03A-A9431027E2DD}" type="pres">
      <dgm:prSet presAssocID="{726B7ADF-DB1B-48B7-A897-2F5686E317E3}" presName="Name8" presStyleCnt="0"/>
      <dgm:spPr/>
      <dgm:t>
        <a:bodyPr/>
        <a:lstStyle/>
        <a:p>
          <a:endParaRPr lang="en-US"/>
        </a:p>
      </dgm:t>
    </dgm:pt>
    <dgm:pt modelId="{8EA26314-C0CB-4555-8365-D23A0ED2DEDD}" type="pres">
      <dgm:prSet presAssocID="{726B7ADF-DB1B-48B7-A897-2F5686E317E3}" presName="level" presStyleLbl="node1" presStyleIdx="0" presStyleCnt="3" custScaleX="99853" custScaleY="103149">
        <dgm:presLayoutVars>
          <dgm:chMax val="1"/>
          <dgm:bulletEnabled val="1"/>
        </dgm:presLayoutVars>
      </dgm:prSet>
      <dgm:spPr/>
      <dgm:t>
        <a:bodyPr/>
        <a:lstStyle/>
        <a:p>
          <a:endParaRPr lang="en-GB"/>
        </a:p>
      </dgm:t>
    </dgm:pt>
    <dgm:pt modelId="{539D53F7-1106-4326-9C29-9DAEE55EFB19}" type="pres">
      <dgm:prSet presAssocID="{726B7ADF-DB1B-48B7-A897-2F5686E317E3}" presName="levelTx" presStyleLbl="revTx" presStyleIdx="0" presStyleCnt="0">
        <dgm:presLayoutVars>
          <dgm:chMax val="1"/>
          <dgm:bulletEnabled val="1"/>
        </dgm:presLayoutVars>
      </dgm:prSet>
      <dgm:spPr/>
      <dgm:t>
        <a:bodyPr/>
        <a:lstStyle/>
        <a:p>
          <a:endParaRPr lang="en-GB"/>
        </a:p>
      </dgm:t>
    </dgm:pt>
    <dgm:pt modelId="{23854F2D-B9B9-42C8-8B61-BA3B87133476}" type="pres">
      <dgm:prSet presAssocID="{A0DD1BFD-D89A-4576-8BBB-29057870C038}" presName="Name8" presStyleCnt="0"/>
      <dgm:spPr/>
      <dgm:t>
        <a:bodyPr/>
        <a:lstStyle/>
        <a:p>
          <a:endParaRPr lang="en-US"/>
        </a:p>
      </dgm:t>
    </dgm:pt>
    <dgm:pt modelId="{13230D12-546B-470D-95F2-91BDB37E429A}" type="pres">
      <dgm:prSet presAssocID="{A0DD1BFD-D89A-4576-8BBB-29057870C038}" presName="level" presStyleLbl="node1" presStyleIdx="1" presStyleCnt="3">
        <dgm:presLayoutVars>
          <dgm:chMax val="1"/>
          <dgm:bulletEnabled val="1"/>
        </dgm:presLayoutVars>
      </dgm:prSet>
      <dgm:spPr/>
      <dgm:t>
        <a:bodyPr/>
        <a:lstStyle/>
        <a:p>
          <a:endParaRPr lang="en-GB"/>
        </a:p>
      </dgm:t>
    </dgm:pt>
    <dgm:pt modelId="{803B710F-574A-4CBB-98E8-A658BB854B87}" type="pres">
      <dgm:prSet presAssocID="{A0DD1BFD-D89A-4576-8BBB-29057870C038}" presName="levelTx" presStyleLbl="revTx" presStyleIdx="0" presStyleCnt="0">
        <dgm:presLayoutVars>
          <dgm:chMax val="1"/>
          <dgm:bulletEnabled val="1"/>
        </dgm:presLayoutVars>
      </dgm:prSet>
      <dgm:spPr/>
      <dgm:t>
        <a:bodyPr/>
        <a:lstStyle/>
        <a:p>
          <a:endParaRPr lang="en-GB"/>
        </a:p>
      </dgm:t>
    </dgm:pt>
    <dgm:pt modelId="{027C51E9-C7FD-47A2-B54C-89D837CE42D3}" type="pres">
      <dgm:prSet presAssocID="{E43EA86F-854D-4381-BFC9-77FEB558B4EA}" presName="Name8" presStyleCnt="0"/>
      <dgm:spPr/>
      <dgm:t>
        <a:bodyPr/>
        <a:lstStyle/>
        <a:p>
          <a:endParaRPr lang="en-US"/>
        </a:p>
      </dgm:t>
    </dgm:pt>
    <dgm:pt modelId="{9CB701AE-7531-4C14-BF36-42758BF51EE7}" type="pres">
      <dgm:prSet presAssocID="{E43EA86F-854D-4381-BFC9-77FEB558B4EA}" presName="level" presStyleLbl="node1" presStyleIdx="2" presStyleCnt="3">
        <dgm:presLayoutVars>
          <dgm:chMax val="1"/>
          <dgm:bulletEnabled val="1"/>
        </dgm:presLayoutVars>
      </dgm:prSet>
      <dgm:spPr/>
      <dgm:t>
        <a:bodyPr/>
        <a:lstStyle/>
        <a:p>
          <a:endParaRPr lang="en-US"/>
        </a:p>
      </dgm:t>
    </dgm:pt>
    <dgm:pt modelId="{8A73693F-8E96-46E3-8EDF-2A3AF3661C3D}" type="pres">
      <dgm:prSet presAssocID="{E43EA86F-854D-4381-BFC9-77FEB558B4EA}" presName="levelTx" presStyleLbl="revTx" presStyleIdx="0" presStyleCnt="0">
        <dgm:presLayoutVars>
          <dgm:chMax val="1"/>
          <dgm:bulletEnabled val="1"/>
        </dgm:presLayoutVars>
      </dgm:prSet>
      <dgm:spPr/>
      <dgm:t>
        <a:bodyPr/>
        <a:lstStyle/>
        <a:p>
          <a:endParaRPr lang="en-US"/>
        </a:p>
      </dgm:t>
    </dgm:pt>
  </dgm:ptLst>
  <dgm:cxnLst>
    <dgm:cxn modelId="{7F4C60B5-704B-4839-A9B3-5D19414A381F}" type="presOf" srcId="{726B7ADF-DB1B-48B7-A897-2F5686E317E3}" destId="{539D53F7-1106-4326-9C29-9DAEE55EFB19}" srcOrd="1" destOrd="0" presId="urn:microsoft.com/office/officeart/2005/8/layout/pyramid1"/>
    <dgm:cxn modelId="{EED564D6-3CB4-4A80-AA8C-47CD844255F5}" type="presOf" srcId="{A0DD1BFD-D89A-4576-8BBB-29057870C038}" destId="{803B710F-574A-4CBB-98E8-A658BB854B87}" srcOrd="1" destOrd="0" presId="urn:microsoft.com/office/officeart/2005/8/layout/pyramid1"/>
    <dgm:cxn modelId="{2561F47D-9A27-48F2-81A3-C4497C6ADD15}" srcId="{7F2FA45A-C576-42BB-8A9A-B5C29AD5F778}" destId="{726B7ADF-DB1B-48B7-A897-2F5686E317E3}" srcOrd="0" destOrd="0" parTransId="{E18095BC-4BA6-47DC-A8E6-7061FBABB405}" sibTransId="{0FF27B8D-E197-41CD-9C1C-8F1DE2B6B20A}"/>
    <dgm:cxn modelId="{1741C093-5ADD-4423-A33B-B6082245F366}" type="presOf" srcId="{E43EA86F-854D-4381-BFC9-77FEB558B4EA}" destId="{9CB701AE-7531-4C14-BF36-42758BF51EE7}" srcOrd="0" destOrd="0" presId="urn:microsoft.com/office/officeart/2005/8/layout/pyramid1"/>
    <dgm:cxn modelId="{9833AF4D-AA3A-48CF-83B1-7C5F729D869C}" srcId="{7F2FA45A-C576-42BB-8A9A-B5C29AD5F778}" destId="{A0DD1BFD-D89A-4576-8BBB-29057870C038}" srcOrd="1" destOrd="0" parTransId="{D2EF28EF-49B0-4652-A4CF-A8656EC78F02}" sibTransId="{D7DA5A74-0336-425F-A1DB-7CEAE7587CEF}"/>
    <dgm:cxn modelId="{7A7B62E6-A6E3-40C7-B5A6-2E5B1BADEA53}" type="presOf" srcId="{A0DD1BFD-D89A-4576-8BBB-29057870C038}" destId="{13230D12-546B-470D-95F2-91BDB37E429A}" srcOrd="0" destOrd="0" presId="urn:microsoft.com/office/officeart/2005/8/layout/pyramid1"/>
    <dgm:cxn modelId="{92F6A2F0-250A-407D-8C4A-E28F69028290}" srcId="{7F2FA45A-C576-42BB-8A9A-B5C29AD5F778}" destId="{E43EA86F-854D-4381-BFC9-77FEB558B4EA}" srcOrd="2" destOrd="0" parTransId="{3CC85CC9-D1A0-494B-81B8-CF54AB4C3B6B}" sibTransId="{F673904E-BE42-4570-80FA-C3F149C063C7}"/>
    <dgm:cxn modelId="{C78A9554-7E58-4C7B-9CE7-745A33880B72}" type="presOf" srcId="{726B7ADF-DB1B-48B7-A897-2F5686E317E3}" destId="{8EA26314-C0CB-4555-8365-D23A0ED2DEDD}" srcOrd="0" destOrd="0" presId="urn:microsoft.com/office/officeart/2005/8/layout/pyramid1"/>
    <dgm:cxn modelId="{DFF00462-FB34-45E5-8870-B7569701C88A}" type="presOf" srcId="{7F2FA45A-C576-42BB-8A9A-B5C29AD5F778}" destId="{15F97BF9-8BFF-4055-8EDE-43F2AD460E28}" srcOrd="0" destOrd="0" presId="urn:microsoft.com/office/officeart/2005/8/layout/pyramid1"/>
    <dgm:cxn modelId="{5FA0A4A4-CF05-4C24-B76C-4C7DC0DD47B0}" type="presOf" srcId="{E43EA86F-854D-4381-BFC9-77FEB558B4EA}" destId="{8A73693F-8E96-46E3-8EDF-2A3AF3661C3D}" srcOrd="1" destOrd="0" presId="urn:microsoft.com/office/officeart/2005/8/layout/pyramid1"/>
    <dgm:cxn modelId="{A7972F09-680E-473D-A63C-EB1C249A6F7C}" type="presParOf" srcId="{15F97BF9-8BFF-4055-8EDE-43F2AD460E28}" destId="{B1CFD773-59AA-4F48-A03A-A9431027E2DD}" srcOrd="0" destOrd="0" presId="urn:microsoft.com/office/officeart/2005/8/layout/pyramid1"/>
    <dgm:cxn modelId="{CC2CAF5A-5746-4E6F-99BF-5E557A396CAC}" type="presParOf" srcId="{B1CFD773-59AA-4F48-A03A-A9431027E2DD}" destId="{8EA26314-C0CB-4555-8365-D23A0ED2DEDD}" srcOrd="0" destOrd="0" presId="urn:microsoft.com/office/officeart/2005/8/layout/pyramid1"/>
    <dgm:cxn modelId="{20F9E69E-37EA-47CB-840B-5A891329C3FC}" type="presParOf" srcId="{B1CFD773-59AA-4F48-A03A-A9431027E2DD}" destId="{539D53F7-1106-4326-9C29-9DAEE55EFB19}" srcOrd="1" destOrd="0" presId="urn:microsoft.com/office/officeart/2005/8/layout/pyramid1"/>
    <dgm:cxn modelId="{2DFFD5C1-8493-4A37-98D6-E760190E712D}" type="presParOf" srcId="{15F97BF9-8BFF-4055-8EDE-43F2AD460E28}" destId="{23854F2D-B9B9-42C8-8B61-BA3B87133476}" srcOrd="1" destOrd="0" presId="urn:microsoft.com/office/officeart/2005/8/layout/pyramid1"/>
    <dgm:cxn modelId="{6AF840A4-C0AA-43DF-9D5C-B1C23754145B}" type="presParOf" srcId="{23854F2D-B9B9-42C8-8B61-BA3B87133476}" destId="{13230D12-546B-470D-95F2-91BDB37E429A}" srcOrd="0" destOrd="0" presId="urn:microsoft.com/office/officeart/2005/8/layout/pyramid1"/>
    <dgm:cxn modelId="{DA30B80D-DA8B-4694-8924-3041355F78BD}" type="presParOf" srcId="{23854F2D-B9B9-42C8-8B61-BA3B87133476}" destId="{803B710F-574A-4CBB-98E8-A658BB854B87}" srcOrd="1" destOrd="0" presId="urn:microsoft.com/office/officeart/2005/8/layout/pyramid1"/>
    <dgm:cxn modelId="{D76D17B5-B207-41F7-B81E-6E0C4906EB86}" type="presParOf" srcId="{15F97BF9-8BFF-4055-8EDE-43F2AD460E28}" destId="{027C51E9-C7FD-47A2-B54C-89D837CE42D3}" srcOrd="2" destOrd="0" presId="urn:microsoft.com/office/officeart/2005/8/layout/pyramid1"/>
    <dgm:cxn modelId="{E3A6B09C-4121-41C2-917E-30481FA21949}" type="presParOf" srcId="{027C51E9-C7FD-47A2-B54C-89D837CE42D3}" destId="{9CB701AE-7531-4C14-BF36-42758BF51EE7}" srcOrd="0" destOrd="0" presId="urn:microsoft.com/office/officeart/2005/8/layout/pyramid1"/>
    <dgm:cxn modelId="{92662138-EE6D-4B89-8C93-47732047ACA4}" type="presParOf" srcId="{027C51E9-C7FD-47A2-B54C-89D837CE42D3}" destId="{8A73693F-8E96-46E3-8EDF-2A3AF3661C3D}" srcOrd="1" destOrd="0" presId="urn:microsoft.com/office/officeart/2005/8/layout/pyramid1"/>
  </dgm:cxnLst>
  <dgm:bg>
    <a:solidFill>
      <a:schemeClr val="bg1"/>
    </a:solidFill>
  </dgm:bg>
  <dgm:whole>
    <a:ln w="19050">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F2FA45A-C576-42BB-8A9A-B5C29AD5F778}"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n-US"/>
        </a:p>
      </dgm:t>
    </dgm:pt>
    <dgm:pt modelId="{726B7ADF-DB1B-48B7-A897-2F5686E317E3}">
      <dgm:prSet phldrT="[Text]" custT="1"/>
      <dgm:spPr>
        <a:solidFill>
          <a:srgbClr val="FFFF00">
            <a:alpha val="99000"/>
          </a:srgbClr>
        </a:solidFill>
        <a:ln>
          <a:solidFill>
            <a:schemeClr val="tx1"/>
          </a:solidFill>
        </a:ln>
      </dgm:spPr>
      <dgm:t>
        <a:bodyPr/>
        <a:lstStyle/>
        <a:p>
          <a:pPr algn="ctr"/>
          <a:r>
            <a:rPr lang="en-GB" sz="700" b="1" u="none" dirty="0" smtClean="0">
              <a:latin typeface="+mj-lt"/>
            </a:rPr>
            <a:t>Additional </a:t>
          </a:r>
          <a:r>
            <a:rPr lang="en-GB" sz="700" b="1" u="none" smtClean="0">
              <a:latin typeface="+mj-lt"/>
            </a:rPr>
            <a:t>Learning Provision</a:t>
          </a:r>
          <a:endParaRPr lang="en-GB" sz="700" b="1" u="none" dirty="0" smtClean="0">
            <a:latin typeface="+mj-lt"/>
          </a:endParaRPr>
        </a:p>
      </dgm:t>
    </dgm:pt>
    <dgm:pt modelId="{0FF27B8D-E197-41CD-9C1C-8F1DE2B6B20A}" type="sibTrans" cxnId="{2561F47D-9A27-48F2-81A3-C4497C6ADD15}">
      <dgm:prSet/>
      <dgm:spPr/>
      <dgm:t>
        <a:bodyPr/>
        <a:lstStyle/>
        <a:p>
          <a:endParaRPr lang="en-GB"/>
        </a:p>
      </dgm:t>
    </dgm:pt>
    <dgm:pt modelId="{E18095BC-4BA6-47DC-A8E6-7061FBABB405}" type="parTrans" cxnId="{2561F47D-9A27-48F2-81A3-C4497C6ADD15}">
      <dgm:prSet/>
      <dgm:spPr/>
      <dgm:t>
        <a:bodyPr/>
        <a:lstStyle/>
        <a:p>
          <a:endParaRPr lang="en-GB"/>
        </a:p>
      </dgm:t>
    </dgm:pt>
    <dgm:pt modelId="{E43EA86F-854D-4381-BFC9-77FEB558B4EA}">
      <dgm:prSet phldrT="[Text]" custT="1">
        <dgm:style>
          <a:lnRef idx="2">
            <a:schemeClr val="dk1"/>
          </a:lnRef>
          <a:fillRef idx="1">
            <a:schemeClr val="lt1"/>
          </a:fillRef>
          <a:effectRef idx="0">
            <a:schemeClr val="dk1"/>
          </a:effectRef>
          <a:fontRef idx="minor">
            <a:schemeClr val="dk1"/>
          </a:fontRef>
        </dgm:style>
      </dgm:prSet>
      <dgm:spPr>
        <a:solidFill>
          <a:schemeClr val="bg1"/>
        </a:solidFill>
        <a:ln>
          <a:solidFill>
            <a:schemeClr val="tx1"/>
          </a:solidFill>
        </a:ln>
      </dgm:spPr>
      <dgm:t>
        <a:bodyPr/>
        <a:lstStyle/>
        <a:p>
          <a:r>
            <a:rPr lang="en-GB" sz="1000" b="1" dirty="0" smtClean="0">
              <a:latin typeface="+mj-lt"/>
            </a:rPr>
            <a:t>Universal Provision</a:t>
          </a:r>
        </a:p>
      </dgm:t>
    </dgm:pt>
    <dgm:pt modelId="{F673904E-BE42-4570-80FA-C3F149C063C7}" type="sibTrans" cxnId="{92F6A2F0-250A-407D-8C4A-E28F69028290}">
      <dgm:prSet/>
      <dgm:spPr/>
      <dgm:t>
        <a:bodyPr/>
        <a:lstStyle/>
        <a:p>
          <a:endParaRPr lang="en-GB"/>
        </a:p>
      </dgm:t>
    </dgm:pt>
    <dgm:pt modelId="{3CC85CC9-D1A0-494B-81B8-CF54AB4C3B6B}" type="parTrans" cxnId="{92F6A2F0-250A-407D-8C4A-E28F69028290}">
      <dgm:prSet/>
      <dgm:spPr/>
      <dgm:t>
        <a:bodyPr/>
        <a:lstStyle/>
        <a:p>
          <a:endParaRPr lang="en-GB"/>
        </a:p>
      </dgm:t>
    </dgm:pt>
    <dgm:pt modelId="{A0DD1BFD-D89A-4576-8BBB-29057870C038}">
      <dgm:prSet phldrT="[Text]" custT="1"/>
      <dgm:spPr>
        <a:solidFill>
          <a:srgbClr val="92D050"/>
        </a:solidFill>
        <a:ln>
          <a:solidFill>
            <a:schemeClr val="tx1"/>
          </a:solidFill>
        </a:ln>
      </dgm:spPr>
      <dgm:t>
        <a:bodyPr/>
        <a:lstStyle/>
        <a:p>
          <a:r>
            <a:rPr lang="en-GB" sz="800" b="1" dirty="0" smtClean="0">
              <a:latin typeface="+mn-lt"/>
            </a:rPr>
            <a:t>Targeted </a:t>
          </a:r>
          <a:r>
            <a:rPr lang="en-GB" sz="800" b="1" dirty="0" smtClean="0">
              <a:latin typeface="+mn-lt"/>
            </a:rPr>
            <a:t>Universal  Provision</a:t>
          </a:r>
          <a:endParaRPr lang="en-GB" sz="800" b="1" dirty="0">
            <a:latin typeface="+mn-lt"/>
          </a:endParaRPr>
        </a:p>
      </dgm:t>
    </dgm:pt>
    <dgm:pt modelId="{D7DA5A74-0336-425F-A1DB-7CEAE7587CEF}" type="sibTrans" cxnId="{9833AF4D-AA3A-48CF-83B1-7C5F729D869C}">
      <dgm:prSet/>
      <dgm:spPr/>
      <dgm:t>
        <a:bodyPr/>
        <a:lstStyle/>
        <a:p>
          <a:endParaRPr lang="en-GB"/>
        </a:p>
      </dgm:t>
    </dgm:pt>
    <dgm:pt modelId="{D2EF28EF-49B0-4652-A4CF-A8656EC78F02}" type="parTrans" cxnId="{9833AF4D-AA3A-48CF-83B1-7C5F729D869C}">
      <dgm:prSet/>
      <dgm:spPr/>
      <dgm:t>
        <a:bodyPr/>
        <a:lstStyle/>
        <a:p>
          <a:endParaRPr lang="en-GB"/>
        </a:p>
      </dgm:t>
    </dgm:pt>
    <dgm:pt modelId="{15F97BF9-8BFF-4055-8EDE-43F2AD460E28}" type="pres">
      <dgm:prSet presAssocID="{7F2FA45A-C576-42BB-8A9A-B5C29AD5F778}" presName="Name0" presStyleCnt="0">
        <dgm:presLayoutVars>
          <dgm:dir/>
          <dgm:animLvl val="lvl"/>
          <dgm:resizeHandles val="exact"/>
        </dgm:presLayoutVars>
      </dgm:prSet>
      <dgm:spPr/>
      <dgm:t>
        <a:bodyPr/>
        <a:lstStyle/>
        <a:p>
          <a:endParaRPr lang="en-US"/>
        </a:p>
      </dgm:t>
    </dgm:pt>
    <dgm:pt modelId="{B1CFD773-59AA-4F48-A03A-A9431027E2DD}" type="pres">
      <dgm:prSet presAssocID="{726B7ADF-DB1B-48B7-A897-2F5686E317E3}" presName="Name8" presStyleCnt="0"/>
      <dgm:spPr/>
      <dgm:t>
        <a:bodyPr/>
        <a:lstStyle/>
        <a:p>
          <a:endParaRPr lang="en-US"/>
        </a:p>
      </dgm:t>
    </dgm:pt>
    <dgm:pt modelId="{8EA26314-C0CB-4555-8365-D23A0ED2DEDD}" type="pres">
      <dgm:prSet presAssocID="{726B7ADF-DB1B-48B7-A897-2F5686E317E3}" presName="level" presStyleLbl="node1" presStyleIdx="0" presStyleCnt="3" custScaleX="99853" custScaleY="103149">
        <dgm:presLayoutVars>
          <dgm:chMax val="1"/>
          <dgm:bulletEnabled val="1"/>
        </dgm:presLayoutVars>
      </dgm:prSet>
      <dgm:spPr/>
      <dgm:t>
        <a:bodyPr/>
        <a:lstStyle/>
        <a:p>
          <a:endParaRPr lang="en-GB"/>
        </a:p>
      </dgm:t>
    </dgm:pt>
    <dgm:pt modelId="{539D53F7-1106-4326-9C29-9DAEE55EFB19}" type="pres">
      <dgm:prSet presAssocID="{726B7ADF-DB1B-48B7-A897-2F5686E317E3}" presName="levelTx" presStyleLbl="revTx" presStyleIdx="0" presStyleCnt="0">
        <dgm:presLayoutVars>
          <dgm:chMax val="1"/>
          <dgm:bulletEnabled val="1"/>
        </dgm:presLayoutVars>
      </dgm:prSet>
      <dgm:spPr/>
      <dgm:t>
        <a:bodyPr/>
        <a:lstStyle/>
        <a:p>
          <a:endParaRPr lang="en-GB"/>
        </a:p>
      </dgm:t>
    </dgm:pt>
    <dgm:pt modelId="{23854F2D-B9B9-42C8-8B61-BA3B87133476}" type="pres">
      <dgm:prSet presAssocID="{A0DD1BFD-D89A-4576-8BBB-29057870C038}" presName="Name8" presStyleCnt="0"/>
      <dgm:spPr/>
      <dgm:t>
        <a:bodyPr/>
        <a:lstStyle/>
        <a:p>
          <a:endParaRPr lang="en-US"/>
        </a:p>
      </dgm:t>
    </dgm:pt>
    <dgm:pt modelId="{13230D12-546B-470D-95F2-91BDB37E429A}" type="pres">
      <dgm:prSet presAssocID="{A0DD1BFD-D89A-4576-8BBB-29057870C038}" presName="level" presStyleLbl="node1" presStyleIdx="1" presStyleCnt="3">
        <dgm:presLayoutVars>
          <dgm:chMax val="1"/>
          <dgm:bulletEnabled val="1"/>
        </dgm:presLayoutVars>
      </dgm:prSet>
      <dgm:spPr/>
      <dgm:t>
        <a:bodyPr/>
        <a:lstStyle/>
        <a:p>
          <a:endParaRPr lang="en-GB"/>
        </a:p>
      </dgm:t>
    </dgm:pt>
    <dgm:pt modelId="{803B710F-574A-4CBB-98E8-A658BB854B87}" type="pres">
      <dgm:prSet presAssocID="{A0DD1BFD-D89A-4576-8BBB-29057870C038}" presName="levelTx" presStyleLbl="revTx" presStyleIdx="0" presStyleCnt="0">
        <dgm:presLayoutVars>
          <dgm:chMax val="1"/>
          <dgm:bulletEnabled val="1"/>
        </dgm:presLayoutVars>
      </dgm:prSet>
      <dgm:spPr/>
      <dgm:t>
        <a:bodyPr/>
        <a:lstStyle/>
        <a:p>
          <a:endParaRPr lang="en-GB"/>
        </a:p>
      </dgm:t>
    </dgm:pt>
    <dgm:pt modelId="{027C51E9-C7FD-47A2-B54C-89D837CE42D3}" type="pres">
      <dgm:prSet presAssocID="{E43EA86F-854D-4381-BFC9-77FEB558B4EA}" presName="Name8" presStyleCnt="0"/>
      <dgm:spPr/>
      <dgm:t>
        <a:bodyPr/>
        <a:lstStyle/>
        <a:p>
          <a:endParaRPr lang="en-US"/>
        </a:p>
      </dgm:t>
    </dgm:pt>
    <dgm:pt modelId="{9CB701AE-7531-4C14-BF36-42758BF51EE7}" type="pres">
      <dgm:prSet presAssocID="{E43EA86F-854D-4381-BFC9-77FEB558B4EA}" presName="level" presStyleLbl="node1" presStyleIdx="2" presStyleCnt="3">
        <dgm:presLayoutVars>
          <dgm:chMax val="1"/>
          <dgm:bulletEnabled val="1"/>
        </dgm:presLayoutVars>
      </dgm:prSet>
      <dgm:spPr/>
      <dgm:t>
        <a:bodyPr/>
        <a:lstStyle/>
        <a:p>
          <a:endParaRPr lang="en-US"/>
        </a:p>
      </dgm:t>
    </dgm:pt>
    <dgm:pt modelId="{8A73693F-8E96-46E3-8EDF-2A3AF3661C3D}" type="pres">
      <dgm:prSet presAssocID="{E43EA86F-854D-4381-BFC9-77FEB558B4EA}" presName="levelTx" presStyleLbl="revTx" presStyleIdx="0" presStyleCnt="0">
        <dgm:presLayoutVars>
          <dgm:chMax val="1"/>
          <dgm:bulletEnabled val="1"/>
        </dgm:presLayoutVars>
      </dgm:prSet>
      <dgm:spPr/>
      <dgm:t>
        <a:bodyPr/>
        <a:lstStyle/>
        <a:p>
          <a:endParaRPr lang="en-US"/>
        </a:p>
      </dgm:t>
    </dgm:pt>
  </dgm:ptLst>
  <dgm:cxnLst>
    <dgm:cxn modelId="{92F6A2F0-250A-407D-8C4A-E28F69028290}" srcId="{7F2FA45A-C576-42BB-8A9A-B5C29AD5F778}" destId="{E43EA86F-854D-4381-BFC9-77FEB558B4EA}" srcOrd="2" destOrd="0" parTransId="{3CC85CC9-D1A0-494B-81B8-CF54AB4C3B6B}" sibTransId="{F673904E-BE42-4570-80FA-C3F149C063C7}"/>
    <dgm:cxn modelId="{7A7B62E6-A6E3-40C7-B5A6-2E5B1BADEA53}" type="presOf" srcId="{A0DD1BFD-D89A-4576-8BBB-29057870C038}" destId="{13230D12-546B-470D-95F2-91BDB37E429A}" srcOrd="0" destOrd="0" presId="urn:microsoft.com/office/officeart/2005/8/layout/pyramid1"/>
    <dgm:cxn modelId="{9833AF4D-AA3A-48CF-83B1-7C5F729D869C}" srcId="{7F2FA45A-C576-42BB-8A9A-B5C29AD5F778}" destId="{A0DD1BFD-D89A-4576-8BBB-29057870C038}" srcOrd="1" destOrd="0" parTransId="{D2EF28EF-49B0-4652-A4CF-A8656EC78F02}" sibTransId="{D7DA5A74-0336-425F-A1DB-7CEAE7587CEF}"/>
    <dgm:cxn modelId="{2561F47D-9A27-48F2-81A3-C4497C6ADD15}" srcId="{7F2FA45A-C576-42BB-8A9A-B5C29AD5F778}" destId="{726B7ADF-DB1B-48B7-A897-2F5686E317E3}" srcOrd="0" destOrd="0" parTransId="{E18095BC-4BA6-47DC-A8E6-7061FBABB405}" sibTransId="{0FF27B8D-E197-41CD-9C1C-8F1DE2B6B20A}"/>
    <dgm:cxn modelId="{DFF00462-FB34-45E5-8870-B7569701C88A}" type="presOf" srcId="{7F2FA45A-C576-42BB-8A9A-B5C29AD5F778}" destId="{15F97BF9-8BFF-4055-8EDE-43F2AD460E28}" srcOrd="0" destOrd="0" presId="urn:microsoft.com/office/officeart/2005/8/layout/pyramid1"/>
    <dgm:cxn modelId="{C78A9554-7E58-4C7B-9CE7-745A33880B72}" type="presOf" srcId="{726B7ADF-DB1B-48B7-A897-2F5686E317E3}" destId="{8EA26314-C0CB-4555-8365-D23A0ED2DEDD}" srcOrd="0" destOrd="0" presId="urn:microsoft.com/office/officeart/2005/8/layout/pyramid1"/>
    <dgm:cxn modelId="{7F4C60B5-704B-4839-A9B3-5D19414A381F}" type="presOf" srcId="{726B7ADF-DB1B-48B7-A897-2F5686E317E3}" destId="{539D53F7-1106-4326-9C29-9DAEE55EFB19}" srcOrd="1" destOrd="0" presId="urn:microsoft.com/office/officeart/2005/8/layout/pyramid1"/>
    <dgm:cxn modelId="{5FA0A4A4-CF05-4C24-B76C-4C7DC0DD47B0}" type="presOf" srcId="{E43EA86F-854D-4381-BFC9-77FEB558B4EA}" destId="{8A73693F-8E96-46E3-8EDF-2A3AF3661C3D}" srcOrd="1" destOrd="0" presId="urn:microsoft.com/office/officeart/2005/8/layout/pyramid1"/>
    <dgm:cxn modelId="{1741C093-5ADD-4423-A33B-B6082245F366}" type="presOf" srcId="{E43EA86F-854D-4381-BFC9-77FEB558B4EA}" destId="{9CB701AE-7531-4C14-BF36-42758BF51EE7}" srcOrd="0" destOrd="0" presId="urn:microsoft.com/office/officeart/2005/8/layout/pyramid1"/>
    <dgm:cxn modelId="{EED564D6-3CB4-4A80-AA8C-47CD844255F5}" type="presOf" srcId="{A0DD1BFD-D89A-4576-8BBB-29057870C038}" destId="{803B710F-574A-4CBB-98E8-A658BB854B87}" srcOrd="1" destOrd="0" presId="urn:microsoft.com/office/officeart/2005/8/layout/pyramid1"/>
    <dgm:cxn modelId="{A7972F09-680E-473D-A63C-EB1C249A6F7C}" type="presParOf" srcId="{15F97BF9-8BFF-4055-8EDE-43F2AD460E28}" destId="{B1CFD773-59AA-4F48-A03A-A9431027E2DD}" srcOrd="0" destOrd="0" presId="urn:microsoft.com/office/officeart/2005/8/layout/pyramid1"/>
    <dgm:cxn modelId="{CC2CAF5A-5746-4E6F-99BF-5E557A396CAC}" type="presParOf" srcId="{B1CFD773-59AA-4F48-A03A-A9431027E2DD}" destId="{8EA26314-C0CB-4555-8365-D23A0ED2DEDD}" srcOrd="0" destOrd="0" presId="urn:microsoft.com/office/officeart/2005/8/layout/pyramid1"/>
    <dgm:cxn modelId="{20F9E69E-37EA-47CB-840B-5A891329C3FC}" type="presParOf" srcId="{B1CFD773-59AA-4F48-A03A-A9431027E2DD}" destId="{539D53F7-1106-4326-9C29-9DAEE55EFB19}" srcOrd="1" destOrd="0" presId="urn:microsoft.com/office/officeart/2005/8/layout/pyramid1"/>
    <dgm:cxn modelId="{2DFFD5C1-8493-4A37-98D6-E760190E712D}" type="presParOf" srcId="{15F97BF9-8BFF-4055-8EDE-43F2AD460E28}" destId="{23854F2D-B9B9-42C8-8B61-BA3B87133476}" srcOrd="1" destOrd="0" presId="urn:microsoft.com/office/officeart/2005/8/layout/pyramid1"/>
    <dgm:cxn modelId="{6AF840A4-C0AA-43DF-9D5C-B1C23754145B}" type="presParOf" srcId="{23854F2D-B9B9-42C8-8B61-BA3B87133476}" destId="{13230D12-546B-470D-95F2-91BDB37E429A}" srcOrd="0" destOrd="0" presId="urn:microsoft.com/office/officeart/2005/8/layout/pyramid1"/>
    <dgm:cxn modelId="{DA30B80D-DA8B-4694-8924-3041355F78BD}" type="presParOf" srcId="{23854F2D-B9B9-42C8-8B61-BA3B87133476}" destId="{803B710F-574A-4CBB-98E8-A658BB854B87}" srcOrd="1" destOrd="0" presId="urn:microsoft.com/office/officeart/2005/8/layout/pyramid1"/>
    <dgm:cxn modelId="{D76D17B5-B207-41F7-B81E-6E0C4906EB86}" type="presParOf" srcId="{15F97BF9-8BFF-4055-8EDE-43F2AD460E28}" destId="{027C51E9-C7FD-47A2-B54C-89D837CE42D3}" srcOrd="2" destOrd="0" presId="urn:microsoft.com/office/officeart/2005/8/layout/pyramid1"/>
    <dgm:cxn modelId="{E3A6B09C-4121-41C2-917E-30481FA21949}" type="presParOf" srcId="{027C51E9-C7FD-47A2-B54C-89D837CE42D3}" destId="{9CB701AE-7531-4C14-BF36-42758BF51EE7}" srcOrd="0" destOrd="0" presId="urn:microsoft.com/office/officeart/2005/8/layout/pyramid1"/>
    <dgm:cxn modelId="{92662138-EE6D-4B89-8C93-47732047ACA4}" type="presParOf" srcId="{027C51E9-C7FD-47A2-B54C-89D837CE42D3}" destId="{8A73693F-8E96-46E3-8EDF-2A3AF3661C3D}" srcOrd="1" destOrd="0" presId="urn:microsoft.com/office/officeart/2005/8/layout/pyramid1"/>
  </dgm:cxnLst>
  <dgm:bg>
    <a:solidFill>
      <a:schemeClr val="bg1"/>
    </a:solidFill>
  </dgm:bg>
  <dgm:whole>
    <a:ln w="19050">
      <a:solidFill>
        <a:schemeClr val="tx1"/>
      </a:solidFill>
    </a:ln>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6314-C0CB-4555-8365-D23A0ED2DEDD}">
      <dsp:nvSpPr>
        <dsp:cNvPr id="0" name=""/>
        <dsp:cNvSpPr/>
      </dsp:nvSpPr>
      <dsp:spPr>
        <a:xfrm>
          <a:off x="2924723" y="0"/>
          <a:ext cx="3010106" cy="1898156"/>
        </a:xfrm>
        <a:prstGeom prst="trapezoid">
          <a:avLst>
            <a:gd name="adj" fmla="val 79407"/>
          </a:avLst>
        </a:prstGeom>
        <a:solidFill>
          <a:srgbClr val="FFFF00">
            <a:alpha val="99000"/>
          </a:srgb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u="none" kern="1200" dirty="0" smtClean="0">
              <a:latin typeface="+mj-lt"/>
            </a:rPr>
            <a:t>Additional Learning Provision</a:t>
          </a:r>
        </a:p>
        <a:p>
          <a:pPr lvl="0" algn="ctr" defTabSz="622300">
            <a:lnSpc>
              <a:spcPct val="90000"/>
            </a:lnSpc>
            <a:spcBef>
              <a:spcPct val="0"/>
            </a:spcBef>
            <a:spcAft>
              <a:spcPct val="35000"/>
            </a:spcAft>
          </a:pPr>
          <a:r>
            <a:rPr lang="en-GB" sz="1400" b="1" u="none" kern="1200" dirty="0" smtClean="0">
              <a:latin typeface="+mj-lt"/>
            </a:rPr>
            <a:t>Individual Development Plan (IDP)</a:t>
          </a:r>
          <a:r>
            <a:rPr lang="en-GB" sz="1400" b="1" kern="1200" dirty="0" smtClean="0">
              <a:latin typeface="+mj-lt"/>
            </a:rPr>
            <a:t> </a:t>
          </a:r>
        </a:p>
        <a:p>
          <a:pPr lvl="0" algn="ctr" defTabSz="622300">
            <a:lnSpc>
              <a:spcPct val="90000"/>
            </a:lnSpc>
            <a:spcBef>
              <a:spcPct val="0"/>
            </a:spcBef>
            <a:spcAft>
              <a:spcPct val="35000"/>
            </a:spcAft>
          </a:pPr>
          <a:r>
            <a:rPr lang="en-GB" sz="1100" kern="1200" dirty="0" smtClean="0"/>
            <a:t>The LA's Responsibility</a:t>
          </a:r>
        </a:p>
      </dsp:txBody>
      <dsp:txXfrm>
        <a:off x="2924723" y="0"/>
        <a:ext cx="3010106" cy="1898156"/>
      </dsp:txXfrm>
    </dsp:sp>
    <dsp:sp modelId="{13230D12-546B-470D-95F2-91BDB37E429A}">
      <dsp:nvSpPr>
        <dsp:cNvPr id="0" name=""/>
        <dsp:cNvSpPr/>
      </dsp:nvSpPr>
      <dsp:spPr>
        <a:xfrm>
          <a:off x="1461254" y="1898156"/>
          <a:ext cx="5937045" cy="1840208"/>
        </a:xfrm>
        <a:prstGeom prst="trapezoid">
          <a:avLst>
            <a:gd name="adj" fmla="val 79407"/>
          </a:avLst>
        </a:prstGeom>
        <a:solidFill>
          <a:srgbClr val="92D050"/>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b="1" kern="1200" dirty="0">
            <a:latin typeface="+mn-lt"/>
          </a:endParaRPr>
        </a:p>
        <a:p>
          <a:pPr lvl="0" algn="ctr" defTabSz="889000">
            <a:lnSpc>
              <a:spcPct val="90000"/>
            </a:lnSpc>
            <a:spcBef>
              <a:spcPct val="0"/>
            </a:spcBef>
            <a:spcAft>
              <a:spcPct val="35000"/>
            </a:spcAft>
          </a:pPr>
          <a:r>
            <a:rPr lang="en-GB" sz="1600" b="1" kern="1200" dirty="0" smtClean="0">
              <a:latin typeface="+mn-lt"/>
            </a:rPr>
            <a:t>Targeted Universal  Provision</a:t>
          </a:r>
          <a:endParaRPr lang="en-GB" sz="1600" b="1" kern="1200" dirty="0">
            <a:latin typeface="+mn-lt"/>
          </a:endParaRPr>
        </a:p>
      </dsp:txBody>
      <dsp:txXfrm>
        <a:off x="2500237" y="1898156"/>
        <a:ext cx="3859079" cy="1840208"/>
      </dsp:txXfrm>
    </dsp:sp>
    <dsp:sp modelId="{9CB701AE-7531-4C14-BF36-42758BF51EE7}">
      <dsp:nvSpPr>
        <dsp:cNvPr id="0" name=""/>
        <dsp:cNvSpPr/>
      </dsp:nvSpPr>
      <dsp:spPr>
        <a:xfrm>
          <a:off x="0" y="3738364"/>
          <a:ext cx="8859554" cy="1840208"/>
        </a:xfrm>
        <a:prstGeom prst="trapezoid">
          <a:avLst>
            <a:gd name="adj" fmla="val 79407"/>
          </a:avLst>
        </a:prstGeom>
        <a:solidFill>
          <a:schemeClr val="bg1"/>
        </a:solidFill>
        <a:ln w="25400" cap="flat" cmpd="sng" algn="ctr">
          <a:solidFill>
            <a:schemeClr val="tx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kern="1200" dirty="0" smtClean="0">
              <a:latin typeface="+mj-lt"/>
            </a:rPr>
            <a:t>Universal Provision</a:t>
          </a:r>
        </a:p>
      </dsp:txBody>
      <dsp:txXfrm>
        <a:off x="1550421" y="3738364"/>
        <a:ext cx="5758710" cy="18402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B2B57B-7E62-47FB-A450-24A2A08064D3}">
      <dsp:nvSpPr>
        <dsp:cNvPr id="0" name=""/>
        <dsp:cNvSpPr/>
      </dsp:nvSpPr>
      <dsp:spPr>
        <a:xfrm>
          <a:off x="3190457" y="2362"/>
          <a:ext cx="1718772" cy="1117202"/>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strike="noStrike" kern="1200" spc="-1" dirty="0" smtClean="0">
              <a:solidFill>
                <a:srgbClr val="000000"/>
              </a:solidFill>
              <a:uFill>
                <a:solidFill>
                  <a:srgbClr val="FFFFFF"/>
                </a:solidFill>
              </a:uFill>
              <a:latin typeface="Calibri"/>
            </a:rPr>
            <a:t>1:Observing and Assessing</a:t>
          </a:r>
          <a:endParaRPr lang="en-US" sz="2000" b="1" kern="1200" dirty="0"/>
        </a:p>
      </dsp:txBody>
      <dsp:txXfrm>
        <a:off x="3244994" y="56899"/>
        <a:ext cx="1609698" cy="1008128"/>
      </dsp:txXfrm>
    </dsp:sp>
    <dsp:sp modelId="{22773320-FD87-4E21-A2CA-E6CEE69C44B4}">
      <dsp:nvSpPr>
        <dsp:cNvPr id="0" name=""/>
        <dsp:cNvSpPr/>
      </dsp:nvSpPr>
      <dsp:spPr>
        <a:xfrm>
          <a:off x="2205576" y="560963"/>
          <a:ext cx="3688534" cy="3688534"/>
        </a:xfrm>
        <a:custGeom>
          <a:avLst/>
          <a:gdLst/>
          <a:ahLst/>
          <a:cxnLst/>
          <a:rect l="0" t="0" r="0" b="0"/>
          <a:pathLst>
            <a:path>
              <a:moveTo>
                <a:pt x="2940481" y="361149"/>
              </a:moveTo>
              <a:arcTo wR="1844267" hR="1844267" stAng="18388149" swAng="163225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7F588E9A-7E62-4A85-9EF8-03E93F7B4BA4}">
      <dsp:nvSpPr>
        <dsp:cNvPr id="0" name=""/>
        <dsp:cNvSpPr/>
      </dsp:nvSpPr>
      <dsp:spPr>
        <a:xfrm>
          <a:off x="5034725" y="1846629"/>
          <a:ext cx="1718772" cy="1117202"/>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2:Planning</a:t>
          </a:r>
          <a:endParaRPr lang="en-US" sz="2000" b="1" kern="1200" dirty="0"/>
        </a:p>
      </dsp:txBody>
      <dsp:txXfrm>
        <a:off x="5089262" y="1901166"/>
        <a:ext cx="1609698" cy="1008128"/>
      </dsp:txXfrm>
    </dsp:sp>
    <dsp:sp modelId="{2B492D26-226C-459B-BEB2-DE96CD0506EC}">
      <dsp:nvSpPr>
        <dsp:cNvPr id="0" name=""/>
        <dsp:cNvSpPr/>
      </dsp:nvSpPr>
      <dsp:spPr>
        <a:xfrm>
          <a:off x="2205576" y="560963"/>
          <a:ext cx="3688534" cy="3688534"/>
        </a:xfrm>
        <a:custGeom>
          <a:avLst/>
          <a:gdLst/>
          <a:ahLst/>
          <a:cxnLst/>
          <a:rect l="0" t="0" r="0" b="0"/>
          <a:pathLst>
            <a:path>
              <a:moveTo>
                <a:pt x="3497247" y="2662177"/>
              </a:moveTo>
              <a:arcTo wR="1844267" hR="1844267" stAng="1579599" swAng="163225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73ACDC2-C944-4EE3-8A49-D69776744465}">
      <dsp:nvSpPr>
        <dsp:cNvPr id="0" name=""/>
        <dsp:cNvSpPr/>
      </dsp:nvSpPr>
      <dsp:spPr>
        <a:xfrm>
          <a:off x="3190457" y="3690897"/>
          <a:ext cx="1718772" cy="1117202"/>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3:Providing</a:t>
          </a:r>
          <a:endParaRPr lang="en-US" sz="2000" b="1" kern="1200" dirty="0"/>
        </a:p>
      </dsp:txBody>
      <dsp:txXfrm>
        <a:off x="3244994" y="3745434"/>
        <a:ext cx="1609698" cy="1008128"/>
      </dsp:txXfrm>
    </dsp:sp>
    <dsp:sp modelId="{FCB9F1B6-29B4-45E6-A7A0-76D2D69CF003}">
      <dsp:nvSpPr>
        <dsp:cNvPr id="0" name=""/>
        <dsp:cNvSpPr/>
      </dsp:nvSpPr>
      <dsp:spPr>
        <a:xfrm>
          <a:off x="2205576" y="560963"/>
          <a:ext cx="3688534" cy="3688534"/>
        </a:xfrm>
        <a:custGeom>
          <a:avLst/>
          <a:gdLst/>
          <a:ahLst/>
          <a:cxnLst/>
          <a:rect l="0" t="0" r="0" b="0"/>
          <a:pathLst>
            <a:path>
              <a:moveTo>
                <a:pt x="748053" y="3327384"/>
              </a:moveTo>
              <a:arcTo wR="1844267" hR="1844267" stAng="7588149" swAng="163225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C110BE08-D979-4DED-B6DB-F5D07A0F2FFE}">
      <dsp:nvSpPr>
        <dsp:cNvPr id="0" name=""/>
        <dsp:cNvSpPr/>
      </dsp:nvSpPr>
      <dsp:spPr>
        <a:xfrm>
          <a:off x="1077529" y="1846629"/>
          <a:ext cx="2256095" cy="1117202"/>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4:Reviewing</a:t>
          </a:r>
          <a:endParaRPr lang="en-US" sz="2000" b="1" kern="1200" dirty="0"/>
        </a:p>
      </dsp:txBody>
      <dsp:txXfrm>
        <a:off x="1132066" y="1901166"/>
        <a:ext cx="2147021" cy="1008128"/>
      </dsp:txXfrm>
    </dsp:sp>
    <dsp:sp modelId="{6E70A656-5237-478A-BEAA-1CFBC7DF868E}">
      <dsp:nvSpPr>
        <dsp:cNvPr id="0" name=""/>
        <dsp:cNvSpPr/>
      </dsp:nvSpPr>
      <dsp:spPr>
        <a:xfrm>
          <a:off x="2205576" y="560963"/>
          <a:ext cx="3688534" cy="3688534"/>
        </a:xfrm>
        <a:custGeom>
          <a:avLst/>
          <a:gdLst/>
          <a:ahLst/>
          <a:cxnLst/>
          <a:rect l="0" t="0" r="0" b="0"/>
          <a:pathLst>
            <a:path>
              <a:moveTo>
                <a:pt x="191286" y="1026356"/>
              </a:moveTo>
              <a:arcTo wR="1844267" hR="1844267" stAng="12379599" swAng="163225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6314-C0CB-4555-8365-D23A0ED2DEDD}">
      <dsp:nvSpPr>
        <dsp:cNvPr id="0" name=""/>
        <dsp:cNvSpPr/>
      </dsp:nvSpPr>
      <dsp:spPr>
        <a:xfrm>
          <a:off x="1807064" y="0"/>
          <a:ext cx="1859819" cy="1568092"/>
        </a:xfrm>
        <a:prstGeom prst="trapezoid">
          <a:avLst>
            <a:gd name="adj" fmla="val 59389"/>
          </a:avLst>
        </a:prstGeom>
        <a:solidFill>
          <a:srgbClr val="FFFF00">
            <a:alpha val="99000"/>
          </a:srgb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u="none" kern="1200" dirty="0" smtClean="0">
              <a:latin typeface="+mj-lt"/>
            </a:rPr>
            <a:t>Additional Learning Provision</a:t>
          </a:r>
        </a:p>
        <a:p>
          <a:pPr lvl="0" algn="ctr" defTabSz="622300">
            <a:lnSpc>
              <a:spcPct val="90000"/>
            </a:lnSpc>
            <a:spcBef>
              <a:spcPct val="0"/>
            </a:spcBef>
            <a:spcAft>
              <a:spcPct val="35000"/>
            </a:spcAft>
          </a:pPr>
          <a:r>
            <a:rPr lang="en-GB" sz="1400" b="1" u="none" kern="1200" dirty="0" smtClean="0">
              <a:latin typeface="+mj-lt"/>
            </a:rPr>
            <a:t>Individual Development Plan (IDP)</a:t>
          </a:r>
          <a:r>
            <a:rPr lang="en-GB" sz="1400" b="1" kern="1200" dirty="0" smtClean="0">
              <a:latin typeface="+mj-lt"/>
            </a:rPr>
            <a:t> </a:t>
          </a:r>
        </a:p>
        <a:p>
          <a:pPr lvl="0" algn="ctr" defTabSz="622300">
            <a:lnSpc>
              <a:spcPct val="90000"/>
            </a:lnSpc>
            <a:spcBef>
              <a:spcPct val="0"/>
            </a:spcBef>
            <a:spcAft>
              <a:spcPct val="35000"/>
            </a:spcAft>
          </a:pPr>
          <a:r>
            <a:rPr lang="en-GB" sz="1100" kern="1200" dirty="0" smtClean="0"/>
            <a:t>The LA's Responsibility</a:t>
          </a:r>
        </a:p>
      </dsp:txBody>
      <dsp:txXfrm>
        <a:off x="1807064" y="0"/>
        <a:ext cx="1859819" cy="1568092"/>
      </dsp:txXfrm>
    </dsp:sp>
    <dsp:sp modelId="{13230D12-546B-470D-95F2-91BDB37E429A}">
      <dsp:nvSpPr>
        <dsp:cNvPr id="0" name=""/>
        <dsp:cNvSpPr/>
      </dsp:nvSpPr>
      <dsp:spPr>
        <a:xfrm>
          <a:off x="902847" y="1568092"/>
          <a:ext cx="3668253" cy="1520220"/>
        </a:xfrm>
        <a:prstGeom prst="trapezoid">
          <a:avLst>
            <a:gd name="adj" fmla="val 59389"/>
          </a:avLst>
        </a:prstGeom>
        <a:solidFill>
          <a:srgbClr val="92D050"/>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b="1" kern="1200" dirty="0">
            <a:latin typeface="+mn-lt"/>
          </a:endParaRPr>
        </a:p>
        <a:p>
          <a:pPr lvl="0" algn="ctr" defTabSz="889000">
            <a:lnSpc>
              <a:spcPct val="90000"/>
            </a:lnSpc>
            <a:spcBef>
              <a:spcPct val="0"/>
            </a:spcBef>
            <a:spcAft>
              <a:spcPct val="35000"/>
            </a:spcAft>
          </a:pPr>
          <a:r>
            <a:rPr lang="en-GB" sz="1600" b="1" kern="1200" dirty="0" smtClean="0">
              <a:latin typeface="+mn-lt"/>
            </a:rPr>
            <a:t>Targeted Universal  Provision</a:t>
          </a:r>
          <a:endParaRPr lang="en-GB" sz="1600" b="1" kern="1200" dirty="0">
            <a:latin typeface="+mn-lt"/>
          </a:endParaRPr>
        </a:p>
      </dsp:txBody>
      <dsp:txXfrm>
        <a:off x="1544792" y="1568092"/>
        <a:ext cx="2384364" cy="1520220"/>
      </dsp:txXfrm>
    </dsp:sp>
    <dsp:sp modelId="{9CB701AE-7531-4C14-BF36-42758BF51EE7}">
      <dsp:nvSpPr>
        <dsp:cNvPr id="0" name=""/>
        <dsp:cNvSpPr/>
      </dsp:nvSpPr>
      <dsp:spPr>
        <a:xfrm>
          <a:off x="0" y="3088313"/>
          <a:ext cx="5473949" cy="1520220"/>
        </a:xfrm>
        <a:prstGeom prst="trapezoid">
          <a:avLst>
            <a:gd name="adj" fmla="val 59389"/>
          </a:avLst>
        </a:prstGeom>
        <a:solidFill>
          <a:schemeClr val="bg1"/>
        </a:solidFill>
        <a:ln w="25400" cap="flat" cmpd="sng" algn="ctr">
          <a:solidFill>
            <a:schemeClr val="tx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kern="1200" dirty="0" smtClean="0">
              <a:latin typeface="+mj-lt"/>
            </a:rPr>
            <a:t>Universal Provision</a:t>
          </a:r>
        </a:p>
      </dsp:txBody>
      <dsp:txXfrm>
        <a:off x="957941" y="3088313"/>
        <a:ext cx="3558066" cy="15202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A2F7A-D471-49D1-A72D-85431F1BFAAF}">
      <dsp:nvSpPr>
        <dsp:cNvPr id="0" name=""/>
        <dsp:cNvSpPr/>
      </dsp:nvSpPr>
      <dsp:spPr>
        <a:xfrm>
          <a:off x="1655989" y="442"/>
          <a:ext cx="1078268" cy="700874"/>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1:Observe and assess</a:t>
          </a:r>
          <a:endParaRPr lang="en-US" sz="1200" b="1" kern="1200" dirty="0"/>
        </a:p>
      </dsp:txBody>
      <dsp:txXfrm>
        <a:off x="1690203" y="34656"/>
        <a:ext cx="1009840" cy="632446"/>
      </dsp:txXfrm>
    </dsp:sp>
    <dsp:sp modelId="{04387D39-2746-47CA-93F4-286E0C26516F}">
      <dsp:nvSpPr>
        <dsp:cNvPr id="0" name=""/>
        <dsp:cNvSpPr/>
      </dsp:nvSpPr>
      <dsp:spPr>
        <a:xfrm>
          <a:off x="1037877" y="350879"/>
          <a:ext cx="2314491" cy="2314491"/>
        </a:xfrm>
        <a:custGeom>
          <a:avLst/>
          <a:gdLst/>
          <a:ahLst/>
          <a:cxnLst/>
          <a:rect l="0" t="0" r="0" b="0"/>
          <a:pathLst>
            <a:path>
              <a:moveTo>
                <a:pt x="1845026" y="226560"/>
              </a:moveTo>
              <a:arcTo wR="1157245" hR="1157245" stAng="18387876" swAng="163264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6996C71-380D-44D8-88D9-4B3CA98C3808}">
      <dsp:nvSpPr>
        <dsp:cNvPr id="0" name=""/>
        <dsp:cNvSpPr/>
      </dsp:nvSpPr>
      <dsp:spPr>
        <a:xfrm>
          <a:off x="2813234" y="1157688"/>
          <a:ext cx="1078268" cy="700874"/>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2:Plan</a:t>
          </a:r>
          <a:endParaRPr lang="en-US" sz="1200" b="1" kern="1200" dirty="0"/>
        </a:p>
      </dsp:txBody>
      <dsp:txXfrm>
        <a:off x="2847448" y="1191902"/>
        <a:ext cx="1009840" cy="632446"/>
      </dsp:txXfrm>
    </dsp:sp>
    <dsp:sp modelId="{6904B248-72BC-41FB-875A-753C018B2289}">
      <dsp:nvSpPr>
        <dsp:cNvPr id="0" name=""/>
        <dsp:cNvSpPr/>
      </dsp:nvSpPr>
      <dsp:spPr>
        <a:xfrm>
          <a:off x="1037877" y="350879"/>
          <a:ext cx="2314491" cy="2314491"/>
        </a:xfrm>
        <a:custGeom>
          <a:avLst/>
          <a:gdLst/>
          <a:ahLst/>
          <a:cxnLst/>
          <a:rect l="0" t="0" r="0" b="0"/>
          <a:pathLst>
            <a:path>
              <a:moveTo>
                <a:pt x="2194480" y="1670434"/>
              </a:moveTo>
              <a:arcTo wR="1157245" hR="1157245" stAng="1579479" swAng="163264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73ACDC2-C944-4EE3-8A49-D69776744465}">
      <dsp:nvSpPr>
        <dsp:cNvPr id="0" name=""/>
        <dsp:cNvSpPr/>
      </dsp:nvSpPr>
      <dsp:spPr>
        <a:xfrm>
          <a:off x="1655989" y="2314933"/>
          <a:ext cx="1078268" cy="700874"/>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3:Provide </a:t>
          </a:r>
          <a:endParaRPr lang="en-US" sz="1200" b="1" kern="1200" dirty="0"/>
        </a:p>
      </dsp:txBody>
      <dsp:txXfrm>
        <a:off x="1690203" y="2349147"/>
        <a:ext cx="1009840" cy="632446"/>
      </dsp:txXfrm>
    </dsp:sp>
    <dsp:sp modelId="{FCB9F1B6-29B4-45E6-A7A0-76D2D69CF003}">
      <dsp:nvSpPr>
        <dsp:cNvPr id="0" name=""/>
        <dsp:cNvSpPr/>
      </dsp:nvSpPr>
      <dsp:spPr>
        <a:xfrm>
          <a:off x="1037877" y="350879"/>
          <a:ext cx="2314491" cy="2314491"/>
        </a:xfrm>
        <a:custGeom>
          <a:avLst/>
          <a:gdLst/>
          <a:ahLst/>
          <a:cxnLst/>
          <a:rect l="0" t="0" r="0" b="0"/>
          <a:pathLst>
            <a:path>
              <a:moveTo>
                <a:pt x="469464" y="2087930"/>
              </a:moveTo>
              <a:arcTo wR="1157245" hR="1157245" stAng="7587876" swAng="163264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5024F96-B712-4906-867B-60542CAF4239}">
      <dsp:nvSpPr>
        <dsp:cNvPr id="0" name=""/>
        <dsp:cNvSpPr/>
      </dsp:nvSpPr>
      <dsp:spPr>
        <a:xfrm>
          <a:off x="498743" y="1157688"/>
          <a:ext cx="1078268" cy="700874"/>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4:Review</a:t>
          </a:r>
          <a:endParaRPr lang="en-US" sz="1200" b="1" kern="1200" dirty="0"/>
        </a:p>
      </dsp:txBody>
      <dsp:txXfrm>
        <a:off x="532957" y="1191902"/>
        <a:ext cx="1009840" cy="632446"/>
      </dsp:txXfrm>
    </dsp:sp>
    <dsp:sp modelId="{1847F345-580F-4491-8009-AFE97B1A3ACB}">
      <dsp:nvSpPr>
        <dsp:cNvPr id="0" name=""/>
        <dsp:cNvSpPr/>
      </dsp:nvSpPr>
      <dsp:spPr>
        <a:xfrm>
          <a:off x="1037877" y="350879"/>
          <a:ext cx="2314491" cy="2314491"/>
        </a:xfrm>
        <a:custGeom>
          <a:avLst/>
          <a:gdLst/>
          <a:ahLst/>
          <a:cxnLst/>
          <a:rect l="0" t="0" r="0" b="0"/>
          <a:pathLst>
            <a:path>
              <a:moveTo>
                <a:pt x="120011" y="644057"/>
              </a:moveTo>
              <a:arcTo wR="1157245" hR="1157245" stAng="12379479" swAng="163264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230578-F115-4F6A-AE30-FEB5C4FFC8F9}">
      <dsp:nvSpPr>
        <dsp:cNvPr id="0" name=""/>
        <dsp:cNvSpPr/>
      </dsp:nvSpPr>
      <dsp:spPr>
        <a:xfrm>
          <a:off x="478669" y="-65170"/>
          <a:ext cx="6569709" cy="1094941"/>
        </a:xfrm>
        <a:prstGeom prst="roundRect">
          <a:avLst>
            <a:gd name="adj" fmla="val 10000"/>
          </a:avLst>
        </a:prstGeom>
        <a:solidFill>
          <a:srgbClr val="ED8BE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cy-GB" sz="2100" kern="1200" dirty="0" err="1" smtClean="0"/>
            <a:t>Setting</a:t>
          </a:r>
          <a:r>
            <a:rPr lang="cy-GB" sz="2100" kern="1200" dirty="0" smtClean="0"/>
            <a:t> to </a:t>
          </a:r>
          <a:r>
            <a:rPr lang="cy-GB" sz="2100" kern="1200" dirty="0" err="1" smtClean="0"/>
            <a:t>email</a:t>
          </a:r>
          <a:r>
            <a:rPr lang="cy-GB" sz="2100" kern="1200" dirty="0" smtClean="0"/>
            <a:t> the F2 to LA </a:t>
          </a:r>
          <a:r>
            <a:rPr lang="cy-GB" sz="2100" kern="1200" dirty="0" err="1" smtClean="0"/>
            <a:t>officer</a:t>
          </a:r>
          <a:r>
            <a:rPr lang="cy-GB" sz="2100" kern="1200" dirty="0" smtClean="0"/>
            <a:t> (Ellen – </a:t>
          </a:r>
          <a:r>
            <a:rPr lang="cy-GB" sz="2100" kern="1200" dirty="0" err="1" smtClean="0"/>
            <a:t>during</a:t>
          </a:r>
          <a:r>
            <a:rPr lang="cy-GB" sz="2100" kern="1200" dirty="0" smtClean="0"/>
            <a:t> interim) </a:t>
          </a:r>
          <a:r>
            <a:rPr lang="cy-GB" sz="2100" kern="1200" dirty="0" err="1" smtClean="0">
              <a:hlinkClick xmlns:r="http://schemas.openxmlformats.org/officeDocument/2006/relationships" r:id="rId1"/>
            </a:rPr>
            <a:t>ellenjones@gwynedd.llyw.cymru</a:t>
          </a:r>
          <a:r>
            <a:rPr lang="cy-GB" sz="2100" kern="1200" dirty="0" smtClean="0"/>
            <a:t> </a:t>
          </a:r>
          <a:endParaRPr lang="cy-GB" sz="2100" kern="1200" dirty="0"/>
        </a:p>
      </dsp:txBody>
      <dsp:txXfrm>
        <a:off x="510739" y="-33100"/>
        <a:ext cx="5295659" cy="1030801"/>
      </dsp:txXfrm>
    </dsp:sp>
    <dsp:sp modelId="{AE9CD9A9-11AB-40E1-94C8-212C550E68E0}">
      <dsp:nvSpPr>
        <dsp:cNvPr id="0" name=""/>
        <dsp:cNvSpPr/>
      </dsp:nvSpPr>
      <dsp:spPr>
        <a:xfrm>
          <a:off x="550213" y="1197141"/>
          <a:ext cx="6569709" cy="1094941"/>
        </a:xfrm>
        <a:prstGeom prst="roundRect">
          <a:avLst>
            <a:gd name="adj" fmla="val 10000"/>
          </a:avLst>
        </a:prstGeom>
        <a:solidFill>
          <a:srgbClr val="ED8BEF"/>
        </a:solidFill>
        <a:ln w="254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cy-GB" sz="2100" kern="1200" dirty="0" err="1" smtClean="0"/>
            <a:t>Officer</a:t>
          </a:r>
          <a:r>
            <a:rPr lang="cy-GB" sz="2100" kern="1200" dirty="0" smtClean="0"/>
            <a:t> to </a:t>
          </a:r>
          <a:r>
            <a:rPr lang="cy-GB" sz="2100" kern="1200" dirty="0" err="1" smtClean="0"/>
            <a:t>proces</a:t>
          </a:r>
          <a:r>
            <a:rPr lang="cy-GB" sz="2100" kern="1200" dirty="0" smtClean="0"/>
            <a:t> </a:t>
          </a:r>
          <a:r>
            <a:rPr lang="cy-GB" sz="2100" kern="1200" dirty="0" err="1" smtClean="0"/>
            <a:t>sthe</a:t>
          </a:r>
          <a:r>
            <a:rPr lang="cy-GB" sz="2100" kern="1200" dirty="0" smtClean="0"/>
            <a:t> data </a:t>
          </a:r>
          <a:r>
            <a:rPr lang="cy-GB" sz="2100" kern="1200" dirty="0" err="1" smtClean="0"/>
            <a:t>on</a:t>
          </a:r>
          <a:r>
            <a:rPr lang="cy-GB" sz="2100" kern="1200" dirty="0" smtClean="0"/>
            <a:t> the </a:t>
          </a:r>
          <a:r>
            <a:rPr lang="cy-GB" sz="2100" kern="1200" dirty="0" err="1" smtClean="0"/>
            <a:t>digital</a:t>
          </a:r>
          <a:r>
            <a:rPr lang="cy-GB" sz="2100" kern="1200" dirty="0" smtClean="0"/>
            <a:t> system</a:t>
          </a:r>
          <a:endParaRPr lang="cy-GB" sz="2100" kern="1200" dirty="0"/>
        </a:p>
      </dsp:txBody>
      <dsp:txXfrm>
        <a:off x="582283" y="1229211"/>
        <a:ext cx="5243644" cy="1030801"/>
      </dsp:txXfrm>
    </dsp:sp>
    <dsp:sp modelId="{65BE0496-CE36-4FDF-8C3A-AEB298783817}">
      <dsp:nvSpPr>
        <dsp:cNvPr id="0" name=""/>
        <dsp:cNvSpPr/>
      </dsp:nvSpPr>
      <dsp:spPr>
        <a:xfrm>
          <a:off x="1126770" y="2410871"/>
          <a:ext cx="6569709" cy="1094941"/>
        </a:xfrm>
        <a:prstGeom prst="roundRect">
          <a:avLst>
            <a:gd name="adj" fmla="val 10000"/>
          </a:avLst>
        </a:prstGeom>
        <a:solidFill>
          <a:srgbClr val="ED8BEF"/>
        </a:solidFill>
        <a:ln w="254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cy-GB" sz="2100" kern="1200" dirty="0" err="1" smtClean="0"/>
            <a:t>Officer</a:t>
          </a:r>
          <a:r>
            <a:rPr lang="cy-GB" sz="2100" kern="1200" dirty="0" smtClean="0"/>
            <a:t> to </a:t>
          </a:r>
          <a:r>
            <a:rPr lang="cy-GB" sz="2100" kern="1200" dirty="0" err="1" smtClean="0"/>
            <a:t>share</a:t>
          </a:r>
          <a:r>
            <a:rPr lang="cy-GB" sz="2100" kern="1200" dirty="0" smtClean="0"/>
            <a:t> </a:t>
          </a:r>
          <a:r>
            <a:rPr lang="cy-GB" sz="2100" kern="1200" dirty="0" err="1" smtClean="0"/>
            <a:t>invitations</a:t>
          </a:r>
          <a:r>
            <a:rPr lang="cy-GB" sz="2100" kern="1200" dirty="0" smtClean="0"/>
            <a:t> </a:t>
          </a:r>
          <a:r>
            <a:rPr lang="cy-GB" sz="2100" kern="1200" dirty="0" err="1" smtClean="0"/>
            <a:t>with</a:t>
          </a:r>
          <a:r>
            <a:rPr lang="cy-GB" sz="2100" kern="1200" dirty="0" smtClean="0"/>
            <a:t> </a:t>
          </a:r>
          <a:r>
            <a:rPr lang="cy-GB" sz="2100" kern="1200" dirty="0" err="1" smtClean="0"/>
            <a:t>people</a:t>
          </a:r>
          <a:r>
            <a:rPr lang="cy-GB" sz="2100" kern="1200" dirty="0" smtClean="0"/>
            <a:t> </a:t>
          </a:r>
          <a:r>
            <a:rPr lang="cy-GB" sz="2100" kern="1200" dirty="0" err="1" smtClean="0"/>
            <a:t>involved</a:t>
          </a:r>
          <a:r>
            <a:rPr lang="cy-GB" sz="2100" kern="1200" dirty="0" smtClean="0"/>
            <a:t> </a:t>
          </a:r>
          <a:r>
            <a:rPr lang="cy-GB" sz="2100" kern="1200" dirty="0" err="1" smtClean="0"/>
            <a:t>with</a:t>
          </a:r>
          <a:r>
            <a:rPr lang="cy-GB" sz="2100" kern="1200" dirty="0" smtClean="0"/>
            <a:t> the </a:t>
          </a:r>
          <a:r>
            <a:rPr lang="cy-GB" sz="2100" kern="1200" dirty="0" err="1" smtClean="0"/>
            <a:t>child</a:t>
          </a:r>
          <a:r>
            <a:rPr lang="cy-GB" sz="2100" kern="1200" dirty="0" smtClean="0"/>
            <a:t> </a:t>
          </a:r>
          <a:r>
            <a:rPr lang="cy-GB" sz="2100" kern="1200" dirty="0" err="1" smtClean="0"/>
            <a:t>including</a:t>
          </a:r>
          <a:r>
            <a:rPr lang="cy-GB" sz="2100" kern="1200" dirty="0" smtClean="0"/>
            <a:t> </a:t>
          </a:r>
          <a:r>
            <a:rPr lang="cy-GB" sz="2100" kern="1200" dirty="0" err="1" smtClean="0"/>
            <a:t>parents</a:t>
          </a:r>
          <a:r>
            <a:rPr lang="cy-GB" sz="2100" kern="1200" dirty="0" smtClean="0"/>
            <a:t> / </a:t>
          </a:r>
          <a:r>
            <a:rPr lang="cy-GB" sz="2100" kern="1200" dirty="0" err="1" smtClean="0"/>
            <a:t>guardians</a:t>
          </a:r>
          <a:endParaRPr lang="cy-GB" sz="2100" kern="1200" dirty="0"/>
        </a:p>
      </dsp:txBody>
      <dsp:txXfrm>
        <a:off x="1158840" y="2442941"/>
        <a:ext cx="5251856" cy="1030801"/>
      </dsp:txXfrm>
    </dsp:sp>
    <dsp:sp modelId="{3D6AAEA5-DD78-4ABD-BD22-04D7719EBDB1}">
      <dsp:nvSpPr>
        <dsp:cNvPr id="0" name=""/>
        <dsp:cNvSpPr/>
      </dsp:nvSpPr>
      <dsp:spPr>
        <a:xfrm>
          <a:off x="1642427" y="3591424"/>
          <a:ext cx="6569709" cy="1482463"/>
        </a:xfrm>
        <a:prstGeom prst="roundRect">
          <a:avLst>
            <a:gd name="adj" fmla="val 10000"/>
          </a:avLst>
        </a:prstGeom>
        <a:solidFill>
          <a:srgbClr val="ED8BEF"/>
        </a:solidFill>
        <a:ln w="254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cy-GB" sz="2000" kern="1200" dirty="0" err="1" smtClean="0"/>
            <a:t>People</a:t>
          </a:r>
          <a:r>
            <a:rPr lang="cy-GB" sz="2000" kern="1200" dirty="0" smtClean="0"/>
            <a:t> to </a:t>
          </a:r>
          <a:r>
            <a:rPr lang="cy-GB" sz="2000" kern="1200" dirty="0" err="1" smtClean="0"/>
            <a:t>accept</a:t>
          </a:r>
          <a:r>
            <a:rPr lang="cy-GB" sz="2000" kern="1200" dirty="0" smtClean="0"/>
            <a:t> </a:t>
          </a:r>
          <a:r>
            <a:rPr lang="cy-GB" sz="2000" kern="1200" dirty="0" err="1" smtClean="0"/>
            <a:t>their</a:t>
          </a:r>
          <a:r>
            <a:rPr lang="cy-GB" sz="2000" kern="1200" dirty="0" smtClean="0"/>
            <a:t> </a:t>
          </a:r>
          <a:r>
            <a:rPr lang="cy-GB" sz="2000" kern="1200" dirty="0" err="1" smtClean="0"/>
            <a:t>email</a:t>
          </a:r>
          <a:r>
            <a:rPr lang="cy-GB" sz="2000" kern="1200" dirty="0" smtClean="0"/>
            <a:t> (</a:t>
          </a:r>
          <a:r>
            <a:rPr lang="cy-GB" sz="2000" kern="1200" dirty="0" err="1" smtClean="0"/>
            <a:t>see</a:t>
          </a:r>
          <a:r>
            <a:rPr lang="cy-GB" sz="2000" kern="1200" dirty="0" smtClean="0"/>
            <a:t> </a:t>
          </a:r>
          <a:r>
            <a:rPr lang="cy-GB" sz="2000" kern="1200" dirty="0" err="1" smtClean="0"/>
            <a:t>guidelines</a:t>
          </a:r>
          <a:r>
            <a:rPr lang="cy-GB" sz="2000" kern="1200" dirty="0" smtClean="0"/>
            <a:t>) and </a:t>
          </a:r>
          <a:r>
            <a:rPr lang="cy-GB" sz="2000" kern="1200" dirty="0" err="1" smtClean="0"/>
            <a:t>contact</a:t>
          </a:r>
          <a:r>
            <a:rPr lang="cy-GB" sz="2000" kern="1200" dirty="0" smtClean="0"/>
            <a:t> LA  </a:t>
          </a:r>
          <a:r>
            <a:rPr lang="cy-GB" sz="2000" kern="1200" dirty="0" err="1" smtClean="0"/>
            <a:t>officer</a:t>
          </a:r>
          <a:r>
            <a:rPr lang="cy-GB" sz="2000" kern="1200" dirty="0" smtClean="0"/>
            <a:t> (Ellen Jones) to </a:t>
          </a:r>
          <a:r>
            <a:rPr lang="cy-GB" sz="2000" kern="1200" dirty="0" err="1" smtClean="0"/>
            <a:t>receive</a:t>
          </a:r>
          <a:r>
            <a:rPr lang="cy-GB" sz="2000" kern="1200" dirty="0" smtClean="0"/>
            <a:t> a 6 digit </a:t>
          </a:r>
          <a:r>
            <a:rPr lang="cy-GB" sz="2000" kern="1200" dirty="0" err="1" smtClean="0"/>
            <a:t>code</a:t>
          </a:r>
          <a:endParaRPr lang="cy-GB" sz="2000" kern="1200" dirty="0" smtClean="0"/>
        </a:p>
        <a:p>
          <a:pPr lvl="0" algn="l" defTabSz="889000">
            <a:lnSpc>
              <a:spcPct val="90000"/>
            </a:lnSpc>
            <a:spcBef>
              <a:spcPct val="0"/>
            </a:spcBef>
            <a:spcAft>
              <a:spcPct val="35000"/>
            </a:spcAft>
          </a:pPr>
          <a:r>
            <a:rPr lang="cy-GB" sz="1050" kern="1200" dirty="0" smtClean="0">
              <a:hlinkClick xmlns:r="http://schemas.openxmlformats.org/officeDocument/2006/relationships" r:id="rId2"/>
            </a:rPr>
            <a:t>https://www.cduarlein.cymru/Documents/System_CDU_IDP_Rhieni-Cyfranwyr%20_Parents_Contributors_24102019.pdf</a:t>
          </a:r>
          <a:endParaRPr lang="cy-GB" sz="1050" kern="1200" dirty="0" smtClean="0"/>
        </a:p>
        <a:p>
          <a:pPr lvl="0" algn="l" defTabSz="889000">
            <a:lnSpc>
              <a:spcPct val="90000"/>
            </a:lnSpc>
            <a:spcBef>
              <a:spcPct val="0"/>
            </a:spcBef>
            <a:spcAft>
              <a:spcPct val="35000"/>
            </a:spcAft>
          </a:pPr>
          <a:endParaRPr lang="cy-GB" sz="1800" kern="1200" dirty="0"/>
        </a:p>
      </dsp:txBody>
      <dsp:txXfrm>
        <a:off x="1685847" y="3634844"/>
        <a:ext cx="5220944" cy="1395623"/>
      </dsp:txXfrm>
    </dsp:sp>
    <dsp:sp modelId="{F5AF774D-8D66-437B-B5DB-E7BE8231F564}">
      <dsp:nvSpPr>
        <dsp:cNvPr id="0" name=""/>
        <dsp:cNvSpPr/>
      </dsp:nvSpPr>
      <dsp:spPr>
        <a:xfrm>
          <a:off x="5857997" y="741745"/>
          <a:ext cx="711712" cy="711712"/>
        </a:xfrm>
        <a:prstGeom prst="downArrow">
          <a:avLst>
            <a:gd name="adj1" fmla="val 55000"/>
            <a:gd name="adj2" fmla="val 45000"/>
          </a:avLst>
        </a:prstGeom>
        <a:solidFill>
          <a:srgbClr val="009999">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endParaRPr lang="cy-GB" sz="3400" kern="1200" dirty="0"/>
        </a:p>
      </dsp:txBody>
      <dsp:txXfrm>
        <a:off x="6018132" y="741745"/>
        <a:ext cx="391442" cy="535563"/>
      </dsp:txXfrm>
    </dsp:sp>
    <dsp:sp modelId="{DFB99E8C-1799-4A55-9D57-AF9A1F057828}">
      <dsp:nvSpPr>
        <dsp:cNvPr id="0" name=""/>
        <dsp:cNvSpPr/>
      </dsp:nvSpPr>
      <dsp:spPr>
        <a:xfrm>
          <a:off x="6408210" y="2035767"/>
          <a:ext cx="711712" cy="711712"/>
        </a:xfrm>
        <a:prstGeom prst="downArrow">
          <a:avLst>
            <a:gd name="adj1" fmla="val 55000"/>
            <a:gd name="adj2" fmla="val 45000"/>
          </a:avLst>
        </a:prstGeom>
        <a:solidFill>
          <a:srgbClr val="009999">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endParaRPr lang="cy-GB" sz="3400" kern="1200" dirty="0"/>
        </a:p>
      </dsp:txBody>
      <dsp:txXfrm>
        <a:off x="6568345" y="2035767"/>
        <a:ext cx="391442" cy="535563"/>
      </dsp:txXfrm>
    </dsp:sp>
    <dsp:sp modelId="{AA0528E5-5555-46CE-993D-5DB0F173720D}">
      <dsp:nvSpPr>
        <dsp:cNvPr id="0" name=""/>
        <dsp:cNvSpPr/>
      </dsp:nvSpPr>
      <dsp:spPr>
        <a:xfrm>
          <a:off x="6950211" y="3329788"/>
          <a:ext cx="711712" cy="711712"/>
        </a:xfrm>
        <a:prstGeom prst="downArrow">
          <a:avLst>
            <a:gd name="adj1" fmla="val 55000"/>
            <a:gd name="adj2" fmla="val 45000"/>
          </a:avLst>
        </a:prstGeom>
        <a:solidFill>
          <a:srgbClr val="009999">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endParaRPr lang="cy-GB" sz="3400" kern="1200" dirty="0"/>
        </a:p>
      </dsp:txBody>
      <dsp:txXfrm>
        <a:off x="7110346" y="3329788"/>
        <a:ext cx="391442" cy="5355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D3071-9CE2-4715-AAC6-9E58EF48276B}">
      <dsp:nvSpPr>
        <dsp:cNvPr id="0" name=""/>
        <dsp:cNvSpPr/>
      </dsp:nvSpPr>
      <dsp:spPr>
        <a:xfrm>
          <a:off x="65522" y="32246"/>
          <a:ext cx="7351782" cy="1696528"/>
        </a:xfrm>
        <a:prstGeom prst="roundRect">
          <a:avLst>
            <a:gd name="adj" fmla="val 10000"/>
          </a:avLst>
        </a:prstGeom>
        <a:solidFill>
          <a:srgbClr val="92D050"/>
        </a:solidFill>
        <a:ln w="25400" cap="flat" cmpd="sng" algn="ctr">
          <a:solidFill>
            <a:srgbClr val="FFFF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solidFill>
                <a:schemeClr val="tx1"/>
              </a:solidFill>
              <a:latin typeface="Calibri" panose="020F0502020204030204" pitchFamily="34" charset="0"/>
              <a:cs typeface="Calibri" panose="020F0502020204030204" pitchFamily="34" charset="0"/>
            </a:rPr>
            <a:t>Setting to act on the 'Targeted Universal Provision' tier - use specific assessments / checklists for the areas of concern e.g. ABC Tracking Profile.</a:t>
          </a:r>
          <a:endParaRPr lang="cy-GB" sz="1800" kern="1200" dirty="0" smtClean="0">
            <a:solidFill>
              <a:schemeClr val="tx1"/>
            </a:solidFill>
            <a:latin typeface="Calibri" panose="020F0502020204030204" pitchFamily="34" charset="0"/>
            <a:cs typeface="Calibri" panose="020F0502020204030204" pitchFamily="34" charset="0"/>
          </a:endParaRPr>
        </a:p>
        <a:p>
          <a:pPr lvl="0" algn="l" defTabSz="800100">
            <a:lnSpc>
              <a:spcPct val="90000"/>
            </a:lnSpc>
            <a:spcBef>
              <a:spcPct val="0"/>
            </a:spcBef>
            <a:spcAft>
              <a:spcPct val="35000"/>
            </a:spcAft>
          </a:pPr>
          <a:r>
            <a:rPr lang="en-US" sz="1800" kern="1200" dirty="0" smtClean="0">
              <a:solidFill>
                <a:schemeClr val="tx1"/>
              </a:solidFill>
              <a:latin typeface="Calibri" panose="020F0502020204030204" pitchFamily="34" charset="0"/>
              <a:cs typeface="Calibri" panose="020F0502020204030204" pitchFamily="34" charset="0"/>
            </a:rPr>
            <a:t>Advisory  Teacher may consult and / or observe. Record on ready template</a:t>
          </a:r>
          <a:endParaRPr lang="cy-GB" sz="1800" kern="1200" dirty="0" smtClean="0">
            <a:solidFill>
              <a:schemeClr val="tx1"/>
            </a:solidFill>
            <a:latin typeface="Calibri" panose="020F0502020204030204" pitchFamily="34" charset="0"/>
            <a:cs typeface="Calibri" panose="020F0502020204030204" pitchFamily="34" charset="0"/>
          </a:endParaRPr>
        </a:p>
        <a:p>
          <a:pPr lvl="0" algn="l" defTabSz="800100">
            <a:lnSpc>
              <a:spcPct val="90000"/>
            </a:lnSpc>
            <a:spcBef>
              <a:spcPct val="0"/>
            </a:spcBef>
            <a:spcAft>
              <a:spcPct val="35000"/>
            </a:spcAft>
          </a:pPr>
          <a:r>
            <a:rPr lang="cy-GB" sz="1800" kern="1200" dirty="0" smtClean="0"/>
            <a:t> </a:t>
          </a:r>
          <a:endParaRPr lang="cy-GB" sz="1800" kern="1200" dirty="0"/>
        </a:p>
      </dsp:txBody>
      <dsp:txXfrm>
        <a:off x="115212" y="81936"/>
        <a:ext cx="5598287" cy="1597148"/>
      </dsp:txXfrm>
    </dsp:sp>
    <dsp:sp modelId="{80C13030-6CE8-41F7-8BF8-90B446F1AD69}">
      <dsp:nvSpPr>
        <dsp:cNvPr id="0" name=""/>
        <dsp:cNvSpPr/>
      </dsp:nvSpPr>
      <dsp:spPr>
        <a:xfrm>
          <a:off x="202968" y="1638158"/>
          <a:ext cx="8540345" cy="2277029"/>
        </a:xfrm>
        <a:prstGeom prst="roundRect">
          <a:avLst>
            <a:gd name="adj" fmla="val 10000"/>
          </a:avLst>
        </a:prstGeom>
        <a:solidFill>
          <a:srgbClr val="92D050"/>
        </a:solidFill>
        <a:ln w="149225" cap="flat" cmpd="sng" algn="ctr">
          <a:solidFill>
            <a:srgbClr val="FFFF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solidFill>
                <a:schemeClr val="tx1"/>
              </a:solidFill>
              <a:latin typeface="Calibri" panose="020F0502020204030204" pitchFamily="34" charset="0"/>
              <a:cs typeface="Calibri" panose="020F0502020204030204" pitchFamily="34" charset="0"/>
            </a:rPr>
            <a:t>Setting to create a one page profile on the Digital System – Setting to set  personal targets  in the 'What's important for' column. Parent, advisory / specialist teacher with any service relating to the child to be invited to contribute to the profile (recorded on F2)</a:t>
          </a:r>
          <a:endParaRPr lang="cy-GB" sz="1800" kern="1200" dirty="0">
            <a:solidFill>
              <a:schemeClr val="tx1"/>
            </a:solidFill>
            <a:latin typeface="Calibri" panose="020F0502020204030204" pitchFamily="34" charset="0"/>
            <a:cs typeface="Calibri" panose="020F0502020204030204" pitchFamily="34" charset="0"/>
          </a:endParaRPr>
        </a:p>
      </dsp:txBody>
      <dsp:txXfrm>
        <a:off x="269660" y="1704850"/>
        <a:ext cx="5618817" cy="2143645"/>
      </dsp:txXfrm>
    </dsp:sp>
    <dsp:sp modelId="{E37DC915-D867-4AA8-8FEE-F6BF45EFEC6E}">
      <dsp:nvSpPr>
        <dsp:cNvPr id="0" name=""/>
        <dsp:cNvSpPr/>
      </dsp:nvSpPr>
      <dsp:spPr>
        <a:xfrm>
          <a:off x="5951898" y="1188534"/>
          <a:ext cx="1102743" cy="1102743"/>
        </a:xfrm>
        <a:prstGeom prst="downArrow">
          <a:avLst>
            <a:gd name="adj1" fmla="val 55000"/>
            <a:gd name="adj2" fmla="val 45000"/>
          </a:avLst>
        </a:prstGeom>
        <a:solidFill>
          <a:srgbClr val="ED8BEF">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cy-GB" sz="3600" kern="1200" dirty="0"/>
        </a:p>
      </dsp:txBody>
      <dsp:txXfrm>
        <a:off x="6200015" y="1188534"/>
        <a:ext cx="606509" cy="8298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F10C35-7481-4DE9-AA48-CC32E04B405F}">
      <dsp:nvSpPr>
        <dsp:cNvPr id="0" name=""/>
        <dsp:cNvSpPr/>
      </dsp:nvSpPr>
      <dsp:spPr>
        <a:xfrm>
          <a:off x="128714" y="0"/>
          <a:ext cx="2468386" cy="2169319"/>
        </a:xfrm>
        <a:prstGeom prst="rightArrow">
          <a:avLst/>
        </a:prstGeom>
        <a:solidFill>
          <a:srgbClr val="ED8BEF"/>
        </a:solidFill>
        <a:ln>
          <a:noFill/>
        </a:ln>
        <a:effectLst/>
      </dsp:spPr>
      <dsp:style>
        <a:lnRef idx="0">
          <a:scrgbClr r="0" g="0" b="0"/>
        </a:lnRef>
        <a:fillRef idx="1">
          <a:scrgbClr r="0" g="0" b="0"/>
        </a:fillRef>
        <a:effectRef idx="0">
          <a:scrgbClr r="0" g="0" b="0"/>
        </a:effectRef>
        <a:fontRef idx="minor"/>
      </dsp:style>
    </dsp:sp>
    <dsp:sp modelId="{98F61F96-E8B6-4237-94F6-BC710384B323}">
      <dsp:nvSpPr>
        <dsp:cNvPr id="0" name=""/>
        <dsp:cNvSpPr/>
      </dsp:nvSpPr>
      <dsp:spPr>
        <a:xfrm>
          <a:off x="0" y="636304"/>
          <a:ext cx="2586360" cy="867727"/>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cy-GB" sz="1600" kern="1200" dirty="0" smtClean="0">
              <a:solidFill>
                <a:schemeClr val="tx1"/>
              </a:solidFill>
            </a:rPr>
            <a:t>Set ‘SMART’ </a:t>
          </a:r>
          <a:r>
            <a:rPr lang="cy-GB" sz="1600" kern="1200" dirty="0" err="1" smtClean="0">
              <a:solidFill>
                <a:schemeClr val="tx1"/>
              </a:solidFill>
            </a:rPr>
            <a:t>targets</a:t>
          </a:r>
          <a:r>
            <a:rPr lang="cy-GB" sz="1600" kern="1200" dirty="0" smtClean="0">
              <a:solidFill>
                <a:schemeClr val="tx1"/>
              </a:solidFill>
            </a:rPr>
            <a:t> drawn </a:t>
          </a:r>
          <a:r>
            <a:rPr lang="cy-GB" sz="1600" kern="1200" dirty="0" err="1" smtClean="0">
              <a:solidFill>
                <a:schemeClr val="tx1"/>
              </a:solidFill>
            </a:rPr>
            <a:t>from</a:t>
          </a:r>
          <a:r>
            <a:rPr lang="cy-GB" sz="1600" kern="1200" dirty="0" smtClean="0">
              <a:solidFill>
                <a:schemeClr val="tx1"/>
              </a:solidFill>
            </a:rPr>
            <a:t> </a:t>
          </a:r>
          <a:r>
            <a:rPr lang="cy-GB" sz="1600" kern="1200" dirty="0" err="1" smtClean="0">
              <a:solidFill>
                <a:schemeClr val="tx1"/>
              </a:solidFill>
            </a:rPr>
            <a:t>observation</a:t>
          </a:r>
          <a:r>
            <a:rPr lang="cy-GB" sz="1600" kern="1200" dirty="0" smtClean="0">
              <a:solidFill>
                <a:schemeClr val="tx1"/>
              </a:solidFill>
            </a:rPr>
            <a:t>, </a:t>
          </a:r>
          <a:r>
            <a:rPr lang="cy-GB" sz="1600" kern="1200" dirty="0" err="1" smtClean="0">
              <a:solidFill>
                <a:schemeClr val="tx1"/>
              </a:solidFill>
            </a:rPr>
            <a:t>assessments</a:t>
          </a:r>
          <a:r>
            <a:rPr lang="cy-GB" sz="1600" kern="1200" dirty="0" smtClean="0">
              <a:solidFill>
                <a:schemeClr val="tx1"/>
              </a:solidFill>
            </a:rPr>
            <a:t> or </a:t>
          </a:r>
          <a:r>
            <a:rPr lang="cy-GB" sz="1600" kern="1200" dirty="0" err="1" smtClean="0">
              <a:solidFill>
                <a:schemeClr val="tx1"/>
              </a:solidFill>
            </a:rPr>
            <a:t>checklists</a:t>
          </a:r>
          <a:endParaRPr lang="cy-GB" sz="1600" kern="1200" dirty="0">
            <a:solidFill>
              <a:schemeClr val="tx1"/>
            </a:solidFill>
          </a:endParaRPr>
        </a:p>
      </dsp:txBody>
      <dsp:txXfrm>
        <a:off x="42359" y="678663"/>
        <a:ext cx="2501642" cy="78300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D3071-9CE2-4715-AAC6-9E58EF48276B}">
      <dsp:nvSpPr>
        <dsp:cNvPr id="0" name=""/>
        <dsp:cNvSpPr/>
      </dsp:nvSpPr>
      <dsp:spPr>
        <a:xfrm>
          <a:off x="-277800" y="-58575"/>
          <a:ext cx="7306690" cy="1012626"/>
        </a:xfrm>
        <a:prstGeom prst="roundRect">
          <a:avLst>
            <a:gd name="adj" fmla="val 10000"/>
          </a:avLst>
        </a:prstGeom>
        <a:solidFill>
          <a:srgbClr val="92D050"/>
        </a:solidFill>
        <a:ln w="57150" cap="flat" cmpd="sng" algn="ctr">
          <a:solidFill>
            <a:srgbClr val="FFFF00">
              <a:alpha val="9000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solidFill>
                <a:schemeClr val="tx1"/>
              </a:solidFill>
            </a:rPr>
            <a:t>Setting to review targets and checklists and / or observations. The setting may consult the advisory / specialist teacher (record on advisory teacher form) and / or related services if required.</a:t>
          </a:r>
          <a:endParaRPr lang="cy-GB" sz="1800" kern="1200" dirty="0">
            <a:solidFill>
              <a:schemeClr val="tx1"/>
            </a:solidFill>
          </a:endParaRPr>
        </a:p>
      </dsp:txBody>
      <dsp:txXfrm>
        <a:off x="-248141" y="-28916"/>
        <a:ext cx="6260062" cy="953308"/>
      </dsp:txXfrm>
    </dsp:sp>
    <dsp:sp modelId="{80C13030-6CE8-41F7-8BF8-90B446F1AD69}">
      <dsp:nvSpPr>
        <dsp:cNvPr id="0" name=""/>
        <dsp:cNvSpPr/>
      </dsp:nvSpPr>
      <dsp:spPr>
        <a:xfrm>
          <a:off x="116107" y="1061928"/>
          <a:ext cx="8520478" cy="1246927"/>
        </a:xfrm>
        <a:prstGeom prst="roundRect">
          <a:avLst>
            <a:gd name="adj" fmla="val 10000"/>
          </a:avLst>
        </a:prstGeom>
        <a:solidFill>
          <a:srgbClr val="92D050"/>
        </a:solidFill>
        <a:ln w="57150" cap="flat" cmpd="sng" algn="ctr">
          <a:solidFill>
            <a:srgbClr val="FFFF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1" u="sng" kern="1200" dirty="0" smtClean="0">
              <a:solidFill>
                <a:schemeClr val="tx1"/>
              </a:solidFill>
            </a:rPr>
            <a:t>Meet with Parent / Guardian and any service relating to the child: discuss what is working / not work and report on effectiveness of provision. Refine the profile and agree actions. Record on F1</a:t>
          </a:r>
          <a:endParaRPr lang="cy-GB" sz="1800" b="1" u="sng" kern="1200" dirty="0" smtClean="0">
            <a:solidFill>
              <a:schemeClr val="tx1"/>
            </a:solidFill>
          </a:endParaRPr>
        </a:p>
      </dsp:txBody>
      <dsp:txXfrm>
        <a:off x="152628" y="1098449"/>
        <a:ext cx="6176274" cy="1173885"/>
      </dsp:txXfrm>
    </dsp:sp>
    <dsp:sp modelId="{E37DC915-D867-4AA8-8FEE-F6BF45EFEC6E}">
      <dsp:nvSpPr>
        <dsp:cNvPr id="0" name=""/>
        <dsp:cNvSpPr/>
      </dsp:nvSpPr>
      <dsp:spPr>
        <a:xfrm>
          <a:off x="6453012" y="716655"/>
          <a:ext cx="562905" cy="658207"/>
        </a:xfrm>
        <a:prstGeom prst="downArrow">
          <a:avLst>
            <a:gd name="adj1" fmla="val 55000"/>
            <a:gd name="adj2" fmla="val 45000"/>
          </a:avLst>
        </a:prstGeom>
        <a:solidFill>
          <a:srgbClr val="ED8BEF">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endParaRPr lang="cy-GB" sz="3300" kern="1200" dirty="0"/>
        </a:p>
      </dsp:txBody>
      <dsp:txXfrm>
        <a:off x="6579666" y="716655"/>
        <a:ext cx="309597" cy="51888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6314-C0CB-4555-8365-D23A0ED2DEDD}">
      <dsp:nvSpPr>
        <dsp:cNvPr id="0" name=""/>
        <dsp:cNvSpPr/>
      </dsp:nvSpPr>
      <dsp:spPr>
        <a:xfrm>
          <a:off x="550166" y="0"/>
          <a:ext cx="566227" cy="699100"/>
        </a:xfrm>
        <a:prstGeom prst="trapezoid">
          <a:avLst>
            <a:gd name="adj" fmla="val 50074"/>
          </a:avLst>
        </a:prstGeom>
        <a:solidFill>
          <a:srgbClr val="FFFF00">
            <a:alpha val="99000"/>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311150">
            <a:lnSpc>
              <a:spcPct val="90000"/>
            </a:lnSpc>
            <a:spcBef>
              <a:spcPct val="0"/>
            </a:spcBef>
            <a:spcAft>
              <a:spcPct val="35000"/>
            </a:spcAft>
          </a:pPr>
          <a:r>
            <a:rPr lang="en-GB" sz="700" b="1" u="none" kern="1200" dirty="0" smtClean="0">
              <a:latin typeface="+mj-lt"/>
            </a:rPr>
            <a:t>Additional Learning Provision</a:t>
          </a:r>
        </a:p>
      </dsp:txBody>
      <dsp:txXfrm>
        <a:off x="550166" y="0"/>
        <a:ext cx="566227" cy="699100"/>
      </dsp:txXfrm>
    </dsp:sp>
    <dsp:sp modelId="{13230D12-546B-470D-95F2-91BDB37E429A}">
      <dsp:nvSpPr>
        <dsp:cNvPr id="0" name=""/>
        <dsp:cNvSpPr/>
      </dsp:nvSpPr>
      <dsp:spPr>
        <a:xfrm>
          <a:off x="274874" y="699100"/>
          <a:ext cx="1116811" cy="677757"/>
        </a:xfrm>
        <a:prstGeom prst="trapezoid">
          <a:avLst>
            <a:gd name="adj" fmla="val 40557"/>
          </a:avLst>
        </a:prstGeom>
        <a:solidFill>
          <a:srgbClr val="92D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en-GB" sz="800" b="1" kern="1200" dirty="0" smtClean="0">
              <a:latin typeface="+mn-lt"/>
            </a:rPr>
            <a:t>Targeted </a:t>
          </a:r>
          <a:r>
            <a:rPr lang="en-GB" sz="800" b="1" kern="1200" dirty="0" smtClean="0">
              <a:latin typeface="+mn-lt"/>
            </a:rPr>
            <a:t>Universal  Provision</a:t>
          </a:r>
          <a:endParaRPr lang="en-GB" sz="800" b="1" kern="1200" dirty="0">
            <a:latin typeface="+mn-lt"/>
          </a:endParaRPr>
        </a:p>
      </dsp:txBody>
      <dsp:txXfrm>
        <a:off x="470316" y="699100"/>
        <a:ext cx="725927" cy="677757"/>
      </dsp:txXfrm>
    </dsp:sp>
    <dsp:sp modelId="{9CB701AE-7531-4C14-BF36-42758BF51EE7}">
      <dsp:nvSpPr>
        <dsp:cNvPr id="0" name=""/>
        <dsp:cNvSpPr/>
      </dsp:nvSpPr>
      <dsp:spPr>
        <a:xfrm>
          <a:off x="0" y="1376858"/>
          <a:ext cx="1666561" cy="677757"/>
        </a:xfrm>
        <a:prstGeom prst="trapezoid">
          <a:avLst>
            <a:gd name="adj" fmla="val 40557"/>
          </a:avLst>
        </a:prstGeom>
        <a:solidFill>
          <a:schemeClr val="bg1"/>
        </a:solidFill>
        <a:ln w="12700" cap="flat" cmpd="sng" algn="ctr">
          <a:solidFill>
            <a:schemeClr val="tx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b="1" kern="1200" dirty="0" smtClean="0">
              <a:latin typeface="+mj-lt"/>
            </a:rPr>
            <a:t>Universal Provision</a:t>
          </a:r>
        </a:p>
      </dsp:txBody>
      <dsp:txXfrm>
        <a:off x="291648" y="1376858"/>
        <a:ext cx="1083264" cy="67775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6314-C0CB-4555-8365-D23A0ED2DEDD}">
      <dsp:nvSpPr>
        <dsp:cNvPr id="0" name=""/>
        <dsp:cNvSpPr/>
      </dsp:nvSpPr>
      <dsp:spPr>
        <a:xfrm>
          <a:off x="525562" y="0"/>
          <a:ext cx="540905" cy="451342"/>
        </a:xfrm>
        <a:prstGeom prst="trapezoid">
          <a:avLst>
            <a:gd name="adj" fmla="val 60010"/>
          </a:avLst>
        </a:prstGeom>
        <a:solidFill>
          <a:srgbClr val="FFFF00">
            <a:alpha val="99000"/>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311150">
            <a:lnSpc>
              <a:spcPct val="90000"/>
            </a:lnSpc>
            <a:spcBef>
              <a:spcPct val="0"/>
            </a:spcBef>
            <a:spcAft>
              <a:spcPct val="35000"/>
            </a:spcAft>
          </a:pPr>
          <a:r>
            <a:rPr lang="en-GB" sz="700" b="1" u="none" kern="1200" dirty="0" smtClean="0">
              <a:latin typeface="+mj-lt"/>
            </a:rPr>
            <a:t>Additional </a:t>
          </a:r>
          <a:r>
            <a:rPr lang="en-GB" sz="700" b="1" u="none" kern="1200" smtClean="0">
              <a:latin typeface="+mj-lt"/>
            </a:rPr>
            <a:t>Learning Provision</a:t>
          </a:r>
          <a:endParaRPr lang="en-GB" sz="700" b="1" u="none" kern="1200" dirty="0" smtClean="0">
            <a:latin typeface="+mj-lt"/>
          </a:endParaRPr>
        </a:p>
      </dsp:txBody>
      <dsp:txXfrm>
        <a:off x="525562" y="0"/>
        <a:ext cx="540905" cy="451342"/>
      </dsp:txXfrm>
    </dsp:sp>
    <dsp:sp modelId="{13230D12-546B-470D-95F2-91BDB37E429A}">
      <dsp:nvSpPr>
        <dsp:cNvPr id="0" name=""/>
        <dsp:cNvSpPr/>
      </dsp:nvSpPr>
      <dsp:spPr>
        <a:xfrm>
          <a:off x="262582" y="451342"/>
          <a:ext cx="1066865" cy="437563"/>
        </a:xfrm>
        <a:prstGeom prst="trapezoid">
          <a:avLst>
            <a:gd name="adj" fmla="val 60010"/>
          </a:avLst>
        </a:prstGeom>
        <a:solidFill>
          <a:srgbClr val="92D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en-GB" sz="800" b="1" kern="1200" dirty="0" smtClean="0">
              <a:latin typeface="+mn-lt"/>
            </a:rPr>
            <a:t>Targeted </a:t>
          </a:r>
          <a:r>
            <a:rPr lang="en-GB" sz="800" b="1" kern="1200" dirty="0" smtClean="0">
              <a:latin typeface="+mn-lt"/>
            </a:rPr>
            <a:t>Universal  Provision</a:t>
          </a:r>
          <a:endParaRPr lang="en-GB" sz="800" b="1" kern="1200" dirty="0">
            <a:latin typeface="+mn-lt"/>
          </a:endParaRPr>
        </a:p>
      </dsp:txBody>
      <dsp:txXfrm>
        <a:off x="449283" y="451342"/>
        <a:ext cx="693462" cy="437563"/>
      </dsp:txXfrm>
    </dsp:sp>
    <dsp:sp modelId="{9CB701AE-7531-4C14-BF36-42758BF51EE7}">
      <dsp:nvSpPr>
        <dsp:cNvPr id="0" name=""/>
        <dsp:cNvSpPr/>
      </dsp:nvSpPr>
      <dsp:spPr>
        <a:xfrm>
          <a:off x="0" y="888905"/>
          <a:ext cx="1592030" cy="437563"/>
        </a:xfrm>
        <a:prstGeom prst="trapezoid">
          <a:avLst>
            <a:gd name="adj" fmla="val 60010"/>
          </a:avLst>
        </a:prstGeom>
        <a:solidFill>
          <a:schemeClr val="bg1"/>
        </a:solidFill>
        <a:ln w="12700" cap="flat" cmpd="sng" algn="ctr">
          <a:solidFill>
            <a:schemeClr val="tx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b="1" kern="1200" dirty="0" smtClean="0">
              <a:latin typeface="+mj-lt"/>
            </a:rPr>
            <a:t>Universal Provision</a:t>
          </a:r>
        </a:p>
      </dsp:txBody>
      <dsp:txXfrm>
        <a:off x="278605" y="888905"/>
        <a:ext cx="1034819" cy="437563"/>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Dalfan Pennyn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y-GB"/>
          </a:p>
        </p:txBody>
      </p:sp>
      <p:sp>
        <p:nvSpPr>
          <p:cNvPr id="3" name="Dalfan Dyddiad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30416D-BD44-4521-BA5F-600E1E0CF0D4}" type="datetimeFigureOut">
              <a:rPr lang="cy-GB" smtClean="0"/>
              <a:t>08/12/2020</a:t>
            </a:fld>
            <a:endParaRPr lang="cy-GB"/>
          </a:p>
        </p:txBody>
      </p:sp>
      <p:sp>
        <p:nvSpPr>
          <p:cNvPr id="4" name="Dalfan Delwedd Sleid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cy-GB"/>
          </a:p>
        </p:txBody>
      </p:sp>
      <p:sp>
        <p:nvSpPr>
          <p:cNvPr id="5" name="Dalfan Nodiada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cy-GB"/>
          </a:p>
        </p:txBody>
      </p:sp>
      <p:sp>
        <p:nvSpPr>
          <p:cNvPr id="6" name="Dalfan Troedyn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y-GB"/>
          </a:p>
        </p:txBody>
      </p:sp>
      <p:sp>
        <p:nvSpPr>
          <p:cNvPr id="7" name="Dalfan Rhif y Sleid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31788E-2543-4350-9650-5FF625AB5AA2}" type="slidenum">
              <a:rPr lang="cy-GB" smtClean="0"/>
              <a:t>‹#›</a:t>
            </a:fld>
            <a:endParaRPr lang="cy-GB"/>
          </a:p>
        </p:txBody>
      </p:sp>
    </p:spTree>
    <p:extLst>
      <p:ext uri="{BB962C8B-B14F-4D97-AF65-F5344CB8AC3E}">
        <p14:creationId xmlns:p14="http://schemas.microsoft.com/office/powerpoint/2010/main" val="264104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1</a:t>
            </a:fld>
            <a:endParaRPr lang="en-US" dirty="0"/>
          </a:p>
        </p:txBody>
      </p:sp>
    </p:spTree>
    <p:extLst>
      <p:ext uri="{BB962C8B-B14F-4D97-AF65-F5344CB8AC3E}">
        <p14:creationId xmlns:p14="http://schemas.microsoft.com/office/powerpoint/2010/main" val="19983881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2</a:t>
            </a:fld>
            <a:endParaRPr lang="en-US" dirty="0"/>
          </a:p>
        </p:txBody>
      </p:sp>
    </p:spTree>
    <p:extLst>
      <p:ext uri="{BB962C8B-B14F-4D97-AF65-F5344CB8AC3E}">
        <p14:creationId xmlns:p14="http://schemas.microsoft.com/office/powerpoint/2010/main" val="1244758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Disodli’r system presennol sydd dros 30 mlynedd ac yn anaddas i’r diben rŵan</a:t>
            </a:r>
          </a:p>
          <a:p>
            <a:r>
              <a:rPr lang="en-US" sz="2000" b="0" strike="noStrike" spc="-1">
                <a:solidFill>
                  <a:srgbClr val="000000"/>
                </a:solidFill>
                <a:uFill>
                  <a:solidFill>
                    <a:srgbClr val="FFFFFF"/>
                  </a:solidFill>
                </a:uFill>
                <a:latin typeface="Arial"/>
              </a:rPr>
              <a:t>Cyfnod ymgynghori wedi dod i ben diwedd Mawrth – casglu ac ymateb i’r ymatebion. </a:t>
            </a:r>
          </a:p>
          <a:p>
            <a:r>
              <a:rPr lang="en-US" sz="2000" b="0" strike="noStrike" spc="-1">
                <a:solidFill>
                  <a:srgbClr val="000000"/>
                </a:solidFill>
                <a:uFill>
                  <a:solidFill>
                    <a:srgbClr val="FFFFFF"/>
                  </a:solidFill>
                </a:uFill>
                <a:latin typeface="Arial"/>
              </a:rPr>
              <a:t>Cod drafft terfynol yn cael ei chyhoeddi Rhagfyr 2019 – os na fydd rhywbeth cyfreithiol mawr wedi codi o’r ymgynghoriad</a:t>
            </a:r>
          </a:p>
          <a:p>
            <a:r>
              <a:rPr lang="en-US" sz="2000" b="0" strike="noStrike" spc="-1">
                <a:solidFill>
                  <a:srgbClr val="000000"/>
                </a:solidFill>
                <a:uFill>
                  <a:solidFill>
                    <a:srgbClr val="FFFFFF"/>
                  </a:solidFill>
                </a:uFill>
                <a:latin typeface="Arial"/>
              </a:rPr>
              <a:t>Dim ‘cod ymarfer’ fel yr un presennol</a:t>
            </a:r>
          </a:p>
          <a:p>
            <a:r>
              <a:rPr lang="en-US" sz="2000" b="0" strike="noStrike" spc="-1">
                <a:solidFill>
                  <a:srgbClr val="000000"/>
                </a:solidFill>
                <a:uFill>
                  <a:solidFill>
                    <a:srgbClr val="FFFFFF"/>
                  </a:solidFill>
                </a:uFill>
                <a:latin typeface="Arial"/>
              </a:rPr>
              <a:t>Does dim angen gôr boeni am y newidiadau – ALl yn cyd weithio ac yn arwain drwy’r newidiadau</a:t>
            </a:r>
          </a:p>
        </p:txBody>
      </p:sp>
      <p:sp>
        <p:nvSpPr>
          <p:cNvPr id="382"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7E23F648-47D7-4550-897F-32AC3A49333A}"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17925820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3" name="PlaceHolder 1"/>
          <p:cNvSpPr>
            <a:spLocks noGrp="1"/>
          </p:cNvSpPr>
          <p:nvPr>
            <p:ph type="body"/>
          </p:nvPr>
        </p:nvSpPr>
        <p:spPr>
          <a:xfrm>
            <a:off x="679680" y="4715280"/>
            <a:ext cx="5437800" cy="4466520"/>
          </a:xfrm>
          <a:prstGeom prst="rect">
            <a:avLst/>
          </a:prstGeom>
        </p:spPr>
        <p:txBody>
          <a:bodyPr/>
          <a:lstStyle/>
          <a:p>
            <a:pPr>
              <a:lnSpc>
                <a:spcPct val="100000"/>
              </a:lnSpc>
            </a:pPr>
            <a:r>
              <a:rPr lang="en-US" sz="2000" b="0" strike="noStrike" spc="-1">
                <a:solidFill>
                  <a:srgbClr val="000000"/>
                </a:solidFill>
                <a:uFill>
                  <a:solidFill>
                    <a:srgbClr val="FFFFFF"/>
                  </a:solidFill>
                </a:uFill>
                <a:latin typeface="Arial"/>
              </a:rPr>
              <a:t>O dan y Ddeddf, disodlir y term AAA ac anawsterau dysgu neu anableddau, a defnyddir y term newydd, ADY. </a:t>
            </a:r>
          </a:p>
          <a:p>
            <a:pPr>
              <a:lnSpc>
                <a:spcPct val="100000"/>
              </a:lnSpc>
            </a:pPr>
            <a:r>
              <a:rPr lang="en-US" sz="2000" b="0" strike="noStrike" spc="-1">
                <a:solidFill>
                  <a:srgbClr val="000000"/>
                </a:solidFill>
                <a:uFill>
                  <a:solidFill>
                    <a:srgbClr val="FFFFFF"/>
                  </a:solidFill>
                </a:uFill>
                <a:latin typeface="Arial"/>
              </a:rPr>
              <a:t>Term AAA – yn cynnwys SIY, MAT, Meddygol</a:t>
            </a:r>
          </a:p>
        </p:txBody>
      </p:sp>
      <p:sp>
        <p:nvSpPr>
          <p:cNvPr id="384"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8EB34429-F9E1-4570-88E2-756FD4E74A91}"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87876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 name="PlaceHolder 1"/>
          <p:cNvSpPr>
            <a:spLocks noGrp="1"/>
          </p:cNvSpPr>
          <p:nvPr>
            <p:ph type="body"/>
          </p:nvPr>
        </p:nvSpPr>
        <p:spPr>
          <a:xfrm>
            <a:off x="679680" y="4715280"/>
            <a:ext cx="5437800" cy="4466520"/>
          </a:xfrm>
          <a:prstGeom prst="rect">
            <a:avLst/>
          </a:prstGeom>
        </p:spPr>
        <p:txBody>
          <a:bodyPr/>
          <a:lstStyle/>
          <a:p>
            <a:pPr>
              <a:lnSpc>
                <a:spcPct val="100000"/>
              </a:lnSpc>
            </a:pPr>
            <a:r>
              <a:rPr lang="en-US" sz="2000" b="0" strike="noStrike" spc="-1">
                <a:solidFill>
                  <a:srgbClr val="000000"/>
                </a:solidFill>
                <a:uFill>
                  <a:solidFill>
                    <a:srgbClr val="FFFFFF"/>
                  </a:solidFill>
                </a:uFill>
                <a:latin typeface="Arial"/>
              </a:rPr>
              <a:t>O dan y Ddeddf, disodlir y term AAA ac anawsterau dysgu neu anableddau, a defnyddir y term newydd, ADY. </a:t>
            </a:r>
          </a:p>
          <a:p>
            <a:pPr>
              <a:lnSpc>
                <a:spcPct val="100000"/>
              </a:lnSpc>
            </a:pPr>
            <a:r>
              <a:rPr lang="en-US" sz="2000" b="0" strike="noStrike" spc="-1">
                <a:solidFill>
                  <a:srgbClr val="000000"/>
                </a:solidFill>
                <a:uFill>
                  <a:solidFill>
                    <a:srgbClr val="FFFFFF"/>
                  </a:solidFill>
                </a:uFill>
                <a:latin typeface="Arial"/>
              </a:rPr>
              <a:t>Term AAA – yn cynnwys SIY, MAT, Meddygol</a:t>
            </a:r>
          </a:p>
        </p:txBody>
      </p:sp>
      <p:sp>
        <p:nvSpPr>
          <p:cNvPr id="386"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7E12EC20-7A07-4857-9D24-E29A507ED81B}"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1218382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390"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5A6E001A-9A21-4459-AD77-2E71D0B141D9}"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892579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Mae’n annog asiantaethau i gydweithredu a rhannu gwybodaeth, sy’n hanfodol er mwyn sicrhau y nodir anghenion yn gynnar. </a:t>
            </a:r>
          </a:p>
          <a:p>
            <a:r>
              <a:rPr lang="en-US" sz="2000" b="0" strike="noStrike" spc="-1">
                <a:solidFill>
                  <a:srgbClr val="000000"/>
                </a:solidFill>
                <a:uFill>
                  <a:solidFill>
                    <a:srgbClr val="FFFFFF"/>
                  </a:solidFill>
                </a:uFill>
                <a:latin typeface="Arial"/>
              </a:rPr>
              <a:t>Bydd rolau statudol megis y Swyddog Arweiniol Clinigol Dynodedig Addysg (DECLO) a’r swyddog arweinyddol blynyddoedd cynnar yn anelu at esmwytho cydweithrediad a threfniadau pontio.  </a:t>
            </a:r>
          </a:p>
          <a:p>
            <a:endParaRPr lang="en-US" sz="2000" b="0" strike="noStrike" spc="-1">
              <a:solidFill>
                <a:srgbClr val="000000"/>
              </a:solidFill>
              <a:uFill>
                <a:solidFill>
                  <a:srgbClr val="FFFFFF"/>
                </a:solidFill>
              </a:uFill>
              <a:latin typeface="Arial"/>
            </a:endParaRPr>
          </a:p>
          <a:p>
            <a:pPr marL="216000" indent="-216000" algn="ctr">
              <a:lnSpc>
                <a:spcPct val="100000"/>
              </a:lnSpc>
            </a:pPr>
            <a:r>
              <a:rPr lang="en-US" sz="2000" b="1" i="1" strike="noStrike" spc="-1">
                <a:solidFill>
                  <a:srgbClr val="000000"/>
                </a:solidFill>
                <a:uFill>
                  <a:solidFill>
                    <a:srgbClr val="FFFFFF"/>
                  </a:solidFill>
                </a:uFill>
                <a:latin typeface="Arial"/>
              </a:rPr>
              <a:t>Dweud fy stori un waith  </a:t>
            </a:r>
            <a:endParaRPr lang="en-US" sz="2000" b="0" strike="noStrike" spc="-1">
              <a:solidFill>
                <a:srgbClr val="000000"/>
              </a:solidFill>
              <a:uFill>
                <a:solidFill>
                  <a:srgbClr val="FFFFFF"/>
                </a:solidFill>
              </a:uFill>
              <a:latin typeface="Arial"/>
            </a:endParaRPr>
          </a:p>
          <a:p>
            <a:pPr marL="216000" indent="-216000">
              <a:lnSpc>
                <a:spcPct val="100000"/>
              </a:lnSpc>
            </a:pPr>
            <a:endParaRPr lang="en-US" sz="2000" b="0" strike="noStrike" spc="-1">
              <a:solidFill>
                <a:srgbClr val="000000"/>
              </a:solidFill>
              <a:uFill>
                <a:solidFill>
                  <a:srgbClr val="FFFFFF"/>
                </a:solidFill>
              </a:uFill>
              <a:latin typeface="Arial"/>
            </a:endParaRPr>
          </a:p>
        </p:txBody>
      </p:sp>
      <p:sp>
        <p:nvSpPr>
          <p:cNvPr id="392"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F80B86ED-36CB-43F7-B581-4BBAA66C5904}"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862030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 name="PlaceHolder 1"/>
          <p:cNvSpPr>
            <a:spLocks noGrp="1"/>
          </p:cNvSpPr>
          <p:nvPr>
            <p:ph type="body"/>
          </p:nvPr>
        </p:nvSpPr>
        <p:spPr>
          <a:xfrm>
            <a:off x="679680" y="4715280"/>
            <a:ext cx="5437800" cy="4466520"/>
          </a:xfrm>
          <a:prstGeom prst="rect">
            <a:avLst/>
          </a:prstGeom>
        </p:spPr>
        <p:txBody>
          <a:bodyPr/>
          <a:lstStyle/>
          <a:p>
            <a:pPr>
              <a:lnSpc>
                <a:spcPct val="100000"/>
              </a:lnSpc>
            </a:pPr>
            <a:r>
              <a:rPr lang="en-US" sz="2000" b="0" strike="noStrike" spc="-1">
                <a:solidFill>
                  <a:srgbClr val="000000"/>
                </a:solidFill>
                <a:uFill>
                  <a:solidFill>
                    <a:srgbClr val="FFFFFF"/>
                  </a:solidFill>
                </a:uFill>
                <a:latin typeface="Arial"/>
              </a:rPr>
              <a:t>Reviews will focus on the individual, and pupils and their families will be supported to contribute to plans, outcomes and future provision in order to satisfy need.   </a:t>
            </a:r>
          </a:p>
          <a:p>
            <a:pPr>
              <a:lnSpc>
                <a:spcPct val="100000"/>
              </a:lnSpc>
            </a:pPr>
            <a:endParaRPr lang="en-US" sz="2000" b="0" strike="noStrike" spc="-1">
              <a:solidFill>
                <a:srgbClr val="000000"/>
              </a:solidFill>
              <a:uFill>
                <a:solidFill>
                  <a:srgbClr val="FFFFFF"/>
                </a:solidFill>
              </a:uFill>
              <a:latin typeface="Arial"/>
            </a:endParaRPr>
          </a:p>
        </p:txBody>
      </p:sp>
      <p:sp>
        <p:nvSpPr>
          <p:cNvPr id="394"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6F1EA7C4-6B49-4A4E-9092-6CABFBE17B8C}"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9800508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 name="PlaceHolder 1"/>
          <p:cNvSpPr>
            <a:spLocks noGrp="1"/>
          </p:cNvSpPr>
          <p:nvPr>
            <p:ph type="body"/>
          </p:nvPr>
        </p:nvSpPr>
        <p:spPr>
          <a:xfrm>
            <a:off x="679680" y="4715280"/>
            <a:ext cx="5437800" cy="4466520"/>
          </a:xfrm>
          <a:prstGeom prst="rect">
            <a:avLst/>
          </a:prstGeom>
        </p:spPr>
        <p:txBody>
          <a:bodyPr/>
          <a:lstStyle/>
          <a:p>
            <a:pPr>
              <a:lnSpc>
                <a:spcPct val="100000"/>
              </a:lnSpc>
            </a:pPr>
            <a:r>
              <a:rPr lang="en-US" sz="2000" b="0" strike="noStrike" spc="-1">
                <a:solidFill>
                  <a:srgbClr val="000000"/>
                </a:solidFill>
                <a:uFill>
                  <a:solidFill>
                    <a:srgbClr val="FFFFFF"/>
                  </a:solidFill>
                </a:uFill>
                <a:latin typeface="Arial"/>
              </a:rPr>
              <a:t>Deilliannau sydd yn sicrhau bod plentyn  yn cyflawni ei botensial yn llawn. </a:t>
            </a:r>
          </a:p>
          <a:p>
            <a:pPr>
              <a:lnSpc>
                <a:spcPct val="100000"/>
              </a:lnSpc>
            </a:pPr>
            <a:endParaRPr lang="en-US" sz="2000" b="0" strike="noStrike" spc="-1">
              <a:solidFill>
                <a:srgbClr val="000000"/>
              </a:solidFill>
              <a:uFill>
                <a:solidFill>
                  <a:srgbClr val="FFFFFF"/>
                </a:solidFill>
              </a:uFill>
              <a:latin typeface="Arial"/>
            </a:endParaRPr>
          </a:p>
        </p:txBody>
      </p:sp>
      <p:sp>
        <p:nvSpPr>
          <p:cNvPr id="396"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773AE49C-E744-44A5-9F23-1522B29228DE}"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403030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398"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CD74D7B9-2E7C-4428-8916-399ECF4BE157}"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482252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ALl fydd yn gyfrifol – deddf ADY</a:t>
            </a:r>
          </a:p>
          <a:p>
            <a:r>
              <a:rPr lang="en-US" sz="2000" b="0" strike="noStrike" spc="-1">
                <a:solidFill>
                  <a:srgbClr val="000000"/>
                </a:solidFill>
                <a:uFill>
                  <a:solidFill>
                    <a:srgbClr val="FFFFFF"/>
                  </a:solidFill>
                </a:uFill>
                <a:latin typeface="Arial"/>
              </a:rPr>
              <a:t>Lleoliadau yn gyfrifol – deddf cydraddoldeb 2010</a:t>
            </a:r>
          </a:p>
        </p:txBody>
      </p:sp>
      <p:sp>
        <p:nvSpPr>
          <p:cNvPr id="400"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02A077D0-B344-4B3A-80A0-983A5C32308A}"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42117891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402"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012F1131-3A1D-40A4-BBCF-8A6A3B5B75C3}"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1441477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PlaceHolder 1"/>
          <p:cNvSpPr>
            <a:spLocks noGrp="1"/>
          </p:cNvSpPr>
          <p:nvPr>
            <p:ph type="body"/>
          </p:nvPr>
        </p:nvSpPr>
        <p:spPr>
          <a:xfrm>
            <a:off x="679680" y="4777200"/>
            <a:ext cx="5437800" cy="3908160"/>
          </a:xfrm>
          <a:prstGeom prst="rect">
            <a:avLst/>
          </a:prstGeom>
        </p:spPr>
        <p:txBody>
          <a:bodyPr/>
          <a:lstStyle/>
          <a:p>
            <a:r>
              <a:rPr lang="en-US" sz="2000" b="0" strike="noStrike" spc="-1" dirty="0">
                <a:solidFill>
                  <a:srgbClr val="000000"/>
                </a:solidFill>
                <a:uFill>
                  <a:solidFill>
                    <a:srgbClr val="FFFFFF"/>
                  </a:solidFill>
                </a:uFill>
                <a:latin typeface="Arial"/>
              </a:rPr>
              <a:t>Replacing the current system that is over 30 years old and is now not fit for purpose </a:t>
            </a:r>
          </a:p>
          <a:p>
            <a:r>
              <a:rPr lang="en-US" sz="2000" b="0" strike="noStrike" spc="-1" dirty="0">
                <a:solidFill>
                  <a:srgbClr val="000000"/>
                </a:solidFill>
                <a:uFill>
                  <a:solidFill>
                    <a:srgbClr val="FFFFFF"/>
                  </a:solidFill>
                </a:uFill>
                <a:latin typeface="Arial"/>
              </a:rPr>
              <a:t>Consultation period expired at the end of March - collect and respond to the responses.  </a:t>
            </a:r>
          </a:p>
          <a:p>
            <a:r>
              <a:rPr lang="en-US" sz="2000" b="0" strike="noStrike" spc="-1" dirty="0">
                <a:solidFill>
                  <a:srgbClr val="000000"/>
                </a:solidFill>
                <a:uFill>
                  <a:solidFill>
                    <a:srgbClr val="FFFFFF"/>
                  </a:solidFill>
                </a:uFill>
                <a:latin typeface="Arial"/>
              </a:rPr>
              <a:t>The final draft code will be published in December 2019 - if no major legal issue is raised in the consultation</a:t>
            </a:r>
          </a:p>
          <a:p>
            <a:r>
              <a:rPr lang="en-US" sz="2000" b="0" strike="noStrike" spc="-1" dirty="0">
                <a:solidFill>
                  <a:srgbClr val="000000"/>
                </a:solidFill>
                <a:uFill>
                  <a:solidFill>
                    <a:srgbClr val="FFFFFF"/>
                  </a:solidFill>
                </a:uFill>
                <a:latin typeface="Arial"/>
              </a:rPr>
              <a:t>Not a 'code of practice' as the current one. </a:t>
            </a:r>
          </a:p>
          <a:p>
            <a:r>
              <a:rPr lang="en-US" sz="2000" b="0" strike="noStrike" spc="-1" dirty="0">
                <a:solidFill>
                  <a:srgbClr val="000000"/>
                </a:solidFill>
                <a:uFill>
                  <a:solidFill>
                    <a:srgbClr val="FFFFFF"/>
                  </a:solidFill>
                </a:uFill>
                <a:latin typeface="Arial"/>
              </a:rPr>
              <a:t>No need to worry too much about the amendments - LA will work with us and guide us through the changes </a:t>
            </a:r>
          </a:p>
        </p:txBody>
      </p:sp>
      <p:sp>
        <p:nvSpPr>
          <p:cNvPr id="252" name="TextShape 2"/>
          <p:cNvSpPr txBox="1"/>
          <p:nvPr/>
        </p:nvSpPr>
        <p:spPr>
          <a:xfrm>
            <a:off x="3850560" y="9428760"/>
            <a:ext cx="2945160" cy="49752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CF1E9421-8A21-435C-87B3-095BB0922EEA}"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902711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PlaceHolder 1"/>
          <p:cNvSpPr>
            <a:spLocks noGrp="1"/>
          </p:cNvSpPr>
          <p:nvPr>
            <p:ph type="body"/>
          </p:nvPr>
        </p:nvSpPr>
        <p:spPr>
          <a:xfrm>
            <a:off x="679680" y="4777200"/>
            <a:ext cx="5437800" cy="3908160"/>
          </a:xfrm>
          <a:prstGeom prst="rect">
            <a:avLst/>
          </a:prstGeom>
        </p:spPr>
        <p:txBody>
          <a:bodyPr/>
          <a:lstStyle/>
          <a:p>
            <a:r>
              <a:rPr lang="en-US" sz="2000" b="0" strike="noStrike" spc="-1" dirty="0">
                <a:solidFill>
                  <a:srgbClr val="000000"/>
                </a:solidFill>
                <a:uFill>
                  <a:solidFill>
                    <a:srgbClr val="FFFFFF"/>
                  </a:solidFill>
                </a:uFill>
                <a:latin typeface="Arial"/>
              </a:rPr>
              <a:t>Replacing the current system that is over 30 years old and is now not fit for purpose </a:t>
            </a:r>
          </a:p>
          <a:p>
            <a:r>
              <a:rPr lang="en-US" sz="2000" b="0" strike="noStrike" spc="-1" dirty="0">
                <a:solidFill>
                  <a:srgbClr val="000000"/>
                </a:solidFill>
                <a:uFill>
                  <a:solidFill>
                    <a:srgbClr val="FFFFFF"/>
                  </a:solidFill>
                </a:uFill>
                <a:latin typeface="Arial"/>
              </a:rPr>
              <a:t>Consultation period expired at the end of March - collect and respond to the responses.  </a:t>
            </a:r>
          </a:p>
          <a:p>
            <a:r>
              <a:rPr lang="en-US" sz="2000" b="0" strike="noStrike" spc="-1" dirty="0">
                <a:solidFill>
                  <a:srgbClr val="000000"/>
                </a:solidFill>
                <a:uFill>
                  <a:solidFill>
                    <a:srgbClr val="FFFFFF"/>
                  </a:solidFill>
                </a:uFill>
                <a:latin typeface="Arial"/>
              </a:rPr>
              <a:t>The final draft code will be published in December 2019 - if no major legal issue is raised in the consultation</a:t>
            </a:r>
          </a:p>
          <a:p>
            <a:r>
              <a:rPr lang="en-US" sz="2000" b="0" strike="noStrike" spc="-1" dirty="0">
                <a:solidFill>
                  <a:srgbClr val="000000"/>
                </a:solidFill>
                <a:uFill>
                  <a:solidFill>
                    <a:srgbClr val="FFFFFF"/>
                  </a:solidFill>
                </a:uFill>
                <a:latin typeface="Arial"/>
              </a:rPr>
              <a:t>Not a 'code of practice' as the current one. </a:t>
            </a:r>
          </a:p>
          <a:p>
            <a:r>
              <a:rPr lang="en-US" sz="2000" b="0" strike="noStrike" spc="-1" dirty="0">
                <a:solidFill>
                  <a:srgbClr val="000000"/>
                </a:solidFill>
                <a:uFill>
                  <a:solidFill>
                    <a:srgbClr val="FFFFFF"/>
                  </a:solidFill>
                </a:uFill>
                <a:latin typeface="Arial"/>
              </a:rPr>
              <a:t>No need to worry too much about the amendments - LA will work with us and guide us through the changes </a:t>
            </a:r>
          </a:p>
        </p:txBody>
      </p:sp>
      <p:sp>
        <p:nvSpPr>
          <p:cNvPr id="252" name="TextShape 2"/>
          <p:cNvSpPr txBox="1"/>
          <p:nvPr/>
        </p:nvSpPr>
        <p:spPr>
          <a:xfrm>
            <a:off x="3850560" y="9428760"/>
            <a:ext cx="2945160" cy="49752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CF1E9421-8A21-435C-87B3-095BB0922EEA}"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7719291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406"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67199DE8-0DEC-4DAE-AE21-7AA146613B2D}"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807229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Adnabod cryfderau a meysydd sydd angen cefnogaeth. Goresgyn unrhyw rhwystr</a:t>
            </a:r>
            <a:r>
              <a:rPr lang="cy-GB" baseline="0" dirty="0" smtClean="0"/>
              <a:t> drwy; addasiadau, darparu adnoddau  pwrpasol a / neu darparu cefnogaeth amserol</a:t>
            </a:r>
          </a:p>
          <a:p>
            <a:r>
              <a:rPr lang="cy-GB" baseline="0" dirty="0" smtClean="0"/>
              <a:t>Bod yn wyliadwrus nac ydym yn gôr label plant – gallu cael effaith negyddol ar ddeilliannau</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16</a:t>
            </a:fld>
            <a:endParaRPr lang="en-US"/>
          </a:p>
        </p:txBody>
      </p:sp>
    </p:spTree>
    <p:extLst>
      <p:ext uri="{BB962C8B-B14F-4D97-AF65-F5344CB8AC3E}">
        <p14:creationId xmlns:p14="http://schemas.microsoft.com/office/powerpoint/2010/main" val="40554512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Adnabod cryfderau a meysydd sydd angen cefnogaeth. Goresgyn unrhyw rhwystr drwy; addasiadau, darparu adnoddau  pwrpasol a / neu darparu cefnogaeth amserol</a:t>
            </a:r>
          </a:p>
          <a:p>
            <a:r>
              <a:rPr lang="en-US" sz="2000" b="0" strike="noStrike" spc="-1">
                <a:solidFill>
                  <a:srgbClr val="000000"/>
                </a:solidFill>
                <a:uFill>
                  <a:solidFill>
                    <a:srgbClr val="FFFFFF"/>
                  </a:solidFill>
                </a:uFill>
                <a:latin typeface="Arial"/>
              </a:rPr>
              <a:t>Bod yn wyliadwrus nac ydym yn gôr label plant – gallu cael effaith negyddol ar ddeilliannau</a:t>
            </a:r>
          </a:p>
        </p:txBody>
      </p:sp>
      <p:sp>
        <p:nvSpPr>
          <p:cNvPr id="408"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8817A08D-6C0B-4ABA-85FA-66694A285163}"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2773524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Datblygu’r gweithlu – mynediad at wybodaeth briodol, creu amgylcheddau cyfeillgar i gyfathrebu a dulliau ymyrraeth dosbarth / ystafell gyfan</a:t>
            </a:r>
          </a:p>
          <a:p>
            <a:r>
              <a:rPr lang="en-US" sz="2000" b="0" strike="noStrike" spc="-1">
                <a:solidFill>
                  <a:srgbClr val="000000"/>
                </a:solidFill>
                <a:uFill>
                  <a:solidFill>
                    <a:srgbClr val="FFFFFF"/>
                  </a:solidFill>
                </a:uFill>
                <a:latin typeface="Arial"/>
              </a:rPr>
              <a:t>E.E: amserlen weledol, makaton, ystafell wedi’i drefnu’n ofalus, </a:t>
            </a:r>
          </a:p>
          <a:p>
            <a:r>
              <a:rPr lang="en-US" sz="2000" b="0" strike="noStrike" spc="-1">
                <a:solidFill>
                  <a:srgbClr val="000000"/>
                </a:solidFill>
                <a:uFill>
                  <a:solidFill>
                    <a:srgbClr val="FFFFFF"/>
                  </a:solidFill>
                </a:uFill>
                <a:latin typeface="Arial"/>
              </a:rPr>
              <a:t>DDASIADAU RHESYMOL</a:t>
            </a:r>
          </a:p>
        </p:txBody>
      </p:sp>
      <p:sp>
        <p:nvSpPr>
          <p:cNvPr id="416"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5D2C342D-0C3E-4BBA-83B7-387D4E473AD8}"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7050490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Dull ymateb graddoledig. Cam i dargedu plant ond ddim o rheidrwydd yn blant ADY. </a:t>
            </a:r>
          </a:p>
        </p:txBody>
      </p:sp>
      <p:sp>
        <p:nvSpPr>
          <p:cNvPr id="420"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AF85D3E1-7CD1-4D01-8A53-F8BB42CBC252}"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8859914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Iechyd a/ neu’r ALl fydd yn gyfrifol am DdY</a:t>
            </a:r>
          </a:p>
        </p:txBody>
      </p:sp>
      <p:sp>
        <p:nvSpPr>
          <p:cNvPr id="422"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DB1E1CA3-2D4D-4473-A53D-C3B032D3EA91}"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5384426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58</a:t>
            </a:fld>
            <a:endParaRPr lang="en-US" dirty="0"/>
          </a:p>
        </p:txBody>
      </p:sp>
    </p:spTree>
    <p:extLst>
      <p:ext uri="{BB962C8B-B14F-4D97-AF65-F5344CB8AC3E}">
        <p14:creationId xmlns:p14="http://schemas.microsoft.com/office/powerpoint/2010/main" val="33189086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426"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EF588FB4-ED2E-433D-80DC-3F2182CBD447}" type="slidenum">
              <a:rPr kumimoji="0" lang="en-US" sz="1200" b="0" i="0" u="none" strike="noStrike" kern="1200" cap="none" spc="-1" normalizeH="0" baseline="0" noProof="0">
                <a:ln>
                  <a:noFill/>
                </a:ln>
                <a:solidFill>
                  <a:srgbClr val="000000"/>
                </a:solidFill>
                <a:effectLst/>
                <a:uLnTx/>
                <a:uFill>
                  <a:solidFill>
                    <a:srgbClr val="FFFFFF"/>
                  </a:solidFill>
                </a:uFill>
                <a:latin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9214289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 name="PlaceHolder 1"/>
          <p:cNvSpPr>
            <a:spLocks noGrp="1"/>
          </p:cNvSpPr>
          <p:nvPr>
            <p:ph type="body"/>
          </p:nvPr>
        </p:nvSpPr>
        <p:spPr>
          <a:xfrm>
            <a:off x="679680" y="4715280"/>
            <a:ext cx="5437800" cy="4466520"/>
          </a:xfrm>
          <a:prstGeom prst="rect">
            <a:avLst/>
          </a:prstGeom>
        </p:spPr>
        <p:txBody>
          <a:bodyPr/>
          <a:lstStyle/>
          <a:p>
            <a:pPr marL="216000" indent="-216000">
              <a:lnSpc>
                <a:spcPct val="100000"/>
              </a:lnSpc>
            </a:pPr>
            <a:r>
              <a:rPr lang="en-US" sz="2000" b="0" strike="noStrike" spc="-1">
                <a:solidFill>
                  <a:srgbClr val="000000"/>
                </a:solidFill>
                <a:uFill>
                  <a:solidFill>
                    <a:srgbClr val="FFFFFF"/>
                  </a:solidFill>
                </a:uFill>
                <a:latin typeface="Times New Roman"/>
              </a:rPr>
              <a:t>The things that are important to us are the things that we say as individuals are important to us. We say these things through our words and actions. When what we say is directly contradicted by our actions then it is usually the actions that are the more honest reflection of what is important to us. These can be about people, things we like to do, possessions, routines and rituals etc</a:t>
            </a:r>
            <a:endParaRPr lang="en-US" sz="2000" b="0" strike="noStrike" spc="-1">
              <a:solidFill>
                <a:srgbClr val="000000"/>
              </a:solidFill>
              <a:uFill>
                <a:solidFill>
                  <a:srgbClr val="FFFFFF"/>
                </a:solidFill>
              </a:uFill>
              <a:latin typeface="Arial"/>
            </a:endParaRPr>
          </a:p>
          <a:p>
            <a:pPr marL="216000" indent="-216000">
              <a:lnSpc>
                <a:spcPct val="100000"/>
              </a:lnSpc>
            </a:pPr>
            <a:endParaRPr lang="en-US" sz="2000" b="0" strike="noStrike" spc="-1">
              <a:solidFill>
                <a:srgbClr val="000000"/>
              </a:solidFill>
              <a:uFill>
                <a:solidFill>
                  <a:srgbClr val="FFFFFF"/>
                </a:solidFill>
              </a:uFill>
              <a:latin typeface="Arial"/>
            </a:endParaRPr>
          </a:p>
        </p:txBody>
      </p:sp>
      <p:sp>
        <p:nvSpPr>
          <p:cNvPr id="430"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B2655620-7F27-4427-9EB7-2DD705053B9E}"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ＭＳ Ｐゴシック"/>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12214863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 name="PlaceHolder 1"/>
          <p:cNvSpPr>
            <a:spLocks noGrp="1"/>
          </p:cNvSpPr>
          <p:nvPr>
            <p:ph type="body"/>
          </p:nvPr>
        </p:nvSpPr>
        <p:spPr>
          <a:xfrm>
            <a:off x="679680" y="4715280"/>
            <a:ext cx="5437800" cy="4466520"/>
          </a:xfrm>
          <a:prstGeom prst="rect">
            <a:avLst/>
          </a:prstGeom>
        </p:spPr>
        <p:txBody>
          <a:bodyPr/>
          <a:lstStyle/>
          <a:p>
            <a:pPr>
              <a:lnSpc>
                <a:spcPct val="100000"/>
              </a:lnSpc>
            </a:pPr>
            <a:r>
              <a:rPr lang="en-US" sz="2000" b="0" strike="noStrike" spc="-1">
                <a:solidFill>
                  <a:srgbClr val="000000"/>
                </a:solidFill>
                <a:uFill>
                  <a:solidFill>
                    <a:srgbClr val="FFFFFF"/>
                  </a:solidFill>
                </a:uFill>
                <a:latin typeface="Arial"/>
              </a:rPr>
              <a:t>Environment:  room  arrangements,  adaptions.    Equipment  and  resources.    Mobility,  medication,  diagnosis  and  how  best  to  support  your  child.    What  are  the  routines  that  support  your  child   at  home  and  out  and  about   (mealtimes,  sleeping  etc)?    Intimate  care  routines.    How  do  people  currently  support  your  child?    Are  there  any  dangers  we  need  to  consider  in  relation  to  your  child?  Do  they  put   things  in  their  mouth,  bite  others,  run  off?    What  are  your  child’s  communication  needs?      Does  your  child  have  any  allergies  or  medication?    </a:t>
            </a:r>
          </a:p>
          <a:p>
            <a:pPr>
              <a:lnSpc>
                <a:spcPct val="100000"/>
              </a:lnSpc>
            </a:pPr>
            <a:endParaRPr lang="en-US" sz="2000" b="0" strike="noStrike" spc="-1">
              <a:solidFill>
                <a:srgbClr val="000000"/>
              </a:solidFill>
              <a:uFill>
                <a:solidFill>
                  <a:srgbClr val="FFFFFF"/>
                </a:solidFill>
              </a:uFill>
              <a:latin typeface="Arial"/>
            </a:endParaRPr>
          </a:p>
        </p:txBody>
      </p:sp>
      <p:sp>
        <p:nvSpPr>
          <p:cNvPr id="438"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E0DF7C2A-538F-496E-9CB7-8C8DC07CE580}"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5400855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 name="TextShape 1"/>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C60971C5-802D-4099-BF06-E24491144393}" type="slidenum">
              <a:rPr kumimoji="0" lang="en-US" sz="1200" b="0" i="0" u="none" strike="noStrike" kern="1200" cap="none" spc="-1" normalizeH="0" baseline="0" noProof="0">
                <a:ln>
                  <a:noFill/>
                </a:ln>
                <a:solidFill>
                  <a:srgbClr val="000000"/>
                </a:solidFill>
                <a:effectLst/>
                <a:uLnTx/>
                <a:uFill>
                  <a:solidFill>
                    <a:srgbClr val="FFFFFF"/>
                  </a:solidFill>
                </a:uFill>
                <a:latin typeface="Arial"/>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
        <p:nvSpPr>
          <p:cNvPr id="447" name="PlaceHolder 2"/>
          <p:cNvSpPr>
            <a:spLocks noGrp="1"/>
          </p:cNvSpPr>
          <p:nvPr>
            <p:ph type="body"/>
          </p:nvPr>
        </p:nvSpPr>
        <p:spPr>
          <a:xfrm>
            <a:off x="679680" y="4715280"/>
            <a:ext cx="5437800" cy="4466520"/>
          </a:xfrm>
          <a:prstGeom prst="rect">
            <a:avLst/>
          </a:prstGeom>
        </p:spPr>
        <p:txBody>
          <a:bodyPr>
            <a:normAutofit/>
          </a:bodyPr>
          <a:lstStyle/>
          <a:p>
            <a:pPr marL="216000" indent="-216000">
              <a:lnSpc>
                <a:spcPct val="100000"/>
              </a:lnSpc>
            </a:pPr>
            <a:r>
              <a:rPr lang="en-US" sz="2000" b="0" strike="noStrike" spc="-1">
                <a:solidFill>
                  <a:srgbClr val="0070C0"/>
                </a:solidFill>
                <a:uFill>
                  <a:solidFill>
                    <a:srgbClr val="FFFFFF"/>
                  </a:solidFill>
                </a:uFill>
                <a:latin typeface="Arial"/>
              </a:rPr>
              <a:t>Just because something is important to you doesn’t mean you are going to get it, and just because it is important for you doesn’t mean we do it to you – we have to work out where the balance is and how we can accommodate it.</a:t>
            </a:r>
            <a:endParaRPr lang="en-US" sz="2000" b="0" strike="noStrike" spc="-1">
              <a:solidFill>
                <a:srgbClr val="000000"/>
              </a:solidFill>
              <a:uFill>
                <a:solidFill>
                  <a:srgbClr val="FFFFFF"/>
                </a:solidFill>
              </a:uFill>
              <a:latin typeface="Arial"/>
            </a:endParaRPr>
          </a:p>
          <a:p>
            <a:pPr marL="216000" indent="-216000">
              <a:lnSpc>
                <a:spcPct val="100000"/>
              </a:lnSpc>
            </a:pPr>
            <a:endParaRPr lang="en-US" sz="2000" b="0" strike="noStrike" spc="-1">
              <a:solidFill>
                <a:srgbClr val="000000"/>
              </a:solidFill>
              <a:uFill>
                <a:solidFill>
                  <a:srgbClr val="FFFFFF"/>
                </a:solidFill>
              </a:uFill>
              <a:latin typeface="Arial"/>
            </a:endParaRPr>
          </a:p>
        </p:txBody>
      </p:sp>
      <p:sp>
        <p:nvSpPr>
          <p:cNvPr id="448" name="CustomShape 3"/>
          <p:cNvSpPr/>
          <p:nvPr/>
        </p:nvSpPr>
        <p:spPr>
          <a:xfrm>
            <a:off x="3850560" y="9428760"/>
            <a:ext cx="2945160" cy="49608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nchor="b"/>
          <a:lstStyle/>
          <a:p>
            <a:pPr marL="0" marR="0" lvl="0" indent="0" algn="l" defTabSz="914400" rtl="0" eaLnBrk="1" fontAlgn="auto" latinLnBrk="0" hangingPunct="1">
              <a:lnSpc>
                <a:spcPct val="100000"/>
              </a:lnSpc>
              <a:spcBef>
                <a:spcPts val="0"/>
              </a:spcBef>
              <a:spcAft>
                <a:spcPts val="0"/>
              </a:spcAft>
              <a:buClrTx/>
              <a:buSzTx/>
              <a:buFontTx/>
              <a:buNone/>
              <a:tabLst/>
              <a:defRPr/>
            </a:pPr>
            <a:fld id="{1E487AC1-BAAF-4313-B9A9-7CCDAE0D2F80}" type="slidenum">
              <a:rPr kumimoji="0" lang="en-US" sz="1800" b="0" i="0" u="none" strike="noStrike" kern="1200" cap="none" spc="-1" normalizeH="0" baseline="0" noProof="0">
                <a:ln>
                  <a:noFill/>
                </a:ln>
                <a:solidFill>
                  <a:srgbClr val="000000"/>
                </a:solidFill>
                <a:effectLst/>
                <a:uLnTx/>
                <a:uFill>
                  <a:solidFill>
                    <a:srgbClr val="FFFFFF"/>
                  </a:solidFill>
                </a:uFill>
                <a:latin typeface="Arial"/>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US" sz="1800" b="0" i="0" u="none" strike="noStrike" kern="1200" cap="none" spc="-1" normalizeH="0" baseline="0" noProof="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18636954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9C38160F-6791-D940-A9C3-7F9A4A382939}" type="slidenum">
              <a:rPr kumimoji="0" lang="en-US" sz="1200" b="0" i="0" u="none" strike="noStrike" kern="1200" cap="none" spc="0" normalizeH="0" baseline="0" noProof="0">
                <a:ln>
                  <a:noFill/>
                </a:ln>
                <a:solidFill>
                  <a:prstClr val="black"/>
                </a:solidFill>
                <a:effectLst/>
                <a:uLnTx/>
                <a:uFillTx/>
                <a:latin typeface="Arial" charset="0"/>
                <a:ea typeface="ＭＳ Ｐゴシック" charset="0"/>
                <a:cs typeface="ＭＳ Ｐゴシック" charset="0"/>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Arial" charset="0"/>
              <a:ea typeface="ＭＳ Ｐゴシック" charset="0"/>
              <a:cs typeface="ＭＳ Ｐゴシック" charset="0"/>
            </a:endParaRPr>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ndParaRPr>
          </a:p>
        </p:txBody>
      </p:sp>
    </p:spTree>
    <p:extLst>
      <p:ext uri="{BB962C8B-B14F-4D97-AF65-F5344CB8AC3E}">
        <p14:creationId xmlns:p14="http://schemas.microsoft.com/office/powerpoint/2010/main" val="9742808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9C38160F-6791-D940-A9C3-7F9A4A382939}" type="slidenum">
              <a:rPr kumimoji="0" lang="en-US" sz="1200" b="0" i="0" u="none" strike="noStrike" kern="1200" cap="none" spc="0" normalizeH="0" baseline="0" noProof="0">
                <a:ln>
                  <a:noFill/>
                </a:ln>
                <a:solidFill>
                  <a:prstClr val="black"/>
                </a:solidFill>
                <a:effectLst/>
                <a:uLnTx/>
                <a:uFillTx/>
                <a:latin typeface="Arial" charset="0"/>
                <a:ea typeface="ＭＳ Ｐゴシック" charset="0"/>
                <a:cs typeface="ＭＳ Ｐゴシック" charset="0"/>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a:ln>
                <a:noFill/>
              </a:ln>
              <a:solidFill>
                <a:prstClr val="black"/>
              </a:solidFill>
              <a:effectLst/>
              <a:uLnTx/>
              <a:uFillTx/>
              <a:latin typeface="Arial" charset="0"/>
              <a:ea typeface="ＭＳ Ｐゴシック" charset="0"/>
              <a:cs typeface="ＭＳ Ｐゴシック" charset="0"/>
            </a:endParaRPr>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ndParaRPr>
          </a:p>
        </p:txBody>
      </p:sp>
    </p:spTree>
    <p:extLst>
      <p:ext uri="{BB962C8B-B14F-4D97-AF65-F5344CB8AC3E}">
        <p14:creationId xmlns:p14="http://schemas.microsoft.com/office/powerpoint/2010/main" val="6534475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452"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2CE2C61A-1646-4BBD-9065-805FD6F5FF94}"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35398964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 name="PlaceHolder 1"/>
          <p:cNvSpPr>
            <a:spLocks noGrp="1"/>
          </p:cNvSpPr>
          <p:nvPr>
            <p:ph type="body"/>
          </p:nvPr>
        </p:nvSpPr>
        <p:spPr>
          <a:xfrm>
            <a:off x="679680" y="4715280"/>
            <a:ext cx="5437800" cy="4466520"/>
          </a:xfrm>
          <a:prstGeom prst="rect">
            <a:avLst/>
          </a:prstGeom>
        </p:spPr>
        <p:txBody>
          <a:bodyPr/>
          <a:lstStyle/>
          <a:p>
            <a:r>
              <a:rPr lang="en-US" sz="2000" b="0" strike="noStrike" spc="-1">
                <a:solidFill>
                  <a:srgbClr val="000000"/>
                </a:solidFill>
                <a:uFill>
                  <a:solidFill>
                    <a:srgbClr val="FFFFFF"/>
                  </a:solidFill>
                </a:uFill>
                <a:latin typeface="Arial"/>
              </a:rPr>
              <a:t>Canfod gwybodaeth penodol. Deall mwy am yr hyn sy’n bwysig i’r plentyn ac i wneud yn siŵr fod ganddynt yn union y gefnogaeth maent ei hangen bob dydd. </a:t>
            </a:r>
          </a:p>
        </p:txBody>
      </p:sp>
      <p:sp>
        <p:nvSpPr>
          <p:cNvPr id="454"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56223DF8-D406-4D25-B87F-81D09620B1F2}"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19053993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D88BFF2-AC2D-6B4A-AEE0-087A0F8F15E0}" type="slidenum">
              <a:rPr kumimoji="0" lang="en-US" sz="1800" b="0" i="0" u="none" strike="noStrike" kern="1200" cap="none" spc="0" normalizeH="0" baseline="0" noProof="0" smtClean="0">
                <a:ln>
                  <a:noFill/>
                </a:ln>
                <a:solidFill>
                  <a:prstClr val="black"/>
                </a:solidFill>
                <a:effectLst/>
                <a:uLnTx/>
                <a:uFillTx/>
                <a:latin typeface="Arial"/>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US" sz="1800" b="0" i="0" u="none" strike="noStrike" kern="1200" cap="none" spc="0" normalizeH="0" baseline="0" noProof="0" dirty="0">
              <a:ln>
                <a:noFill/>
              </a:ln>
              <a:solidFill>
                <a:prstClr val="black"/>
              </a:solidFill>
              <a:effectLst/>
              <a:uLnTx/>
              <a:uFillTx/>
              <a:latin typeface="Arial"/>
            </a:endParaRPr>
          </a:p>
        </p:txBody>
      </p:sp>
    </p:spTree>
    <p:extLst>
      <p:ext uri="{BB962C8B-B14F-4D97-AF65-F5344CB8AC3E}">
        <p14:creationId xmlns:p14="http://schemas.microsoft.com/office/powerpoint/2010/main" val="10107386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 name="PlaceHolder 1"/>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464" name="TextShape 2"/>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9CB19F1A-9D38-4DCE-906A-7E59C9DDB825}"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8982391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 name="TextShape 1"/>
          <p:cNvSpPr txBox="1"/>
          <p:nvPr/>
        </p:nvSpPr>
        <p:spPr>
          <a:xfrm>
            <a:off x="3850560" y="9428760"/>
            <a:ext cx="2945160" cy="49608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786D4224-61C9-4818-8F56-E4FEA40BBAA0}"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ＭＳ Ｐゴシック"/>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
        <p:nvSpPr>
          <p:cNvPr id="473" name="PlaceHolder 2"/>
          <p:cNvSpPr>
            <a:spLocks noGrp="1"/>
          </p:cNvSpPr>
          <p:nvPr>
            <p:ph type="body"/>
          </p:nvPr>
        </p:nvSpPr>
        <p:spPr>
          <a:xfrm>
            <a:off x="679680" y="4715280"/>
            <a:ext cx="5437800" cy="4466520"/>
          </a:xfrm>
          <a:prstGeom prst="rect">
            <a:avLst/>
          </a:prstGeom>
        </p:spPr>
        <p:txBody>
          <a:bodyPr/>
          <a:lstStyle/>
          <a:p>
            <a:endParaRPr lang="en-US" sz="20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30689720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 name="PlaceHolder 1"/>
          <p:cNvSpPr>
            <a:spLocks noGrp="1"/>
          </p:cNvSpPr>
          <p:nvPr>
            <p:ph type="body"/>
          </p:nvPr>
        </p:nvSpPr>
        <p:spPr>
          <a:xfrm>
            <a:off x="679680" y="4777200"/>
            <a:ext cx="5437800" cy="3908160"/>
          </a:xfrm>
          <a:prstGeom prst="rect">
            <a:avLst/>
          </a:prstGeom>
        </p:spPr>
        <p:txBody>
          <a:bodyPr/>
          <a:lstStyle/>
          <a:p>
            <a:endParaRPr lang="en-US" sz="2000" b="0" strike="noStrike" spc="-1">
              <a:solidFill>
                <a:srgbClr val="000000"/>
              </a:solidFill>
              <a:uFill>
                <a:solidFill>
                  <a:srgbClr val="FFFFFF"/>
                </a:solidFill>
              </a:uFill>
              <a:latin typeface="Arial"/>
            </a:endParaRPr>
          </a:p>
        </p:txBody>
      </p:sp>
      <p:sp>
        <p:nvSpPr>
          <p:cNvPr id="268" name="TextShape 2"/>
          <p:cNvSpPr txBox="1"/>
          <p:nvPr/>
        </p:nvSpPr>
        <p:spPr>
          <a:xfrm>
            <a:off x="3850560" y="9428760"/>
            <a:ext cx="2945160" cy="497520"/>
          </a:xfrm>
          <a:prstGeom prst="rect">
            <a:avLst/>
          </a:prstGeom>
          <a:noFill/>
          <a:ln>
            <a:noFill/>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27CC59BC-1185-4AE9-AFF2-4F8C799E3FD4}" type="slidenum">
              <a:rPr kumimoji="0" lang="en-US" sz="1200" b="0" i="0" u="none" strike="noStrike" kern="1200" cap="none" spc="-1" normalizeH="0" baseline="0" noProof="0">
                <a:ln>
                  <a:noFill/>
                </a:ln>
                <a:solidFill>
                  <a:srgbClr val="000000"/>
                </a:solidFill>
                <a:effectLst/>
                <a:uLnTx/>
                <a:uFill>
                  <a:solidFill>
                    <a:srgbClr val="FFFFFF"/>
                  </a:solidFill>
                </a:uFill>
                <a:latin typeface="Arial"/>
                <a:ea typeface="+mn-ea"/>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US" sz="1200" b="0" i="0" u="none" strike="noStrike" kern="1200" cap="none" spc="-1" normalizeH="0" baseline="0" noProof="0">
              <a:ln>
                <a:noFill/>
              </a:ln>
              <a:solidFill>
                <a:srgbClr val="000000"/>
              </a:solidFill>
              <a:effectLst/>
              <a:uLnTx/>
              <a:uFill>
                <a:solidFill>
                  <a:srgbClr val="FFFFFF"/>
                </a:solidFill>
              </a:uFill>
              <a:latin typeface="Times New Roman"/>
            </a:endParaRPr>
          </a:p>
        </p:txBody>
      </p:sp>
    </p:spTree>
    <p:extLst>
      <p:ext uri="{BB962C8B-B14F-4D97-AF65-F5344CB8AC3E}">
        <p14:creationId xmlns:p14="http://schemas.microsoft.com/office/powerpoint/2010/main" val="22117142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79</a:t>
            </a:fld>
            <a:endParaRPr lang="en-US" dirty="0"/>
          </a:p>
        </p:txBody>
      </p:sp>
    </p:spTree>
    <p:extLst>
      <p:ext uri="{BB962C8B-B14F-4D97-AF65-F5344CB8AC3E}">
        <p14:creationId xmlns:p14="http://schemas.microsoft.com/office/powerpoint/2010/main" val="29973954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80</a:t>
            </a:fld>
            <a:endParaRPr lang="en-US" dirty="0"/>
          </a:p>
        </p:txBody>
      </p:sp>
    </p:spTree>
    <p:extLst>
      <p:ext uri="{BB962C8B-B14F-4D97-AF65-F5344CB8AC3E}">
        <p14:creationId xmlns:p14="http://schemas.microsoft.com/office/powerpoint/2010/main" val="1735536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eitl y Slei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cy-GB" smtClean="0"/>
              <a:t>Cliciwch i olygu arddull y Meistr teitl</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y-GB" smtClean="0"/>
              <a:t>Cliciwch i olygu arddull is-deitl y Meistr</a:t>
            </a:r>
            <a:endParaRPr lang="en-US" dirty="0"/>
          </a:p>
        </p:txBody>
      </p:sp>
      <p:sp>
        <p:nvSpPr>
          <p:cNvPr id="4" name="Date Placeholder 3"/>
          <p:cNvSpPr>
            <a:spLocks noGrp="1"/>
          </p:cNvSpPr>
          <p:nvPr>
            <p:ph type="dt" sz="half" idx="10"/>
          </p:nvPr>
        </p:nvSpPr>
        <p:spPr/>
        <p:txBody>
          <a:bodyPr/>
          <a:lstStyle/>
          <a:p>
            <a:fld id="{F3F31BF5-16AF-4ABC-82E4-310B17252EEA}" type="datetimeFigureOut">
              <a:rPr lang="cy-GB" smtClean="0"/>
              <a:t>08/12/2020</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1454363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Cliciwch i olygu arddull y Meistr teitl</a:t>
            </a:r>
            <a:endParaRPr lang="en-US" dirty="0"/>
          </a:p>
        </p:txBody>
      </p:sp>
      <p:sp>
        <p:nvSpPr>
          <p:cNvPr id="3" name="Content Placeholder 2"/>
          <p:cNvSpPr>
            <a:spLocks noGrp="1"/>
          </p:cNvSpPr>
          <p:nvPr>
            <p:ph idx="1"/>
          </p:nvPr>
        </p:nvSpPr>
        <p:spPr/>
        <p:txBody>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Date Placeholder 3"/>
          <p:cNvSpPr>
            <a:spLocks noGrp="1"/>
          </p:cNvSpPr>
          <p:nvPr>
            <p:ph type="dt" sz="half" idx="10"/>
          </p:nvPr>
        </p:nvSpPr>
        <p:spPr/>
        <p:txBody>
          <a:bodyPr/>
          <a:lstStyle/>
          <a:p>
            <a:fld id="{F3F31BF5-16AF-4ABC-82E4-310B17252EEA}" type="datetimeFigureOut">
              <a:rPr lang="cy-GB" smtClean="0"/>
              <a:t>08/12/2020</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3782914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Pennyn Adra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cy-GB" smtClean="0"/>
              <a:t>Cliciwch i olygu arddull y Meistr teitl</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y-GB" smtClean="0"/>
              <a:t>Golygu'r arddulliau testun Meistr</a:t>
            </a:r>
          </a:p>
        </p:txBody>
      </p:sp>
      <p:sp>
        <p:nvSpPr>
          <p:cNvPr id="4" name="Date Placeholder 3"/>
          <p:cNvSpPr>
            <a:spLocks noGrp="1"/>
          </p:cNvSpPr>
          <p:nvPr>
            <p:ph type="dt" sz="half" idx="10"/>
          </p:nvPr>
        </p:nvSpPr>
        <p:spPr/>
        <p:txBody>
          <a:bodyPr/>
          <a:lstStyle/>
          <a:p>
            <a:fld id="{F3F31BF5-16AF-4ABC-82E4-310B17252EEA}" type="datetimeFigureOut">
              <a:rPr lang="cy-GB" smtClean="0"/>
              <a:t>08/12/2020</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34413551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au Gynnwy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Cliciwch i olygu arddull y Meistr teitl</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5" name="Date Placeholder 4"/>
          <p:cNvSpPr>
            <a:spLocks noGrp="1"/>
          </p:cNvSpPr>
          <p:nvPr>
            <p:ph type="dt" sz="half" idx="10"/>
          </p:nvPr>
        </p:nvSpPr>
        <p:spPr/>
        <p:txBody>
          <a:bodyPr/>
          <a:lstStyle/>
          <a:p>
            <a:fld id="{F3F31BF5-16AF-4ABC-82E4-310B17252EEA}" type="datetimeFigureOut">
              <a:rPr lang="cy-GB" smtClean="0"/>
              <a:t>08/12/2020</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2426148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ymhariaeth">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cy-GB" smtClean="0"/>
              <a:t>Cliciwch i olygu arddull y Meistr teitl</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smtClean="0"/>
              <a:t>Golygu'r arddulliau testun Meistr</a:t>
            </a:r>
          </a:p>
        </p:txBody>
      </p:sp>
      <p:sp>
        <p:nvSpPr>
          <p:cNvPr id="4" name="Content Placeholder 3"/>
          <p:cNvSpPr>
            <a:spLocks noGrp="1"/>
          </p:cNvSpPr>
          <p:nvPr>
            <p:ph sz="half" idx="2"/>
          </p:nvPr>
        </p:nvSpPr>
        <p:spPr>
          <a:xfrm>
            <a:off x="629842" y="2505075"/>
            <a:ext cx="3868340" cy="3684588"/>
          </a:xfrm>
        </p:spPr>
        <p:txBody>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smtClean="0"/>
              <a:t>Golygu'r arddulliau testun Meistr</a:t>
            </a:r>
          </a:p>
        </p:txBody>
      </p:sp>
      <p:sp>
        <p:nvSpPr>
          <p:cNvPr id="6" name="Content Placeholder 5"/>
          <p:cNvSpPr>
            <a:spLocks noGrp="1"/>
          </p:cNvSpPr>
          <p:nvPr>
            <p:ph sz="quarter" idx="4"/>
          </p:nvPr>
        </p:nvSpPr>
        <p:spPr>
          <a:xfrm>
            <a:off x="4629150" y="2505075"/>
            <a:ext cx="3887391" cy="3684588"/>
          </a:xfrm>
        </p:spPr>
        <p:txBody>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7" name="Date Placeholder 6"/>
          <p:cNvSpPr>
            <a:spLocks noGrp="1"/>
          </p:cNvSpPr>
          <p:nvPr>
            <p:ph type="dt" sz="half" idx="10"/>
          </p:nvPr>
        </p:nvSpPr>
        <p:spPr/>
        <p:txBody>
          <a:bodyPr/>
          <a:lstStyle/>
          <a:p>
            <a:fld id="{F3F31BF5-16AF-4ABC-82E4-310B17252EEA}" type="datetimeFigureOut">
              <a:rPr lang="cy-GB" smtClean="0"/>
              <a:t>08/12/2020</a:t>
            </a:fld>
            <a:endParaRPr lang="cy-GB"/>
          </a:p>
        </p:txBody>
      </p:sp>
      <p:sp>
        <p:nvSpPr>
          <p:cNvPr id="8" name="Footer Placeholder 7"/>
          <p:cNvSpPr>
            <a:spLocks noGrp="1"/>
          </p:cNvSpPr>
          <p:nvPr>
            <p:ph type="ftr" sz="quarter" idx="11"/>
          </p:nvPr>
        </p:nvSpPr>
        <p:spPr/>
        <p:txBody>
          <a:bodyPr/>
          <a:lstStyle/>
          <a:p>
            <a:endParaRPr lang="cy-GB"/>
          </a:p>
        </p:txBody>
      </p:sp>
      <p:sp>
        <p:nvSpPr>
          <p:cNvPr id="9" name="Slide Number Placeholder 8"/>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3323872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eitl yn Uni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Cliciwch i olygu arddull y Meistr teitl</a:t>
            </a:r>
            <a:endParaRPr lang="en-US" dirty="0"/>
          </a:p>
        </p:txBody>
      </p:sp>
      <p:sp>
        <p:nvSpPr>
          <p:cNvPr id="3" name="Date Placeholder 2"/>
          <p:cNvSpPr>
            <a:spLocks noGrp="1"/>
          </p:cNvSpPr>
          <p:nvPr>
            <p:ph type="dt" sz="half" idx="10"/>
          </p:nvPr>
        </p:nvSpPr>
        <p:spPr/>
        <p:txBody>
          <a:bodyPr/>
          <a:lstStyle/>
          <a:p>
            <a:fld id="{F3F31BF5-16AF-4ABC-82E4-310B17252EEA}" type="datetimeFigureOut">
              <a:rPr lang="cy-GB" smtClean="0"/>
              <a:t>08/12/2020</a:t>
            </a:fld>
            <a:endParaRPr lang="cy-GB"/>
          </a:p>
        </p:txBody>
      </p:sp>
      <p:sp>
        <p:nvSpPr>
          <p:cNvPr id="4" name="Footer Placeholder 3"/>
          <p:cNvSpPr>
            <a:spLocks noGrp="1"/>
          </p:cNvSpPr>
          <p:nvPr>
            <p:ph type="ftr" sz="quarter" idx="11"/>
          </p:nvPr>
        </p:nvSpPr>
        <p:spPr/>
        <p:txBody>
          <a:bodyPr/>
          <a:lstStyle/>
          <a:p>
            <a:endParaRPr lang="cy-GB"/>
          </a:p>
        </p:txBody>
      </p:sp>
      <p:sp>
        <p:nvSpPr>
          <p:cNvPr id="5" name="Slide Number Placeholder 4"/>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2447522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Gwa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F31BF5-16AF-4ABC-82E4-310B17252EEA}" type="datetimeFigureOut">
              <a:rPr lang="cy-GB" smtClean="0"/>
              <a:t>08/12/2020</a:t>
            </a:fld>
            <a:endParaRPr lang="cy-GB"/>
          </a:p>
        </p:txBody>
      </p:sp>
      <p:sp>
        <p:nvSpPr>
          <p:cNvPr id="3" name="Footer Placeholder 2"/>
          <p:cNvSpPr>
            <a:spLocks noGrp="1"/>
          </p:cNvSpPr>
          <p:nvPr>
            <p:ph type="ftr" sz="quarter" idx="11"/>
          </p:nvPr>
        </p:nvSpPr>
        <p:spPr/>
        <p:txBody>
          <a:bodyPr/>
          <a:lstStyle/>
          <a:p>
            <a:endParaRPr lang="cy-GB"/>
          </a:p>
        </p:txBody>
      </p:sp>
      <p:sp>
        <p:nvSpPr>
          <p:cNvPr id="4" name="Slide Number Placeholder 3"/>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1718098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ynnwys gyda Phennaw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cy-GB" smtClean="0"/>
              <a:t>Cliciwch i olygu arddull y Meistr teitl</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y-GB" smtClean="0"/>
              <a:t>Golygu'r arddulliau testun Meistr</a:t>
            </a:r>
          </a:p>
        </p:txBody>
      </p:sp>
      <p:sp>
        <p:nvSpPr>
          <p:cNvPr id="5" name="Date Placeholder 4"/>
          <p:cNvSpPr>
            <a:spLocks noGrp="1"/>
          </p:cNvSpPr>
          <p:nvPr>
            <p:ph type="dt" sz="half" idx="10"/>
          </p:nvPr>
        </p:nvSpPr>
        <p:spPr/>
        <p:txBody>
          <a:bodyPr/>
          <a:lstStyle/>
          <a:p>
            <a:fld id="{F3F31BF5-16AF-4ABC-82E4-310B17252EEA}" type="datetimeFigureOut">
              <a:rPr lang="cy-GB" smtClean="0"/>
              <a:t>08/12/2020</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2576356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Llun gyda Phennaw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cy-GB" smtClean="0"/>
              <a:t>Cliciwch i olygu arddull y Meistr teitl</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y-GB" smtClean="0"/>
              <a:t>Cliciwch eicon i ychwanegu llun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y-GB" smtClean="0"/>
              <a:t>Golygu'r arddulliau testun Meistr</a:t>
            </a:r>
          </a:p>
        </p:txBody>
      </p:sp>
      <p:sp>
        <p:nvSpPr>
          <p:cNvPr id="5" name="Date Placeholder 4"/>
          <p:cNvSpPr>
            <a:spLocks noGrp="1"/>
          </p:cNvSpPr>
          <p:nvPr>
            <p:ph type="dt" sz="half" idx="10"/>
          </p:nvPr>
        </p:nvSpPr>
        <p:spPr/>
        <p:txBody>
          <a:bodyPr/>
          <a:lstStyle/>
          <a:p>
            <a:fld id="{F3F31BF5-16AF-4ABC-82E4-310B17252EEA}" type="datetimeFigureOut">
              <a:rPr lang="cy-GB" smtClean="0"/>
              <a:t>08/12/2020</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950989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itl a Thestun Fertigo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Cliciwch i olygu arddull y Meistr teitl</a:t>
            </a:r>
            <a:endParaRPr lang="en-US" dirty="0"/>
          </a:p>
        </p:txBody>
      </p:sp>
      <p:sp>
        <p:nvSpPr>
          <p:cNvPr id="3" name="Vertical Text Placeholder 2"/>
          <p:cNvSpPr>
            <a:spLocks noGrp="1"/>
          </p:cNvSpPr>
          <p:nvPr>
            <p:ph type="body" orient="vert" idx="1"/>
          </p:nvPr>
        </p:nvSpPr>
        <p:spPr/>
        <p:txBody>
          <a:bodyPr vert="eaVert"/>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Date Placeholder 3"/>
          <p:cNvSpPr>
            <a:spLocks noGrp="1"/>
          </p:cNvSpPr>
          <p:nvPr>
            <p:ph type="dt" sz="half" idx="10"/>
          </p:nvPr>
        </p:nvSpPr>
        <p:spPr/>
        <p:txBody>
          <a:bodyPr/>
          <a:lstStyle/>
          <a:p>
            <a:fld id="{F3F31BF5-16AF-4ABC-82E4-310B17252EEA}" type="datetimeFigureOut">
              <a:rPr lang="cy-GB" smtClean="0"/>
              <a:t>08/12/2020</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586559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itl Fertigol a Thestu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cy-GB" smtClean="0"/>
              <a:t>Cliciwch i olygu arddull y Meistr teitl</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Date Placeholder 3"/>
          <p:cNvSpPr>
            <a:spLocks noGrp="1"/>
          </p:cNvSpPr>
          <p:nvPr>
            <p:ph type="dt" sz="half" idx="10"/>
          </p:nvPr>
        </p:nvSpPr>
        <p:spPr/>
        <p:txBody>
          <a:bodyPr/>
          <a:lstStyle/>
          <a:p>
            <a:fld id="{F3F31BF5-16AF-4ABC-82E4-310B17252EEA}" type="datetimeFigureOut">
              <a:rPr lang="cy-GB" smtClean="0"/>
              <a:t>08/12/2020</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8C241CF-C1B9-4968-9710-C08BBDBFF2FB}" type="slidenum">
              <a:rPr lang="cy-GB" smtClean="0"/>
              <a:t>‹#›</a:t>
            </a:fld>
            <a:endParaRPr lang="cy-GB"/>
          </a:p>
        </p:txBody>
      </p:sp>
    </p:spTree>
    <p:extLst>
      <p:ext uri="{BB962C8B-B14F-4D97-AF65-F5344CB8AC3E}">
        <p14:creationId xmlns:p14="http://schemas.microsoft.com/office/powerpoint/2010/main" val="1089876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77759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6" name="PlaceHolder 2"/>
          <p:cNvSpPr>
            <a:spLocks noGrp="1"/>
          </p:cNvSpPr>
          <p:nvPr>
            <p:ph type="subTitle"/>
          </p:nvPr>
        </p:nvSpPr>
        <p:spPr>
          <a:xfrm>
            <a:off x="457200" y="1600200"/>
            <a:ext cx="8229240" cy="45255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805578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8"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8495899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0"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0673530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054043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457200" y="274680"/>
            <a:ext cx="8229240" cy="52977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31291206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5"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 name="PlaceHolder 3"/>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7" name="PlaceHolder 4"/>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9627839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9"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1"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8306473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23"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4"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5"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2768483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27"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8"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2929255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30"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1"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2"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3" name="PlaceHolder 5"/>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0219605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35" name="PlaceHolder 2"/>
          <p:cNvSpPr>
            <a:spLocks noGrp="1"/>
          </p:cNvSpPr>
          <p:nvPr>
            <p:ph type="body"/>
          </p:nvPr>
        </p:nvSpPr>
        <p:spPr>
          <a:xfrm>
            <a:off x="45720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6" name="PlaceHolder 3"/>
          <p:cNvSpPr>
            <a:spLocks noGrp="1"/>
          </p:cNvSpPr>
          <p:nvPr>
            <p:ph type="body"/>
          </p:nvPr>
        </p:nvSpPr>
        <p:spPr>
          <a:xfrm>
            <a:off x="323964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7" name="PlaceHolder 4"/>
          <p:cNvSpPr>
            <a:spLocks noGrp="1"/>
          </p:cNvSpPr>
          <p:nvPr>
            <p:ph type="body"/>
          </p:nvPr>
        </p:nvSpPr>
        <p:spPr>
          <a:xfrm>
            <a:off x="602208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8" name="PlaceHolder 5"/>
          <p:cNvSpPr>
            <a:spLocks noGrp="1"/>
          </p:cNvSpPr>
          <p:nvPr>
            <p:ph type="body"/>
          </p:nvPr>
        </p:nvSpPr>
        <p:spPr>
          <a:xfrm>
            <a:off x="602208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39" name="PlaceHolder 6"/>
          <p:cNvSpPr>
            <a:spLocks noGrp="1"/>
          </p:cNvSpPr>
          <p:nvPr>
            <p:ph type="body"/>
          </p:nvPr>
        </p:nvSpPr>
        <p:spPr>
          <a:xfrm>
            <a:off x="323964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40" name="PlaceHolder 7"/>
          <p:cNvSpPr>
            <a:spLocks noGrp="1"/>
          </p:cNvSpPr>
          <p:nvPr>
            <p:ph type="body"/>
          </p:nvPr>
        </p:nvSpPr>
        <p:spPr>
          <a:xfrm>
            <a:off x="45720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7290913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13146538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61317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48" name="PlaceHolder 2"/>
          <p:cNvSpPr>
            <a:spLocks noGrp="1"/>
          </p:cNvSpPr>
          <p:nvPr>
            <p:ph type="subTitle"/>
          </p:nvPr>
        </p:nvSpPr>
        <p:spPr>
          <a:xfrm>
            <a:off x="457200" y="1600200"/>
            <a:ext cx="8229240" cy="45255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28559431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50"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3604406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52"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53"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793164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7488946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5" name="PlaceHolder 1"/>
          <p:cNvSpPr>
            <a:spLocks noGrp="1"/>
          </p:cNvSpPr>
          <p:nvPr>
            <p:ph type="subTitle"/>
          </p:nvPr>
        </p:nvSpPr>
        <p:spPr>
          <a:xfrm>
            <a:off x="457200" y="274680"/>
            <a:ext cx="8229240" cy="52977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12606445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57"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58" name="PlaceHolder 3"/>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59" name="PlaceHolder 4"/>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77648238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60"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61"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62"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63"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2325223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65"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66"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67"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3140668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8"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69"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0"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9087096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72"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3"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4"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5" name="PlaceHolder 5"/>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45291821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6"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77" name="PlaceHolder 2"/>
          <p:cNvSpPr>
            <a:spLocks noGrp="1"/>
          </p:cNvSpPr>
          <p:nvPr>
            <p:ph type="body"/>
          </p:nvPr>
        </p:nvSpPr>
        <p:spPr>
          <a:xfrm>
            <a:off x="45720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8" name="PlaceHolder 3"/>
          <p:cNvSpPr>
            <a:spLocks noGrp="1"/>
          </p:cNvSpPr>
          <p:nvPr>
            <p:ph type="body"/>
          </p:nvPr>
        </p:nvSpPr>
        <p:spPr>
          <a:xfrm>
            <a:off x="323964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79" name="PlaceHolder 4"/>
          <p:cNvSpPr>
            <a:spLocks noGrp="1"/>
          </p:cNvSpPr>
          <p:nvPr>
            <p:ph type="body"/>
          </p:nvPr>
        </p:nvSpPr>
        <p:spPr>
          <a:xfrm>
            <a:off x="602208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80" name="PlaceHolder 5"/>
          <p:cNvSpPr>
            <a:spLocks noGrp="1"/>
          </p:cNvSpPr>
          <p:nvPr>
            <p:ph type="body"/>
          </p:nvPr>
        </p:nvSpPr>
        <p:spPr>
          <a:xfrm>
            <a:off x="602208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81" name="PlaceHolder 6"/>
          <p:cNvSpPr>
            <a:spLocks noGrp="1"/>
          </p:cNvSpPr>
          <p:nvPr>
            <p:ph type="body"/>
          </p:nvPr>
        </p:nvSpPr>
        <p:spPr>
          <a:xfrm>
            <a:off x="323964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82" name="PlaceHolder 7"/>
          <p:cNvSpPr>
            <a:spLocks noGrp="1"/>
          </p:cNvSpPr>
          <p:nvPr>
            <p:ph type="body"/>
          </p:nvPr>
        </p:nvSpPr>
        <p:spPr>
          <a:xfrm>
            <a:off x="45720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45108761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18144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41062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89" name="PlaceHolder 2"/>
          <p:cNvSpPr>
            <a:spLocks noGrp="1"/>
          </p:cNvSpPr>
          <p:nvPr>
            <p:ph type="subTitle"/>
          </p:nvPr>
        </p:nvSpPr>
        <p:spPr>
          <a:xfrm>
            <a:off x="457200" y="1600200"/>
            <a:ext cx="8229240" cy="45255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93401064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91"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5108056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93"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94"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3157750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9486633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457200" y="274680"/>
            <a:ext cx="8229240" cy="52977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48467271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98"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99" name="PlaceHolder 3"/>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00" name="PlaceHolder 4"/>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8298734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02"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03"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04"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94999291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06"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07"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08"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1574975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10"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1"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9781260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13"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4"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5"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6" name="PlaceHolder 5"/>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4188414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18" name="PlaceHolder 2"/>
          <p:cNvSpPr>
            <a:spLocks noGrp="1"/>
          </p:cNvSpPr>
          <p:nvPr>
            <p:ph type="body"/>
          </p:nvPr>
        </p:nvSpPr>
        <p:spPr>
          <a:xfrm>
            <a:off x="45720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19" name="PlaceHolder 3"/>
          <p:cNvSpPr>
            <a:spLocks noGrp="1"/>
          </p:cNvSpPr>
          <p:nvPr>
            <p:ph type="body"/>
          </p:nvPr>
        </p:nvSpPr>
        <p:spPr>
          <a:xfrm>
            <a:off x="323964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20" name="PlaceHolder 4"/>
          <p:cNvSpPr>
            <a:spLocks noGrp="1"/>
          </p:cNvSpPr>
          <p:nvPr>
            <p:ph type="body"/>
          </p:nvPr>
        </p:nvSpPr>
        <p:spPr>
          <a:xfrm>
            <a:off x="602208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21" name="PlaceHolder 5"/>
          <p:cNvSpPr>
            <a:spLocks noGrp="1"/>
          </p:cNvSpPr>
          <p:nvPr>
            <p:ph type="body"/>
          </p:nvPr>
        </p:nvSpPr>
        <p:spPr>
          <a:xfrm>
            <a:off x="602208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22" name="PlaceHolder 6"/>
          <p:cNvSpPr>
            <a:spLocks noGrp="1"/>
          </p:cNvSpPr>
          <p:nvPr>
            <p:ph type="body"/>
          </p:nvPr>
        </p:nvSpPr>
        <p:spPr>
          <a:xfrm>
            <a:off x="323964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23" name="PlaceHolder 7"/>
          <p:cNvSpPr>
            <a:spLocks noGrp="1"/>
          </p:cNvSpPr>
          <p:nvPr>
            <p:ph type="body"/>
          </p:nvPr>
        </p:nvSpPr>
        <p:spPr>
          <a:xfrm>
            <a:off x="45720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87586524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87752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2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30" name="PlaceHolder 2"/>
          <p:cNvSpPr>
            <a:spLocks noGrp="1"/>
          </p:cNvSpPr>
          <p:nvPr>
            <p:ph type="subTitle"/>
          </p:nvPr>
        </p:nvSpPr>
        <p:spPr>
          <a:xfrm>
            <a:off x="457200" y="1600200"/>
            <a:ext cx="8229240" cy="45255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319416513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31"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32"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5298010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33"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34"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35"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41133958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6"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38683395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7" name="PlaceHolder 1"/>
          <p:cNvSpPr>
            <a:spLocks noGrp="1"/>
          </p:cNvSpPr>
          <p:nvPr>
            <p:ph type="subTitle"/>
          </p:nvPr>
        </p:nvSpPr>
        <p:spPr>
          <a:xfrm>
            <a:off x="457200" y="274680"/>
            <a:ext cx="8229240" cy="52977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374543015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8"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39"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0" name="PlaceHolder 3"/>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1" name="PlaceHolder 4"/>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55341281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4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43"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4"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5"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29480603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46"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47"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8"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49"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93974646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50"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51"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52"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43233279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53"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54"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55"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56"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57" name="PlaceHolder 5"/>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06804532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58"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59" name="PlaceHolder 2"/>
          <p:cNvSpPr>
            <a:spLocks noGrp="1"/>
          </p:cNvSpPr>
          <p:nvPr>
            <p:ph type="body"/>
          </p:nvPr>
        </p:nvSpPr>
        <p:spPr>
          <a:xfrm>
            <a:off x="45720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0" name="PlaceHolder 3"/>
          <p:cNvSpPr>
            <a:spLocks noGrp="1"/>
          </p:cNvSpPr>
          <p:nvPr>
            <p:ph type="body"/>
          </p:nvPr>
        </p:nvSpPr>
        <p:spPr>
          <a:xfrm>
            <a:off x="323964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1" name="PlaceHolder 4"/>
          <p:cNvSpPr>
            <a:spLocks noGrp="1"/>
          </p:cNvSpPr>
          <p:nvPr>
            <p:ph type="body"/>
          </p:nvPr>
        </p:nvSpPr>
        <p:spPr>
          <a:xfrm>
            <a:off x="602208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2" name="PlaceHolder 5"/>
          <p:cNvSpPr>
            <a:spLocks noGrp="1"/>
          </p:cNvSpPr>
          <p:nvPr>
            <p:ph type="body"/>
          </p:nvPr>
        </p:nvSpPr>
        <p:spPr>
          <a:xfrm>
            <a:off x="602208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3" name="PlaceHolder 6"/>
          <p:cNvSpPr>
            <a:spLocks noGrp="1"/>
          </p:cNvSpPr>
          <p:nvPr>
            <p:ph type="body"/>
          </p:nvPr>
        </p:nvSpPr>
        <p:spPr>
          <a:xfrm>
            <a:off x="323964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64" name="PlaceHolder 7"/>
          <p:cNvSpPr>
            <a:spLocks noGrp="1"/>
          </p:cNvSpPr>
          <p:nvPr>
            <p:ph type="body"/>
          </p:nvPr>
        </p:nvSpPr>
        <p:spPr>
          <a:xfrm>
            <a:off x="45720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30390930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181910145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7573637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70"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71" name="PlaceHolder 2"/>
          <p:cNvSpPr>
            <a:spLocks noGrp="1"/>
          </p:cNvSpPr>
          <p:nvPr>
            <p:ph type="subTitle"/>
          </p:nvPr>
        </p:nvSpPr>
        <p:spPr>
          <a:xfrm>
            <a:off x="457200" y="1600200"/>
            <a:ext cx="8229240" cy="45255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248678072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72"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73"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71976254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7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75"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76"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23072421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356612521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8" name="PlaceHolder 1"/>
          <p:cNvSpPr>
            <a:spLocks noGrp="1"/>
          </p:cNvSpPr>
          <p:nvPr>
            <p:ph type="subTitle"/>
          </p:nvPr>
        </p:nvSpPr>
        <p:spPr>
          <a:xfrm>
            <a:off x="457200" y="274680"/>
            <a:ext cx="8229240" cy="5297760"/>
          </a:xfrm>
          <a:prstGeom prst="rect">
            <a:avLst/>
          </a:prstGeom>
        </p:spPr>
        <p:txBody>
          <a:bodyPr lIns="0" tIns="0" rIns="0" bIns="0" anchor="ctr"/>
          <a:lstStyle/>
          <a:p>
            <a:pPr algn="ctr"/>
            <a:endParaRPr lang="en-US" sz="32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169618699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80"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81" name="PlaceHolder 3"/>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82" name="PlaceHolder 4"/>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54823482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3"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84"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85"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86"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01894426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87"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88"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89"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90"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87140909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91"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92"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93"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19893095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94"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195"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96"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97"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198" name="PlaceHolder 5"/>
          <p:cNvSpPr>
            <a:spLocks noGrp="1"/>
          </p:cNvSpPr>
          <p:nvPr>
            <p:ph type="body"/>
          </p:nvPr>
        </p:nvSpPr>
        <p:spPr>
          <a:xfrm>
            <a:off x="457200" y="3964320"/>
            <a:ext cx="40158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415831443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99"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200" name="PlaceHolder 2"/>
          <p:cNvSpPr>
            <a:spLocks noGrp="1"/>
          </p:cNvSpPr>
          <p:nvPr>
            <p:ph type="body"/>
          </p:nvPr>
        </p:nvSpPr>
        <p:spPr>
          <a:xfrm>
            <a:off x="45720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1" name="PlaceHolder 3"/>
          <p:cNvSpPr>
            <a:spLocks noGrp="1"/>
          </p:cNvSpPr>
          <p:nvPr>
            <p:ph type="body"/>
          </p:nvPr>
        </p:nvSpPr>
        <p:spPr>
          <a:xfrm>
            <a:off x="323964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2" name="PlaceHolder 4"/>
          <p:cNvSpPr>
            <a:spLocks noGrp="1"/>
          </p:cNvSpPr>
          <p:nvPr>
            <p:ph type="body"/>
          </p:nvPr>
        </p:nvSpPr>
        <p:spPr>
          <a:xfrm>
            <a:off x="6022080" y="160020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3" name="PlaceHolder 5"/>
          <p:cNvSpPr>
            <a:spLocks noGrp="1"/>
          </p:cNvSpPr>
          <p:nvPr>
            <p:ph type="body"/>
          </p:nvPr>
        </p:nvSpPr>
        <p:spPr>
          <a:xfrm>
            <a:off x="602208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4" name="PlaceHolder 6"/>
          <p:cNvSpPr>
            <a:spLocks noGrp="1"/>
          </p:cNvSpPr>
          <p:nvPr>
            <p:ph type="body"/>
          </p:nvPr>
        </p:nvSpPr>
        <p:spPr>
          <a:xfrm>
            <a:off x="323964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205" name="PlaceHolder 7"/>
          <p:cNvSpPr>
            <a:spLocks noGrp="1"/>
          </p:cNvSpPr>
          <p:nvPr>
            <p:ph type="body"/>
          </p:nvPr>
        </p:nvSpPr>
        <p:spPr>
          <a:xfrm>
            <a:off x="457200" y="3964320"/>
            <a:ext cx="2649600" cy="2158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1346204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theme" Target="../theme/theme4.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slideLayout" Target="../slideLayouts/slideLayout62.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theme" Target="../theme/theme6.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cy-GB" smtClean="0"/>
              <a:t>Cliciwch i olygu arddull y Meistr teitl</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cy-GB" smtClean="0"/>
              <a:t>Golygu'r arddulliau testun Meistr</a:t>
            </a:r>
          </a:p>
          <a:p>
            <a:pPr lvl="1"/>
            <a:r>
              <a:rPr lang="cy-GB" smtClean="0"/>
              <a:t>Ail lefel</a:t>
            </a:r>
          </a:p>
          <a:p>
            <a:pPr lvl="2"/>
            <a:r>
              <a:rPr lang="cy-GB" smtClean="0"/>
              <a:t>Trydedd lefel</a:t>
            </a:r>
          </a:p>
          <a:p>
            <a:pPr lvl="3"/>
            <a:r>
              <a:rPr lang="cy-GB" smtClean="0"/>
              <a:t>Pedwaredd lefel</a:t>
            </a:r>
          </a:p>
          <a:p>
            <a:pPr lvl="4"/>
            <a:r>
              <a:rPr lang="cy-GB" smtClean="0"/>
              <a:t>Pumed lefel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F31BF5-16AF-4ABC-82E4-310B17252EEA}" type="datetimeFigureOut">
              <a:rPr lang="cy-GB" smtClean="0"/>
              <a:t>08/12/2020</a:t>
            </a:fld>
            <a:endParaRPr lang="cy-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y-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C241CF-C1B9-4968-9710-C08BBDBFF2FB}" type="slidenum">
              <a:rPr lang="cy-GB" smtClean="0"/>
              <a:t>‹#›</a:t>
            </a:fld>
            <a:endParaRPr lang="cy-GB"/>
          </a:p>
        </p:txBody>
      </p:sp>
    </p:spTree>
    <p:extLst>
      <p:ext uri="{BB962C8B-B14F-4D97-AF65-F5344CB8AC3E}">
        <p14:creationId xmlns:p14="http://schemas.microsoft.com/office/powerpoint/2010/main" val="10063548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PlaceHolder 1"/>
          <p:cNvSpPr>
            <a:spLocks noGrp="1"/>
          </p:cNvSpPr>
          <p:nvPr>
            <p:ph type="title"/>
          </p:nvPr>
        </p:nvSpPr>
        <p:spPr>
          <a:xfrm>
            <a:off x="457200" y="274680"/>
            <a:ext cx="8229240" cy="1142640"/>
          </a:xfrm>
          <a:prstGeom prst="rect">
            <a:avLst/>
          </a:prstGeom>
        </p:spPr>
        <p:txBody>
          <a:bodyPr anchor="ctr"/>
          <a:lstStyle/>
          <a:p>
            <a:pPr algn="ctr">
              <a:lnSpc>
                <a:spcPct val="100000"/>
              </a:lnSpc>
            </a:pPr>
            <a:r>
              <a:rPr lang="en-US" sz="4400" b="0" strike="noStrike" spc="-1">
                <a:solidFill>
                  <a:srgbClr val="000000"/>
                </a:solidFill>
                <a:uFill>
                  <a:solidFill>
                    <a:srgbClr val="FFFFFF"/>
                  </a:solidFill>
                </a:uFill>
                <a:latin typeface="Calibri"/>
              </a:rPr>
              <a:t>Click to edit Master title style</a:t>
            </a:r>
          </a:p>
        </p:txBody>
      </p:sp>
      <p:sp>
        <p:nvSpPr>
          <p:cNvPr id="6" name="PlaceHolder 2"/>
          <p:cNvSpPr>
            <a:spLocks noGrp="1"/>
          </p:cNvSpPr>
          <p:nvPr>
            <p:ph type="body"/>
          </p:nvPr>
        </p:nvSpPr>
        <p:spPr>
          <a:xfrm>
            <a:off x="457200" y="1600200"/>
            <a:ext cx="8229240" cy="4525560"/>
          </a:xfrm>
          <a:prstGeom prst="rect">
            <a:avLst/>
          </a:prstGeom>
        </p:spPr>
        <p:txBody>
          <a:bodyPr/>
          <a:lstStyle/>
          <a:p>
            <a:pPr marL="432000" indent="-324000">
              <a:lnSpc>
                <a:spcPct val="100000"/>
              </a:lnSpc>
              <a:spcBef>
                <a:spcPts val="641"/>
              </a:spcBef>
              <a:buClr>
                <a:srgbClr val="000000"/>
              </a:buClr>
              <a:buSzPct val="45000"/>
              <a:buFont typeface="Wingdings" charset="2"/>
              <a:buChar char=""/>
            </a:pPr>
            <a:r>
              <a:rPr lang="en-US" sz="3200" b="0" strike="noStrike" spc="-1">
                <a:solidFill>
                  <a:srgbClr val="000000"/>
                </a:solidFill>
                <a:uFill>
                  <a:solidFill>
                    <a:srgbClr val="FFFFFF"/>
                  </a:solidFill>
                </a:uFill>
                <a:latin typeface="Calibri"/>
              </a:rPr>
              <a:t>Click to edit Master text styles</a:t>
            </a:r>
          </a:p>
          <a:p>
            <a:pPr marL="864000" lvl="1" indent="-324000">
              <a:lnSpc>
                <a:spcPct val="100000"/>
              </a:lnSpc>
              <a:spcBef>
                <a:spcPts val="561"/>
              </a:spcBef>
              <a:buClr>
                <a:srgbClr val="000000"/>
              </a:buClr>
              <a:buSzPct val="75000"/>
              <a:buFont typeface="Symbol" charset="2"/>
              <a:buChar char=""/>
            </a:pPr>
            <a:r>
              <a:rPr lang="en-US" sz="2800" b="0" strike="noStrike" spc="-1">
                <a:solidFill>
                  <a:srgbClr val="000000"/>
                </a:solidFill>
                <a:uFill>
                  <a:solidFill>
                    <a:srgbClr val="FFFFFF"/>
                  </a:solidFill>
                </a:uFill>
                <a:latin typeface="Calibri"/>
              </a:rPr>
              <a:t>Second level</a:t>
            </a:r>
          </a:p>
          <a:p>
            <a:pPr marL="1296000" lvl="2" indent="-288000">
              <a:lnSpc>
                <a:spcPct val="100000"/>
              </a:lnSpc>
              <a:spcBef>
                <a:spcPts val="479"/>
              </a:spcBef>
              <a:buClr>
                <a:srgbClr val="000000"/>
              </a:buClr>
              <a:buSzPct val="45000"/>
              <a:buFont typeface="Wingdings" charset="2"/>
              <a:buChar char=""/>
            </a:pPr>
            <a:r>
              <a:rPr lang="en-US" sz="2400" b="0" strike="noStrike" spc="-1">
                <a:solidFill>
                  <a:srgbClr val="000000"/>
                </a:solidFill>
                <a:uFill>
                  <a:solidFill>
                    <a:srgbClr val="FFFFFF"/>
                  </a:solidFill>
                </a:uFill>
                <a:latin typeface="Calibri"/>
              </a:rPr>
              <a:t>Third level</a:t>
            </a:r>
          </a:p>
          <a:p>
            <a:pPr marL="1728000" lvl="3" indent="-216000">
              <a:lnSpc>
                <a:spcPct val="100000"/>
              </a:lnSpc>
              <a:spcBef>
                <a:spcPts val="400"/>
              </a:spcBef>
              <a:buClr>
                <a:srgbClr val="000000"/>
              </a:buClr>
              <a:buSzPct val="75000"/>
              <a:buFont typeface="Symbol" charset="2"/>
              <a:buChar char=""/>
            </a:pPr>
            <a:r>
              <a:rPr lang="en-US" sz="2000" b="0" strike="noStrike" spc="-1">
                <a:solidFill>
                  <a:srgbClr val="000000"/>
                </a:solidFill>
                <a:uFill>
                  <a:solidFill>
                    <a:srgbClr val="FFFFFF"/>
                  </a:solidFill>
                </a:uFill>
                <a:latin typeface="Calibri"/>
              </a:rPr>
              <a:t>Fourth level</a:t>
            </a:r>
          </a:p>
          <a:p>
            <a:pPr marL="2160000" lvl="4" indent="-216000">
              <a:lnSpc>
                <a:spcPct val="100000"/>
              </a:lnSpc>
              <a:spcBef>
                <a:spcPts val="400"/>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Fifth level</a:t>
            </a:r>
          </a:p>
        </p:txBody>
      </p:sp>
      <p:sp>
        <p:nvSpPr>
          <p:cNvPr id="2" name="PlaceHolder 3"/>
          <p:cNvSpPr>
            <a:spLocks noGrp="1"/>
          </p:cNvSpPr>
          <p:nvPr>
            <p:ph type="dt"/>
          </p:nvPr>
        </p:nvSpPr>
        <p:spPr>
          <a:xfrm>
            <a:off x="457200" y="6356520"/>
            <a:ext cx="2133360" cy="364680"/>
          </a:xfrm>
          <a:prstGeom prst="rect">
            <a:avLst/>
          </a:prstGeom>
        </p:spPr>
        <p:txBody>
          <a:bodyPr anchor="ctr"/>
          <a:lstStyle/>
          <a:p>
            <a:pPr>
              <a:lnSpc>
                <a:spcPct val="100000"/>
              </a:lnSpc>
            </a:pPr>
            <a:fld id="{2D0DFF74-7822-4B64-AD77-2F5FB4BF4292}" type="datetime">
              <a:rPr lang="en-US" sz="1200" b="0" strike="noStrike" spc="-1">
                <a:solidFill>
                  <a:srgbClr val="8B8B8B"/>
                </a:solidFill>
                <a:uFill>
                  <a:solidFill>
                    <a:srgbClr val="FFFFFF"/>
                  </a:solidFill>
                </a:uFill>
                <a:latin typeface="Calibri"/>
              </a:rPr>
              <a:t>12/8/2020</a:t>
            </a:fld>
            <a:endParaRPr lang="en-US" sz="1200" b="0" strike="noStrike" spc="-1">
              <a:solidFill>
                <a:srgbClr val="000000"/>
              </a:solidFill>
              <a:uFill>
                <a:solidFill>
                  <a:srgbClr val="FFFFFF"/>
                </a:solidFill>
              </a:uFill>
              <a:latin typeface="Times New Roman"/>
            </a:endParaRPr>
          </a:p>
        </p:txBody>
      </p:sp>
      <p:sp>
        <p:nvSpPr>
          <p:cNvPr id="3" name="PlaceHolder 4"/>
          <p:cNvSpPr>
            <a:spLocks noGrp="1"/>
          </p:cNvSpPr>
          <p:nvPr>
            <p:ph type="ftr"/>
          </p:nvPr>
        </p:nvSpPr>
        <p:spPr>
          <a:xfrm>
            <a:off x="3124080" y="6356520"/>
            <a:ext cx="2895120" cy="364680"/>
          </a:xfrm>
          <a:prstGeom prst="rect">
            <a:avLst/>
          </a:prstGeom>
        </p:spPr>
        <p:txBody>
          <a:bodyPr anchor="ctr"/>
          <a:lstStyle/>
          <a:p>
            <a:endParaRPr lang="en-US" sz="2400" b="0" strike="noStrike" spc="-1">
              <a:solidFill>
                <a:srgbClr val="000000"/>
              </a:solidFill>
              <a:uFill>
                <a:solidFill>
                  <a:srgbClr val="FFFFFF"/>
                </a:solidFill>
              </a:uFill>
              <a:latin typeface="Times New Roman"/>
            </a:endParaRPr>
          </a:p>
        </p:txBody>
      </p:sp>
      <p:sp>
        <p:nvSpPr>
          <p:cNvPr id="4" name="PlaceHolder 5"/>
          <p:cNvSpPr>
            <a:spLocks noGrp="1"/>
          </p:cNvSpPr>
          <p:nvPr>
            <p:ph type="sldNum"/>
          </p:nvPr>
        </p:nvSpPr>
        <p:spPr>
          <a:xfrm>
            <a:off x="6553080" y="6356520"/>
            <a:ext cx="2133360" cy="364680"/>
          </a:xfrm>
          <a:prstGeom prst="rect">
            <a:avLst/>
          </a:prstGeom>
        </p:spPr>
        <p:txBody>
          <a:bodyPr anchor="ctr"/>
          <a:lstStyle/>
          <a:p>
            <a:pPr algn="r">
              <a:lnSpc>
                <a:spcPct val="100000"/>
              </a:lnSpc>
            </a:pPr>
            <a:fld id="{22E1B82F-4AE2-418D-BF1C-5CE86C91F0B8}" type="slidenum">
              <a:rPr lang="en-US" sz="1200" b="0" strike="noStrike" spc="-1">
                <a:solidFill>
                  <a:srgbClr val="8B8B8B"/>
                </a:solidFill>
                <a:uFill>
                  <a:solidFill>
                    <a:srgbClr val="FFFFFF"/>
                  </a:solidFill>
                </a:uFill>
                <a:latin typeface="Calibri"/>
              </a:rPr>
              <a:t>‹#›</a:t>
            </a:fld>
            <a:endParaRPr lang="en-US" sz="1200" b="0" strike="noStrike" spc="-1">
              <a:solidFill>
                <a:srgbClr val="000000"/>
              </a:solidFill>
              <a:uFill>
                <a:solidFill>
                  <a:srgbClr val="FFFFFF"/>
                </a:solidFill>
              </a:uFill>
              <a:latin typeface="Times New Roman"/>
            </a:endParaRPr>
          </a:p>
        </p:txBody>
      </p:sp>
    </p:spTree>
    <p:extLst>
      <p:ext uri="{BB962C8B-B14F-4D97-AF65-F5344CB8AC3E}">
        <p14:creationId xmlns:p14="http://schemas.microsoft.com/office/powerpoint/2010/main" val="3929668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74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457200" y="274680"/>
            <a:ext cx="8229240" cy="1142640"/>
          </a:xfrm>
          <a:prstGeom prst="rect">
            <a:avLst/>
          </a:prstGeom>
        </p:spPr>
        <p:txBody>
          <a:bodyPr anchor="ctr"/>
          <a:lstStyle/>
          <a:p>
            <a:pPr algn="ctr">
              <a:lnSpc>
                <a:spcPct val="100000"/>
              </a:lnSpc>
            </a:pPr>
            <a:r>
              <a:rPr lang="en-US" sz="4400" b="0" strike="noStrike" spc="-1">
                <a:solidFill>
                  <a:srgbClr val="000000"/>
                </a:solidFill>
                <a:uFill>
                  <a:solidFill>
                    <a:srgbClr val="FFFFFF"/>
                  </a:solidFill>
                </a:uFill>
                <a:latin typeface="Calibri"/>
              </a:rPr>
              <a:t>Click to edit Master title style</a:t>
            </a:r>
          </a:p>
        </p:txBody>
      </p:sp>
      <p:sp>
        <p:nvSpPr>
          <p:cNvPr id="42" name="PlaceHolder 2"/>
          <p:cNvSpPr>
            <a:spLocks noGrp="1"/>
          </p:cNvSpPr>
          <p:nvPr>
            <p:ph type="body"/>
          </p:nvPr>
        </p:nvSpPr>
        <p:spPr>
          <a:xfrm>
            <a:off x="457200" y="1600200"/>
            <a:ext cx="4038120" cy="4525560"/>
          </a:xfrm>
          <a:prstGeom prst="rect">
            <a:avLst/>
          </a:prstGeom>
        </p:spPr>
        <p:txBody>
          <a:bodyPr/>
          <a:lstStyle/>
          <a:p>
            <a:pPr marL="432000" indent="-324000">
              <a:lnSpc>
                <a:spcPct val="100000"/>
              </a:lnSpc>
              <a:spcBef>
                <a:spcPts val="561"/>
              </a:spcBef>
              <a:buClr>
                <a:srgbClr val="000000"/>
              </a:buClr>
              <a:buSzPct val="45000"/>
              <a:buFont typeface="Wingdings" charset="2"/>
              <a:buChar char=""/>
            </a:pPr>
            <a:r>
              <a:rPr lang="en-US" sz="2800" b="0" strike="noStrike" spc="-1">
                <a:solidFill>
                  <a:srgbClr val="000000"/>
                </a:solidFill>
                <a:uFill>
                  <a:solidFill>
                    <a:srgbClr val="FFFFFF"/>
                  </a:solidFill>
                </a:uFill>
                <a:latin typeface="Calibri"/>
              </a:rPr>
              <a:t>Click to edit Master text styles</a:t>
            </a:r>
          </a:p>
          <a:p>
            <a:pPr marL="864000" lvl="1" indent="-324000">
              <a:lnSpc>
                <a:spcPct val="100000"/>
              </a:lnSpc>
              <a:spcBef>
                <a:spcPts val="479"/>
              </a:spcBef>
              <a:buClr>
                <a:srgbClr val="000000"/>
              </a:buClr>
              <a:buSzPct val="75000"/>
              <a:buFont typeface="Symbol" charset="2"/>
              <a:buChar char=""/>
            </a:pPr>
            <a:r>
              <a:rPr lang="en-US" sz="2400" b="0" strike="noStrike" spc="-1">
                <a:solidFill>
                  <a:srgbClr val="000000"/>
                </a:solidFill>
                <a:uFill>
                  <a:solidFill>
                    <a:srgbClr val="FFFFFF"/>
                  </a:solidFill>
                </a:uFill>
                <a:latin typeface="Calibri"/>
              </a:rPr>
              <a:t>Second level</a:t>
            </a:r>
          </a:p>
          <a:p>
            <a:pPr marL="1296000" lvl="2" indent="-288000">
              <a:lnSpc>
                <a:spcPct val="100000"/>
              </a:lnSpc>
              <a:spcBef>
                <a:spcPts val="400"/>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Third level</a:t>
            </a:r>
          </a:p>
          <a:p>
            <a:pPr marL="1728000" lvl="3" indent="-216000">
              <a:lnSpc>
                <a:spcPct val="100000"/>
              </a:lnSpc>
              <a:spcBef>
                <a:spcPts val="360"/>
              </a:spcBef>
              <a:buClr>
                <a:srgbClr val="000000"/>
              </a:buClr>
              <a:buSzPct val="75000"/>
              <a:buFont typeface="Symbol" charset="2"/>
              <a:buChar char=""/>
            </a:pPr>
            <a:r>
              <a:rPr lang="en-US" sz="1800" b="0" strike="noStrike" spc="-1">
                <a:solidFill>
                  <a:srgbClr val="000000"/>
                </a:solidFill>
                <a:uFill>
                  <a:solidFill>
                    <a:srgbClr val="FFFFFF"/>
                  </a:solidFill>
                </a:uFill>
                <a:latin typeface="Calibri"/>
              </a:rPr>
              <a:t>Fourth level</a:t>
            </a:r>
          </a:p>
          <a:p>
            <a:pPr marL="2160000" lvl="4" indent="-216000">
              <a:lnSpc>
                <a:spcPct val="100000"/>
              </a:lnSpc>
              <a:spcBef>
                <a:spcPts val="360"/>
              </a:spcBef>
              <a:buClr>
                <a:srgbClr val="000000"/>
              </a:buClr>
              <a:buSzPct val="45000"/>
              <a:buFont typeface="Wingdings" charset="2"/>
              <a:buChar char=""/>
            </a:pPr>
            <a:r>
              <a:rPr lang="en-US" sz="1800" b="0" strike="noStrike" spc="-1">
                <a:solidFill>
                  <a:srgbClr val="000000"/>
                </a:solidFill>
                <a:uFill>
                  <a:solidFill>
                    <a:srgbClr val="FFFFFF"/>
                  </a:solidFill>
                </a:uFill>
                <a:latin typeface="Calibri"/>
              </a:rPr>
              <a:t>Fifth level</a:t>
            </a:r>
          </a:p>
        </p:txBody>
      </p:sp>
      <p:sp>
        <p:nvSpPr>
          <p:cNvPr id="43" name="PlaceHolder 3"/>
          <p:cNvSpPr>
            <a:spLocks noGrp="1"/>
          </p:cNvSpPr>
          <p:nvPr>
            <p:ph type="body"/>
          </p:nvPr>
        </p:nvSpPr>
        <p:spPr>
          <a:xfrm>
            <a:off x="4648320" y="1600200"/>
            <a:ext cx="4038120" cy="4525560"/>
          </a:xfrm>
          <a:prstGeom prst="rect">
            <a:avLst/>
          </a:prstGeom>
        </p:spPr>
        <p:txBody>
          <a:bodyPr/>
          <a:lstStyle/>
          <a:p>
            <a:pPr marL="343080" indent="-342720">
              <a:lnSpc>
                <a:spcPct val="100000"/>
              </a:lnSpc>
              <a:spcBef>
                <a:spcPts val="561"/>
              </a:spcBef>
              <a:buClr>
                <a:srgbClr val="000000"/>
              </a:buClr>
              <a:buFont typeface="Arial"/>
              <a:buChar char="•"/>
            </a:pPr>
            <a:r>
              <a:rPr lang="en-US" sz="2800" b="0" strike="noStrike" spc="-1">
                <a:solidFill>
                  <a:srgbClr val="000000"/>
                </a:solidFill>
                <a:uFill>
                  <a:solidFill>
                    <a:srgbClr val="FFFFFF"/>
                  </a:solidFill>
                </a:uFill>
                <a:latin typeface="Calibri"/>
              </a:rPr>
              <a:t>Click to edit Master text styles</a:t>
            </a:r>
          </a:p>
          <a:p>
            <a:pPr marL="743040" lvl="1" indent="-285480">
              <a:lnSpc>
                <a:spcPct val="100000"/>
              </a:lnSpc>
              <a:spcBef>
                <a:spcPts val="479"/>
              </a:spcBef>
              <a:buClr>
                <a:srgbClr val="000000"/>
              </a:buClr>
              <a:buFont typeface="Arial"/>
              <a:buChar char="–"/>
            </a:pPr>
            <a:r>
              <a:rPr lang="en-US" sz="2400" b="0" strike="noStrike" spc="-1">
                <a:solidFill>
                  <a:srgbClr val="000000"/>
                </a:solidFill>
                <a:uFill>
                  <a:solidFill>
                    <a:srgbClr val="FFFFFF"/>
                  </a:solidFill>
                </a:uFill>
                <a:latin typeface="Calibri"/>
              </a:rPr>
              <a:t>Second level</a:t>
            </a:r>
          </a:p>
          <a:p>
            <a:pPr marL="1143000" lvl="2" indent="-228240">
              <a:lnSpc>
                <a:spcPct val="100000"/>
              </a:lnSpc>
              <a:spcBef>
                <a:spcPts val="400"/>
              </a:spcBef>
              <a:buClr>
                <a:srgbClr val="000000"/>
              </a:buClr>
              <a:buFont typeface="Arial"/>
              <a:buChar char="•"/>
            </a:pPr>
            <a:r>
              <a:rPr lang="en-US" sz="2000" b="0" strike="noStrike" spc="-1">
                <a:solidFill>
                  <a:srgbClr val="000000"/>
                </a:solidFill>
                <a:uFill>
                  <a:solidFill>
                    <a:srgbClr val="FFFFFF"/>
                  </a:solidFill>
                </a:uFill>
                <a:latin typeface="Calibri"/>
              </a:rPr>
              <a:t>Third level</a:t>
            </a:r>
          </a:p>
          <a:p>
            <a:pPr marL="1600200" lvl="3" indent="-228240">
              <a:lnSpc>
                <a:spcPct val="100000"/>
              </a:lnSpc>
              <a:spcBef>
                <a:spcPts val="360"/>
              </a:spcBef>
              <a:buClr>
                <a:srgbClr val="000000"/>
              </a:buClr>
              <a:buFont typeface="Arial"/>
              <a:buChar char="–"/>
            </a:pPr>
            <a:r>
              <a:rPr lang="en-US" sz="1800" b="0" strike="noStrike" spc="-1">
                <a:solidFill>
                  <a:srgbClr val="000000"/>
                </a:solidFill>
                <a:uFill>
                  <a:solidFill>
                    <a:srgbClr val="FFFFFF"/>
                  </a:solidFill>
                </a:uFill>
                <a:latin typeface="Calibri"/>
              </a:rPr>
              <a:t>Fourth level</a:t>
            </a:r>
          </a:p>
          <a:p>
            <a:pPr marL="2057400" lvl="4" indent="-228240">
              <a:lnSpc>
                <a:spcPct val="100000"/>
              </a:lnSpc>
              <a:spcBef>
                <a:spcPts val="360"/>
              </a:spcBef>
              <a:buClr>
                <a:srgbClr val="000000"/>
              </a:buClr>
              <a:buFont typeface="Arial"/>
              <a:buChar char="»"/>
            </a:pPr>
            <a:r>
              <a:rPr lang="en-US" sz="1800" b="0" strike="noStrike" spc="-1">
                <a:solidFill>
                  <a:srgbClr val="000000"/>
                </a:solidFill>
                <a:uFill>
                  <a:solidFill>
                    <a:srgbClr val="FFFFFF"/>
                  </a:solidFill>
                </a:uFill>
                <a:latin typeface="Calibri"/>
              </a:rPr>
              <a:t>Fifth level</a:t>
            </a:r>
          </a:p>
        </p:txBody>
      </p:sp>
      <p:sp>
        <p:nvSpPr>
          <p:cNvPr id="44" name="PlaceHolder 4"/>
          <p:cNvSpPr>
            <a:spLocks noGrp="1"/>
          </p:cNvSpPr>
          <p:nvPr>
            <p:ph type="dt"/>
          </p:nvPr>
        </p:nvSpPr>
        <p:spPr>
          <a:xfrm>
            <a:off x="457200" y="6356520"/>
            <a:ext cx="2133360" cy="364680"/>
          </a:xfrm>
          <a:prstGeom prst="rect">
            <a:avLst/>
          </a:prstGeom>
        </p:spPr>
        <p:txBody>
          <a:bodyPr anchor="ctr"/>
          <a:lstStyle/>
          <a:p>
            <a:pPr>
              <a:lnSpc>
                <a:spcPct val="100000"/>
              </a:lnSpc>
            </a:pPr>
            <a:fld id="{0B2F0395-918E-4718-9E79-D5A4F9CCA123}" type="datetime">
              <a:rPr lang="en-US" sz="1200" b="0" strike="noStrike" spc="-1">
                <a:solidFill>
                  <a:srgbClr val="8B8B8B"/>
                </a:solidFill>
                <a:uFill>
                  <a:solidFill>
                    <a:srgbClr val="FFFFFF"/>
                  </a:solidFill>
                </a:uFill>
                <a:latin typeface="Calibri"/>
              </a:rPr>
              <a:t>12/8/2020</a:t>
            </a:fld>
            <a:endParaRPr lang="en-US" sz="1200" b="0" strike="noStrike" spc="-1">
              <a:solidFill>
                <a:srgbClr val="000000"/>
              </a:solidFill>
              <a:uFill>
                <a:solidFill>
                  <a:srgbClr val="FFFFFF"/>
                </a:solidFill>
              </a:uFill>
              <a:latin typeface="Times New Roman"/>
            </a:endParaRPr>
          </a:p>
        </p:txBody>
      </p:sp>
      <p:sp>
        <p:nvSpPr>
          <p:cNvPr id="45" name="PlaceHolder 5"/>
          <p:cNvSpPr>
            <a:spLocks noGrp="1"/>
          </p:cNvSpPr>
          <p:nvPr>
            <p:ph type="ftr"/>
          </p:nvPr>
        </p:nvSpPr>
        <p:spPr>
          <a:xfrm>
            <a:off x="3124080" y="6356520"/>
            <a:ext cx="2895120" cy="364680"/>
          </a:xfrm>
          <a:prstGeom prst="rect">
            <a:avLst/>
          </a:prstGeom>
        </p:spPr>
        <p:txBody>
          <a:bodyPr anchor="ctr"/>
          <a:lstStyle/>
          <a:p>
            <a:endParaRPr lang="en-US" sz="2400" b="0" strike="noStrike" spc="-1">
              <a:solidFill>
                <a:srgbClr val="000000"/>
              </a:solidFill>
              <a:uFill>
                <a:solidFill>
                  <a:srgbClr val="FFFFFF"/>
                </a:solidFill>
              </a:uFill>
              <a:latin typeface="Times New Roman"/>
            </a:endParaRPr>
          </a:p>
        </p:txBody>
      </p:sp>
      <p:sp>
        <p:nvSpPr>
          <p:cNvPr id="46" name="PlaceHolder 6"/>
          <p:cNvSpPr>
            <a:spLocks noGrp="1"/>
          </p:cNvSpPr>
          <p:nvPr>
            <p:ph type="sldNum"/>
          </p:nvPr>
        </p:nvSpPr>
        <p:spPr>
          <a:xfrm>
            <a:off x="6553080" y="6356520"/>
            <a:ext cx="2133360" cy="364680"/>
          </a:xfrm>
          <a:prstGeom prst="rect">
            <a:avLst/>
          </a:prstGeom>
        </p:spPr>
        <p:txBody>
          <a:bodyPr anchor="ctr"/>
          <a:lstStyle/>
          <a:p>
            <a:pPr algn="r">
              <a:lnSpc>
                <a:spcPct val="100000"/>
              </a:lnSpc>
            </a:pPr>
            <a:fld id="{0BC925F2-1CCE-44A7-9570-6DE96B015D30}" type="slidenum">
              <a:rPr lang="en-US" sz="1200" b="0" strike="noStrike" spc="-1">
                <a:solidFill>
                  <a:srgbClr val="8B8B8B"/>
                </a:solidFill>
                <a:uFill>
                  <a:solidFill>
                    <a:srgbClr val="FFFFFF"/>
                  </a:solidFill>
                </a:uFill>
                <a:latin typeface="Calibri"/>
              </a:rPr>
              <a:t>‹#›</a:t>
            </a:fld>
            <a:endParaRPr lang="en-US" sz="1200" b="0" strike="noStrike" spc="-1">
              <a:solidFill>
                <a:srgbClr val="000000"/>
              </a:solidFill>
              <a:uFill>
                <a:solidFill>
                  <a:srgbClr val="FFFFFF"/>
                </a:solidFill>
              </a:uFill>
              <a:latin typeface="Times New Roman"/>
            </a:endParaRPr>
          </a:p>
        </p:txBody>
      </p:sp>
    </p:spTree>
    <p:extLst>
      <p:ext uri="{BB962C8B-B14F-4D97-AF65-F5344CB8AC3E}">
        <p14:creationId xmlns:p14="http://schemas.microsoft.com/office/powerpoint/2010/main" val="95410763"/>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74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 name="PlaceHolder 1"/>
          <p:cNvSpPr>
            <a:spLocks noGrp="1"/>
          </p:cNvSpPr>
          <p:nvPr>
            <p:ph type="title"/>
          </p:nvPr>
        </p:nvSpPr>
        <p:spPr>
          <a:xfrm>
            <a:off x="685800" y="2130480"/>
            <a:ext cx="7772040" cy="1469520"/>
          </a:xfrm>
          <a:prstGeom prst="rect">
            <a:avLst/>
          </a:prstGeom>
        </p:spPr>
        <p:txBody>
          <a:bodyPr anchor="ctr"/>
          <a:lstStyle/>
          <a:p>
            <a:pPr algn="ctr">
              <a:lnSpc>
                <a:spcPct val="100000"/>
              </a:lnSpc>
            </a:pPr>
            <a:r>
              <a:rPr lang="en-US" sz="4400" b="0" strike="noStrike" spc="-1">
                <a:solidFill>
                  <a:srgbClr val="000000"/>
                </a:solidFill>
                <a:uFill>
                  <a:solidFill>
                    <a:srgbClr val="FFFFFF"/>
                  </a:solidFill>
                </a:uFill>
                <a:latin typeface="Calibri"/>
              </a:rPr>
              <a:t>Click to edit Master title style</a:t>
            </a:r>
          </a:p>
        </p:txBody>
      </p:sp>
      <p:sp>
        <p:nvSpPr>
          <p:cNvPr id="84" name="PlaceHolder 2"/>
          <p:cNvSpPr>
            <a:spLocks noGrp="1"/>
          </p:cNvSpPr>
          <p:nvPr>
            <p:ph type="dt"/>
          </p:nvPr>
        </p:nvSpPr>
        <p:spPr>
          <a:xfrm>
            <a:off x="457200" y="6356520"/>
            <a:ext cx="2133360" cy="364680"/>
          </a:xfrm>
          <a:prstGeom prst="rect">
            <a:avLst/>
          </a:prstGeom>
        </p:spPr>
        <p:txBody>
          <a:bodyPr anchor="ctr"/>
          <a:lstStyle/>
          <a:p>
            <a:pPr>
              <a:lnSpc>
                <a:spcPct val="100000"/>
              </a:lnSpc>
            </a:pPr>
            <a:fld id="{D32D6197-5EE1-42A3-83E4-3508DA96268D}" type="datetime">
              <a:rPr lang="en-US" sz="1200" b="0" strike="noStrike" spc="-1">
                <a:solidFill>
                  <a:srgbClr val="8B8B8B"/>
                </a:solidFill>
                <a:uFill>
                  <a:solidFill>
                    <a:srgbClr val="FFFFFF"/>
                  </a:solidFill>
                </a:uFill>
                <a:latin typeface="Calibri"/>
              </a:rPr>
              <a:t>12/8/2020</a:t>
            </a:fld>
            <a:endParaRPr lang="en-US" sz="1200" b="0" strike="noStrike" spc="-1">
              <a:solidFill>
                <a:srgbClr val="000000"/>
              </a:solidFill>
              <a:uFill>
                <a:solidFill>
                  <a:srgbClr val="FFFFFF"/>
                </a:solidFill>
              </a:uFill>
              <a:latin typeface="Times New Roman"/>
            </a:endParaRPr>
          </a:p>
        </p:txBody>
      </p:sp>
      <p:sp>
        <p:nvSpPr>
          <p:cNvPr id="85" name="PlaceHolder 3"/>
          <p:cNvSpPr>
            <a:spLocks noGrp="1"/>
          </p:cNvSpPr>
          <p:nvPr>
            <p:ph type="ftr"/>
          </p:nvPr>
        </p:nvSpPr>
        <p:spPr>
          <a:xfrm>
            <a:off x="3124080" y="6356520"/>
            <a:ext cx="2895120" cy="364680"/>
          </a:xfrm>
          <a:prstGeom prst="rect">
            <a:avLst/>
          </a:prstGeom>
        </p:spPr>
        <p:txBody>
          <a:bodyPr anchor="ctr"/>
          <a:lstStyle/>
          <a:p>
            <a:endParaRPr lang="en-US" sz="2400" b="0" strike="noStrike" spc="-1">
              <a:solidFill>
                <a:srgbClr val="000000"/>
              </a:solidFill>
              <a:uFill>
                <a:solidFill>
                  <a:srgbClr val="FFFFFF"/>
                </a:solidFill>
              </a:uFill>
              <a:latin typeface="Times New Roman"/>
            </a:endParaRPr>
          </a:p>
        </p:txBody>
      </p:sp>
      <p:sp>
        <p:nvSpPr>
          <p:cNvPr id="86" name="PlaceHolder 4"/>
          <p:cNvSpPr>
            <a:spLocks noGrp="1"/>
          </p:cNvSpPr>
          <p:nvPr>
            <p:ph type="sldNum"/>
          </p:nvPr>
        </p:nvSpPr>
        <p:spPr>
          <a:xfrm>
            <a:off x="6553080" y="6356520"/>
            <a:ext cx="2133360" cy="364680"/>
          </a:xfrm>
          <a:prstGeom prst="rect">
            <a:avLst/>
          </a:prstGeom>
        </p:spPr>
        <p:txBody>
          <a:bodyPr anchor="ctr"/>
          <a:lstStyle/>
          <a:p>
            <a:pPr algn="r">
              <a:lnSpc>
                <a:spcPct val="100000"/>
              </a:lnSpc>
            </a:pPr>
            <a:fld id="{F4DD6394-A9A6-40F8-BB23-B81D0EC27F22}" type="slidenum">
              <a:rPr lang="en-US" sz="1200" b="0" strike="noStrike" spc="-1">
                <a:solidFill>
                  <a:srgbClr val="8B8B8B"/>
                </a:solidFill>
                <a:uFill>
                  <a:solidFill>
                    <a:srgbClr val="FFFFFF"/>
                  </a:solidFill>
                </a:uFill>
                <a:latin typeface="Calibri"/>
              </a:rPr>
              <a:t>‹#›</a:t>
            </a:fld>
            <a:endParaRPr lang="en-US" sz="1200" b="0" strike="noStrike" spc="-1">
              <a:solidFill>
                <a:srgbClr val="000000"/>
              </a:solidFill>
              <a:uFill>
                <a:solidFill>
                  <a:srgbClr val="FFFFFF"/>
                </a:solidFill>
              </a:uFill>
              <a:latin typeface="Times New Roman"/>
            </a:endParaRPr>
          </a:p>
        </p:txBody>
      </p:sp>
      <p:sp>
        <p:nvSpPr>
          <p:cNvPr id="87"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solidFill>
                  <a:srgbClr val="000000"/>
                </a:solidFill>
                <a:uFill>
                  <a:solidFill>
                    <a:srgbClr val="FFFFFF"/>
                  </a:solidFill>
                </a:uFill>
                <a:latin typeface="Calibri"/>
              </a:rPr>
              <a:t>Click to edit the outline text format</a:t>
            </a:r>
          </a:p>
          <a:p>
            <a:pPr marL="864000" lvl="1" indent="-324000">
              <a:spcBef>
                <a:spcPts val="1134"/>
              </a:spcBef>
              <a:buClr>
                <a:srgbClr val="000000"/>
              </a:buClr>
              <a:buSzPct val="75000"/>
              <a:buFont typeface="Symbol" charset="2"/>
              <a:buChar char=""/>
            </a:pPr>
            <a:r>
              <a:rPr lang="en-US" sz="2400" b="0" strike="noStrike" spc="-1">
                <a:solidFill>
                  <a:srgbClr val="000000"/>
                </a:solidFill>
                <a:uFill>
                  <a:solidFill>
                    <a:srgbClr val="FFFFFF"/>
                  </a:solidFill>
                </a:uFill>
                <a:latin typeface="Calibri"/>
              </a:rPr>
              <a:t>Second Outline Level</a:t>
            </a:r>
          </a:p>
          <a:p>
            <a:pPr marL="1296000" lvl="2" indent="-288000">
              <a:spcBef>
                <a:spcPts val="850"/>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Third Outline Level</a:t>
            </a:r>
          </a:p>
          <a:p>
            <a:pPr marL="1728000" lvl="3" indent="-216000">
              <a:spcBef>
                <a:spcPts val="567"/>
              </a:spcBef>
              <a:buClr>
                <a:srgbClr val="000000"/>
              </a:buClr>
              <a:buSzPct val="75000"/>
              <a:buFont typeface="Symbol" charset="2"/>
              <a:buChar char=""/>
            </a:pPr>
            <a:r>
              <a:rPr lang="en-US" sz="2000" b="0" strike="noStrike" spc="-1">
                <a:solidFill>
                  <a:srgbClr val="000000"/>
                </a:solidFill>
                <a:uFill>
                  <a:solidFill>
                    <a:srgbClr val="FFFFFF"/>
                  </a:solidFill>
                </a:uFill>
                <a:latin typeface="Calibri"/>
              </a:rPr>
              <a:t>Fourth Outline Level</a:t>
            </a:r>
          </a:p>
          <a:p>
            <a:pPr marL="2160000" lvl="4"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Fifth Outline Level</a:t>
            </a:r>
          </a:p>
          <a:p>
            <a:pPr marL="2592000" lvl="5"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Sixth Outline Level</a:t>
            </a:r>
          </a:p>
          <a:p>
            <a:pPr marL="3024000" lvl="6"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Seventh Outline Level</a:t>
            </a:r>
          </a:p>
        </p:txBody>
      </p:sp>
    </p:spTree>
    <p:extLst>
      <p:ext uri="{BB962C8B-B14F-4D97-AF65-F5344CB8AC3E}">
        <p14:creationId xmlns:p14="http://schemas.microsoft.com/office/powerpoint/2010/main" val="4235346562"/>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4" name="PlaceHolder 1"/>
          <p:cNvSpPr>
            <a:spLocks noGrp="1"/>
          </p:cNvSpPr>
          <p:nvPr>
            <p:ph type="dt"/>
          </p:nvPr>
        </p:nvSpPr>
        <p:spPr>
          <a:xfrm>
            <a:off x="457200" y="6356520"/>
            <a:ext cx="2133360" cy="364680"/>
          </a:xfrm>
          <a:prstGeom prst="rect">
            <a:avLst/>
          </a:prstGeom>
        </p:spPr>
        <p:txBody>
          <a:bodyPr anchor="ctr"/>
          <a:lstStyle/>
          <a:p>
            <a:pPr>
              <a:lnSpc>
                <a:spcPct val="100000"/>
              </a:lnSpc>
            </a:pPr>
            <a:fld id="{5F0FEE10-CAB2-4A41-B186-E62629E7E334}" type="datetime">
              <a:rPr lang="en-US" sz="1200" b="0" strike="noStrike" spc="-1">
                <a:solidFill>
                  <a:srgbClr val="8B8B8B"/>
                </a:solidFill>
                <a:uFill>
                  <a:solidFill>
                    <a:srgbClr val="FFFFFF"/>
                  </a:solidFill>
                </a:uFill>
                <a:latin typeface="Calibri"/>
              </a:rPr>
              <a:t>12/8/2020</a:t>
            </a:fld>
            <a:endParaRPr lang="en-US" sz="1200" b="0" strike="noStrike" spc="-1">
              <a:solidFill>
                <a:srgbClr val="000000"/>
              </a:solidFill>
              <a:uFill>
                <a:solidFill>
                  <a:srgbClr val="FFFFFF"/>
                </a:solidFill>
              </a:uFill>
              <a:latin typeface="Times New Roman"/>
            </a:endParaRPr>
          </a:p>
        </p:txBody>
      </p:sp>
      <p:sp>
        <p:nvSpPr>
          <p:cNvPr id="125" name="PlaceHolder 2"/>
          <p:cNvSpPr>
            <a:spLocks noGrp="1"/>
          </p:cNvSpPr>
          <p:nvPr>
            <p:ph type="ftr"/>
          </p:nvPr>
        </p:nvSpPr>
        <p:spPr>
          <a:xfrm>
            <a:off x="3124080" y="6356520"/>
            <a:ext cx="2895120" cy="364680"/>
          </a:xfrm>
          <a:prstGeom prst="rect">
            <a:avLst/>
          </a:prstGeom>
        </p:spPr>
        <p:txBody>
          <a:bodyPr anchor="ctr"/>
          <a:lstStyle/>
          <a:p>
            <a:endParaRPr lang="en-US" sz="2400" b="0" strike="noStrike" spc="-1">
              <a:solidFill>
                <a:srgbClr val="000000"/>
              </a:solidFill>
              <a:uFill>
                <a:solidFill>
                  <a:srgbClr val="FFFFFF"/>
                </a:solidFill>
              </a:uFill>
              <a:latin typeface="Times New Roman"/>
            </a:endParaRPr>
          </a:p>
        </p:txBody>
      </p:sp>
      <p:sp>
        <p:nvSpPr>
          <p:cNvPr id="126" name="PlaceHolder 3"/>
          <p:cNvSpPr>
            <a:spLocks noGrp="1"/>
          </p:cNvSpPr>
          <p:nvPr>
            <p:ph type="sldNum"/>
          </p:nvPr>
        </p:nvSpPr>
        <p:spPr>
          <a:xfrm>
            <a:off x="6553080" y="6356520"/>
            <a:ext cx="2133360" cy="364680"/>
          </a:xfrm>
          <a:prstGeom prst="rect">
            <a:avLst/>
          </a:prstGeom>
        </p:spPr>
        <p:txBody>
          <a:bodyPr anchor="ctr"/>
          <a:lstStyle/>
          <a:p>
            <a:pPr algn="r">
              <a:lnSpc>
                <a:spcPct val="100000"/>
              </a:lnSpc>
            </a:pPr>
            <a:fld id="{F548B837-14C6-446B-AD40-0E45D95D6464}" type="slidenum">
              <a:rPr lang="en-US" sz="1200" b="0" strike="noStrike" spc="-1">
                <a:solidFill>
                  <a:srgbClr val="8B8B8B"/>
                </a:solidFill>
                <a:uFill>
                  <a:solidFill>
                    <a:srgbClr val="FFFFFF"/>
                  </a:solidFill>
                </a:uFill>
                <a:latin typeface="Calibri"/>
              </a:rPr>
              <a:t>‹#›</a:t>
            </a:fld>
            <a:endParaRPr lang="en-US" sz="1200" b="0" strike="noStrike" spc="-1">
              <a:solidFill>
                <a:srgbClr val="000000"/>
              </a:solidFill>
              <a:uFill>
                <a:solidFill>
                  <a:srgbClr val="FFFFFF"/>
                </a:solidFill>
              </a:uFill>
              <a:latin typeface="Times New Roman"/>
            </a:endParaRPr>
          </a:p>
        </p:txBody>
      </p:sp>
      <p:sp>
        <p:nvSpPr>
          <p:cNvPr id="127" name="PlaceHolder 4"/>
          <p:cNvSpPr>
            <a:spLocks noGrp="1"/>
          </p:cNvSpPr>
          <p:nvPr>
            <p:ph type="title"/>
          </p:nvPr>
        </p:nvSpPr>
        <p:spPr>
          <a:xfrm>
            <a:off x="457200" y="273600"/>
            <a:ext cx="8229240" cy="1144800"/>
          </a:xfrm>
          <a:prstGeom prst="rect">
            <a:avLst/>
          </a:prstGeom>
        </p:spPr>
        <p:txBody>
          <a:bodyPr lIns="0" tIns="0" rIns="0" bIns="0" anchor="ctr"/>
          <a:lstStyle/>
          <a:p>
            <a:r>
              <a:rPr lang="en-US" sz="1800" b="0" strike="noStrike" spc="-1">
                <a:solidFill>
                  <a:srgbClr val="000000"/>
                </a:solidFill>
                <a:uFill>
                  <a:solidFill>
                    <a:srgbClr val="FFFFFF"/>
                  </a:solidFill>
                </a:uFill>
                <a:latin typeface="Calibri"/>
              </a:rPr>
              <a:t>Click to edit the title text format</a:t>
            </a:r>
          </a:p>
        </p:txBody>
      </p:sp>
      <p:sp>
        <p:nvSpPr>
          <p:cNvPr id="128"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solidFill>
                  <a:srgbClr val="000000"/>
                </a:solidFill>
                <a:uFill>
                  <a:solidFill>
                    <a:srgbClr val="FFFFFF"/>
                  </a:solidFill>
                </a:uFill>
                <a:latin typeface="Calibri"/>
              </a:rPr>
              <a:t>Click to edit the outline text format</a:t>
            </a:r>
          </a:p>
          <a:p>
            <a:pPr marL="864000" lvl="1" indent="-324000">
              <a:spcBef>
                <a:spcPts val="1134"/>
              </a:spcBef>
              <a:buClr>
                <a:srgbClr val="000000"/>
              </a:buClr>
              <a:buSzPct val="75000"/>
              <a:buFont typeface="Symbol" charset="2"/>
              <a:buChar char=""/>
            </a:pPr>
            <a:r>
              <a:rPr lang="en-US" sz="2400" b="0" strike="noStrike" spc="-1">
                <a:solidFill>
                  <a:srgbClr val="000000"/>
                </a:solidFill>
                <a:uFill>
                  <a:solidFill>
                    <a:srgbClr val="FFFFFF"/>
                  </a:solidFill>
                </a:uFill>
                <a:latin typeface="Calibri"/>
              </a:rPr>
              <a:t>Second Outline Level</a:t>
            </a:r>
          </a:p>
          <a:p>
            <a:pPr marL="1296000" lvl="2" indent="-288000">
              <a:spcBef>
                <a:spcPts val="850"/>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Third Outline Level</a:t>
            </a:r>
          </a:p>
          <a:p>
            <a:pPr marL="1728000" lvl="3" indent="-216000">
              <a:spcBef>
                <a:spcPts val="567"/>
              </a:spcBef>
              <a:buClr>
                <a:srgbClr val="000000"/>
              </a:buClr>
              <a:buSzPct val="75000"/>
              <a:buFont typeface="Symbol" charset="2"/>
              <a:buChar char=""/>
            </a:pPr>
            <a:r>
              <a:rPr lang="en-US" sz="2000" b="0" strike="noStrike" spc="-1">
                <a:solidFill>
                  <a:srgbClr val="000000"/>
                </a:solidFill>
                <a:uFill>
                  <a:solidFill>
                    <a:srgbClr val="FFFFFF"/>
                  </a:solidFill>
                </a:uFill>
                <a:latin typeface="Calibri"/>
              </a:rPr>
              <a:t>Fourth Outline Level</a:t>
            </a:r>
          </a:p>
          <a:p>
            <a:pPr marL="2160000" lvl="4"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Fifth Outline Level</a:t>
            </a:r>
          </a:p>
          <a:p>
            <a:pPr marL="2592000" lvl="5"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Sixth Outline Level</a:t>
            </a:r>
          </a:p>
          <a:p>
            <a:pPr marL="3024000" lvl="6"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Seventh Outline Level</a:t>
            </a:r>
          </a:p>
        </p:txBody>
      </p:sp>
    </p:spTree>
    <p:extLst>
      <p:ext uri="{BB962C8B-B14F-4D97-AF65-F5344CB8AC3E}">
        <p14:creationId xmlns:p14="http://schemas.microsoft.com/office/powerpoint/2010/main" val="3356213471"/>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5" name="PlaceHolder 1"/>
          <p:cNvSpPr>
            <a:spLocks noGrp="1"/>
          </p:cNvSpPr>
          <p:nvPr>
            <p:ph type="title"/>
          </p:nvPr>
        </p:nvSpPr>
        <p:spPr>
          <a:xfrm>
            <a:off x="457200" y="274680"/>
            <a:ext cx="8229240" cy="1142640"/>
          </a:xfrm>
          <a:prstGeom prst="rect">
            <a:avLst/>
          </a:prstGeom>
        </p:spPr>
        <p:txBody>
          <a:bodyPr anchor="ctr"/>
          <a:lstStyle/>
          <a:p>
            <a:pPr algn="ctr">
              <a:lnSpc>
                <a:spcPct val="100000"/>
              </a:lnSpc>
            </a:pPr>
            <a:r>
              <a:rPr lang="en-US" sz="4400" b="0" strike="noStrike" spc="-1">
                <a:solidFill>
                  <a:srgbClr val="000000"/>
                </a:solidFill>
                <a:uFill>
                  <a:solidFill>
                    <a:srgbClr val="FFFFFF"/>
                  </a:solidFill>
                </a:uFill>
                <a:latin typeface="Calibri"/>
              </a:rPr>
              <a:t>Click to edit Master title style</a:t>
            </a:r>
          </a:p>
        </p:txBody>
      </p:sp>
      <p:sp>
        <p:nvSpPr>
          <p:cNvPr id="166" name="PlaceHolder 2"/>
          <p:cNvSpPr>
            <a:spLocks noGrp="1"/>
          </p:cNvSpPr>
          <p:nvPr>
            <p:ph type="dt"/>
          </p:nvPr>
        </p:nvSpPr>
        <p:spPr>
          <a:xfrm>
            <a:off x="457200" y="6356520"/>
            <a:ext cx="2133360" cy="364680"/>
          </a:xfrm>
          <a:prstGeom prst="rect">
            <a:avLst/>
          </a:prstGeom>
        </p:spPr>
        <p:txBody>
          <a:bodyPr anchor="ctr"/>
          <a:lstStyle/>
          <a:p>
            <a:pPr>
              <a:lnSpc>
                <a:spcPct val="100000"/>
              </a:lnSpc>
            </a:pPr>
            <a:fld id="{8A8EEAB9-314A-4CB3-8BBD-3F692FD163A9}" type="datetime">
              <a:rPr lang="en-US" sz="1200" b="0" strike="noStrike" spc="-1">
                <a:solidFill>
                  <a:srgbClr val="8B8B8B"/>
                </a:solidFill>
                <a:uFill>
                  <a:solidFill>
                    <a:srgbClr val="FFFFFF"/>
                  </a:solidFill>
                </a:uFill>
                <a:latin typeface="Calibri"/>
              </a:rPr>
              <a:t>12/8/2020</a:t>
            </a:fld>
            <a:endParaRPr lang="en-US" sz="1200" b="0" strike="noStrike" spc="-1">
              <a:solidFill>
                <a:srgbClr val="000000"/>
              </a:solidFill>
              <a:uFill>
                <a:solidFill>
                  <a:srgbClr val="FFFFFF"/>
                </a:solidFill>
              </a:uFill>
              <a:latin typeface="Times New Roman"/>
            </a:endParaRPr>
          </a:p>
        </p:txBody>
      </p:sp>
      <p:sp>
        <p:nvSpPr>
          <p:cNvPr id="167" name="PlaceHolder 3"/>
          <p:cNvSpPr>
            <a:spLocks noGrp="1"/>
          </p:cNvSpPr>
          <p:nvPr>
            <p:ph type="ftr"/>
          </p:nvPr>
        </p:nvSpPr>
        <p:spPr>
          <a:xfrm>
            <a:off x="3124080" y="6356520"/>
            <a:ext cx="2895120" cy="364680"/>
          </a:xfrm>
          <a:prstGeom prst="rect">
            <a:avLst/>
          </a:prstGeom>
        </p:spPr>
        <p:txBody>
          <a:bodyPr anchor="ctr"/>
          <a:lstStyle/>
          <a:p>
            <a:endParaRPr lang="en-US" sz="2400" b="0" strike="noStrike" spc="-1">
              <a:solidFill>
                <a:srgbClr val="000000"/>
              </a:solidFill>
              <a:uFill>
                <a:solidFill>
                  <a:srgbClr val="FFFFFF"/>
                </a:solidFill>
              </a:uFill>
              <a:latin typeface="Times New Roman"/>
            </a:endParaRPr>
          </a:p>
        </p:txBody>
      </p:sp>
      <p:sp>
        <p:nvSpPr>
          <p:cNvPr id="168" name="PlaceHolder 4"/>
          <p:cNvSpPr>
            <a:spLocks noGrp="1"/>
          </p:cNvSpPr>
          <p:nvPr>
            <p:ph type="sldNum"/>
          </p:nvPr>
        </p:nvSpPr>
        <p:spPr>
          <a:xfrm>
            <a:off x="6553080" y="6356520"/>
            <a:ext cx="2133360" cy="364680"/>
          </a:xfrm>
          <a:prstGeom prst="rect">
            <a:avLst/>
          </a:prstGeom>
        </p:spPr>
        <p:txBody>
          <a:bodyPr anchor="ctr"/>
          <a:lstStyle/>
          <a:p>
            <a:pPr algn="r">
              <a:lnSpc>
                <a:spcPct val="100000"/>
              </a:lnSpc>
            </a:pPr>
            <a:fld id="{AEFF0634-D44D-4C50-8705-B5C8D8FA019F}" type="slidenum">
              <a:rPr lang="en-US" sz="1200" b="0" strike="noStrike" spc="-1">
                <a:solidFill>
                  <a:srgbClr val="8B8B8B"/>
                </a:solidFill>
                <a:uFill>
                  <a:solidFill>
                    <a:srgbClr val="FFFFFF"/>
                  </a:solidFill>
                </a:uFill>
                <a:latin typeface="Calibri"/>
              </a:rPr>
              <a:t>‹#›</a:t>
            </a:fld>
            <a:endParaRPr lang="en-US" sz="1200" b="0" strike="noStrike" spc="-1">
              <a:solidFill>
                <a:srgbClr val="000000"/>
              </a:solidFill>
              <a:uFill>
                <a:solidFill>
                  <a:srgbClr val="FFFFFF"/>
                </a:solidFill>
              </a:uFill>
              <a:latin typeface="Times New Roman"/>
            </a:endParaRPr>
          </a:p>
        </p:txBody>
      </p:sp>
      <p:sp>
        <p:nvSpPr>
          <p:cNvPr id="169"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solidFill>
                  <a:srgbClr val="000000"/>
                </a:solidFill>
                <a:uFill>
                  <a:solidFill>
                    <a:srgbClr val="FFFFFF"/>
                  </a:solidFill>
                </a:uFill>
                <a:latin typeface="Calibri"/>
              </a:rPr>
              <a:t>Click to edit the outline text format</a:t>
            </a:r>
          </a:p>
          <a:p>
            <a:pPr marL="864000" lvl="1" indent="-324000">
              <a:spcBef>
                <a:spcPts val="1134"/>
              </a:spcBef>
              <a:buClr>
                <a:srgbClr val="000000"/>
              </a:buClr>
              <a:buSzPct val="75000"/>
              <a:buFont typeface="Symbol" charset="2"/>
              <a:buChar char=""/>
            </a:pPr>
            <a:r>
              <a:rPr lang="en-US" sz="2400" b="0" strike="noStrike" spc="-1">
                <a:solidFill>
                  <a:srgbClr val="000000"/>
                </a:solidFill>
                <a:uFill>
                  <a:solidFill>
                    <a:srgbClr val="FFFFFF"/>
                  </a:solidFill>
                </a:uFill>
                <a:latin typeface="Calibri"/>
              </a:rPr>
              <a:t>Second Outline Level</a:t>
            </a:r>
          </a:p>
          <a:p>
            <a:pPr marL="1296000" lvl="2" indent="-288000">
              <a:spcBef>
                <a:spcPts val="850"/>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Third Outline Level</a:t>
            </a:r>
          </a:p>
          <a:p>
            <a:pPr marL="1728000" lvl="3" indent="-216000">
              <a:spcBef>
                <a:spcPts val="567"/>
              </a:spcBef>
              <a:buClr>
                <a:srgbClr val="000000"/>
              </a:buClr>
              <a:buSzPct val="75000"/>
              <a:buFont typeface="Symbol" charset="2"/>
              <a:buChar char=""/>
            </a:pPr>
            <a:r>
              <a:rPr lang="en-US" sz="2000" b="0" strike="noStrike" spc="-1">
                <a:solidFill>
                  <a:srgbClr val="000000"/>
                </a:solidFill>
                <a:uFill>
                  <a:solidFill>
                    <a:srgbClr val="FFFFFF"/>
                  </a:solidFill>
                </a:uFill>
                <a:latin typeface="Calibri"/>
              </a:rPr>
              <a:t>Fourth Outline Level</a:t>
            </a:r>
          </a:p>
          <a:p>
            <a:pPr marL="2160000" lvl="4"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Fifth Outline Level</a:t>
            </a:r>
          </a:p>
          <a:p>
            <a:pPr marL="2592000" lvl="5"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Sixth Outline Level</a:t>
            </a:r>
          </a:p>
          <a:p>
            <a:pPr marL="3024000" lvl="6" indent="-216000">
              <a:spcBef>
                <a:spcPts val="283"/>
              </a:spcBef>
              <a:buClr>
                <a:srgbClr val="000000"/>
              </a:buClr>
              <a:buSzPct val="45000"/>
              <a:buFont typeface="Wingdings" charset="2"/>
              <a:buChar char=""/>
            </a:pPr>
            <a:r>
              <a:rPr lang="en-US" sz="2000" b="0" strike="noStrike" spc="-1">
                <a:solidFill>
                  <a:srgbClr val="000000"/>
                </a:solidFill>
                <a:uFill>
                  <a:solidFill>
                    <a:srgbClr val="FFFFFF"/>
                  </a:solidFill>
                </a:uFill>
                <a:latin typeface="Calibri"/>
              </a:rPr>
              <a:t>Seventh Outline Level</a:t>
            </a:r>
          </a:p>
        </p:txBody>
      </p:sp>
    </p:spTree>
    <p:extLst>
      <p:ext uri="{BB962C8B-B14F-4D97-AF65-F5344CB8AC3E}">
        <p14:creationId xmlns:p14="http://schemas.microsoft.com/office/powerpoint/2010/main" val="3775184923"/>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8.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8.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39.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0.png"/><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21.png"/><Relationship Id="rId7" Type="http://schemas.openxmlformats.org/officeDocument/2006/relationships/diagramLayout" Target="../diagrams/layout2.xml"/><Relationship Id="rId2" Type="http://schemas.openxmlformats.org/officeDocument/2006/relationships/image" Target="../media/image1.png"/><Relationship Id="rId1" Type="http://schemas.openxmlformats.org/officeDocument/2006/relationships/slideLayout" Target="../slideLayouts/slideLayout26.xml"/><Relationship Id="rId6" Type="http://schemas.openxmlformats.org/officeDocument/2006/relationships/diagramData" Target="../diagrams/data2.xml"/><Relationship Id="rId5" Type="http://schemas.openxmlformats.org/officeDocument/2006/relationships/image" Target="../media/image5.png"/><Relationship Id="rId10" Type="http://schemas.microsoft.com/office/2007/relationships/diagramDrawing" Target="../diagrams/drawing2.xml"/><Relationship Id="rId4" Type="http://schemas.openxmlformats.org/officeDocument/2006/relationships/image" Target="../media/image4.png"/><Relationship Id="rId9" Type="http://schemas.openxmlformats.org/officeDocument/2006/relationships/diagramColors" Target="../diagrams/colors2.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5.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5.xml"/><Relationship Id="rId6" Type="http://schemas.openxmlformats.org/officeDocument/2006/relationships/image" Target="../media/image25.tmp"/><Relationship Id="rId5" Type="http://schemas.openxmlformats.org/officeDocument/2006/relationships/image" Target="../media/image23.png"/><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5.xml"/><Relationship Id="rId5" Type="http://schemas.openxmlformats.org/officeDocument/2006/relationships/image" Target="../media/image23.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6.tmp"/><Relationship Id="rId5" Type="http://schemas.openxmlformats.org/officeDocument/2006/relationships/image" Target="../media/image5.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7.tmp"/><Relationship Id="rId5" Type="http://schemas.openxmlformats.org/officeDocument/2006/relationships/image" Target="../media/image5.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3.png"/><Relationship Id="rId7" Type="http://schemas.openxmlformats.org/officeDocument/2006/relationships/diagramLayout" Target="../diagrams/layout3.xml"/><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diagramData" Target="../diagrams/data3.xml"/><Relationship Id="rId5" Type="http://schemas.openxmlformats.org/officeDocument/2006/relationships/image" Target="../media/image5.png"/><Relationship Id="rId10" Type="http://schemas.microsoft.com/office/2007/relationships/diagramDrawing" Target="../diagrams/drawing3.xml"/><Relationship Id="rId4" Type="http://schemas.openxmlformats.org/officeDocument/2006/relationships/image" Target="../media/image4.png"/><Relationship Id="rId9" Type="http://schemas.openxmlformats.org/officeDocument/2006/relationships/diagramColors" Target="../diagrams/colors3.xml"/></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3.png"/><Relationship Id="rId7" Type="http://schemas.openxmlformats.org/officeDocument/2006/relationships/diagramData" Target="../diagrams/data4.xml"/><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8.png"/><Relationship Id="rId11" Type="http://schemas.microsoft.com/office/2007/relationships/diagramDrawing" Target="../diagrams/drawing4.xml"/><Relationship Id="rId5" Type="http://schemas.openxmlformats.org/officeDocument/2006/relationships/image" Target="../media/image5.png"/><Relationship Id="rId10" Type="http://schemas.openxmlformats.org/officeDocument/2006/relationships/diagramColors" Target="../diagrams/colors4.xml"/><Relationship Id="rId4" Type="http://schemas.openxmlformats.org/officeDocument/2006/relationships/image" Target="../media/image4.png"/><Relationship Id="rId9" Type="http://schemas.openxmlformats.org/officeDocument/2006/relationships/diagramQuickStyle" Target="../diagrams/quickStyle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30.tmp"/><Relationship Id="rId5" Type="http://schemas.openxmlformats.org/officeDocument/2006/relationships/image" Target="../media/image5.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1.tmp"/><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32.png"/><Relationship Id="rId5" Type="http://schemas.openxmlformats.org/officeDocument/2006/relationships/image" Target="../media/image5.pn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33.png"/><Relationship Id="rId5" Type="http://schemas.openxmlformats.org/officeDocument/2006/relationships/image" Target="../media/image5.pn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5.tmp"/><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34.tmp"/><Relationship Id="rId5" Type="http://schemas.openxmlformats.org/officeDocument/2006/relationships/image" Target="../media/image5.pn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36.tmp"/><Relationship Id="rId5" Type="http://schemas.openxmlformats.org/officeDocument/2006/relationships/image" Target="../media/image5.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37.tmp"/><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mailto:ellenjones@gwynedd.llyw.cymru" TargetMode="External"/><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hyperlink" Target="mailto:gweinyddolADYaCH@Gwynedd.llyw.cymru" TargetMode="External"/><Relationship Id="rId5" Type="http://schemas.openxmlformats.org/officeDocument/2006/relationships/image" Target="../media/image5.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38.tmp"/><Relationship Id="rId5" Type="http://schemas.openxmlformats.org/officeDocument/2006/relationships/image" Target="../media/image5.pn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5" Type="http://schemas.openxmlformats.org/officeDocument/2006/relationships/image" Target="../media/image5.pn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image" Target="../media/image3.png"/><Relationship Id="rId7" Type="http://schemas.openxmlformats.org/officeDocument/2006/relationships/diagramLayout" Target="../diagrams/layout5.xml"/><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diagramData" Target="../diagrams/data5.xml"/><Relationship Id="rId5" Type="http://schemas.openxmlformats.org/officeDocument/2006/relationships/image" Target="../media/image5.png"/><Relationship Id="rId10" Type="http://schemas.microsoft.com/office/2007/relationships/diagramDrawing" Target="../diagrams/drawing5.xml"/><Relationship Id="rId4" Type="http://schemas.openxmlformats.org/officeDocument/2006/relationships/image" Target="../media/image4.png"/><Relationship Id="rId9" Type="http://schemas.openxmlformats.org/officeDocument/2006/relationships/diagramColors" Target="../diagrams/colors5.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39.png"/><Relationship Id="rId5" Type="http://schemas.openxmlformats.org/officeDocument/2006/relationships/image" Target="../media/image5.png"/><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40.png"/><Relationship Id="rId5" Type="http://schemas.openxmlformats.org/officeDocument/2006/relationships/image" Target="../media/image5.png"/><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41.png"/><Relationship Id="rId5" Type="http://schemas.openxmlformats.org/officeDocument/2006/relationships/image" Target="../media/image5.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8" Type="http://schemas.openxmlformats.org/officeDocument/2006/relationships/diagramQuickStyle" Target="../diagrams/quickStyle6.xml"/><Relationship Id="rId13" Type="http://schemas.openxmlformats.org/officeDocument/2006/relationships/diagramData" Target="../diagrams/data7.xml"/><Relationship Id="rId3" Type="http://schemas.openxmlformats.org/officeDocument/2006/relationships/image" Target="../media/image3.png"/><Relationship Id="rId7" Type="http://schemas.openxmlformats.org/officeDocument/2006/relationships/diagramLayout" Target="../diagrams/layout6.xml"/><Relationship Id="rId12" Type="http://schemas.openxmlformats.org/officeDocument/2006/relationships/image" Target="../media/image43.png"/><Relationship Id="rId17" Type="http://schemas.microsoft.com/office/2007/relationships/diagramDrawing" Target="../diagrams/drawing7.xml"/><Relationship Id="rId2" Type="http://schemas.openxmlformats.org/officeDocument/2006/relationships/image" Target="../media/image1.png"/><Relationship Id="rId16" Type="http://schemas.openxmlformats.org/officeDocument/2006/relationships/diagramColors" Target="../diagrams/colors7.xml"/><Relationship Id="rId1" Type="http://schemas.openxmlformats.org/officeDocument/2006/relationships/slideLayout" Target="../slideLayouts/slideLayout37.xml"/><Relationship Id="rId6" Type="http://schemas.openxmlformats.org/officeDocument/2006/relationships/diagramData" Target="../diagrams/data6.xml"/><Relationship Id="rId11" Type="http://schemas.openxmlformats.org/officeDocument/2006/relationships/image" Target="../media/image42.png"/><Relationship Id="rId5" Type="http://schemas.openxmlformats.org/officeDocument/2006/relationships/image" Target="../media/image5.png"/><Relationship Id="rId15" Type="http://schemas.openxmlformats.org/officeDocument/2006/relationships/diagramQuickStyle" Target="../diagrams/quickStyle7.xml"/><Relationship Id="rId10" Type="http://schemas.microsoft.com/office/2007/relationships/diagramDrawing" Target="../diagrams/drawing6.xml"/><Relationship Id="rId4" Type="http://schemas.openxmlformats.org/officeDocument/2006/relationships/image" Target="../media/image4.png"/><Relationship Id="rId9" Type="http://schemas.openxmlformats.org/officeDocument/2006/relationships/diagramColors" Target="../diagrams/colors6.xml"/><Relationship Id="rId14" Type="http://schemas.openxmlformats.org/officeDocument/2006/relationships/diagramLayout" Target="../diagrams/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37.tmp"/><Relationship Id="rId5" Type="http://schemas.openxmlformats.org/officeDocument/2006/relationships/image" Target="../media/image5.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44.tmp"/><Relationship Id="rId5" Type="http://schemas.openxmlformats.org/officeDocument/2006/relationships/image" Target="../media/image5.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45.png"/><Relationship Id="rId5" Type="http://schemas.openxmlformats.org/officeDocument/2006/relationships/image" Target="../media/image5.pn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46.png"/><Relationship Id="rId5" Type="http://schemas.openxmlformats.org/officeDocument/2006/relationships/image" Target="../media/image5.pn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47.png"/><Relationship Id="rId5" Type="http://schemas.openxmlformats.org/officeDocument/2006/relationships/image" Target="../media/image5.png"/><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8" Type="http://schemas.openxmlformats.org/officeDocument/2006/relationships/diagramQuickStyle" Target="../diagrams/quickStyle8.xml"/><Relationship Id="rId3" Type="http://schemas.openxmlformats.org/officeDocument/2006/relationships/image" Target="../media/image3.png"/><Relationship Id="rId7" Type="http://schemas.openxmlformats.org/officeDocument/2006/relationships/diagramLayout" Target="../diagrams/layout8.xml"/><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diagramData" Target="../diagrams/data8.xml"/><Relationship Id="rId11" Type="http://schemas.openxmlformats.org/officeDocument/2006/relationships/image" Target="../media/image48.png"/><Relationship Id="rId5" Type="http://schemas.openxmlformats.org/officeDocument/2006/relationships/image" Target="../media/image5.png"/><Relationship Id="rId10" Type="http://schemas.microsoft.com/office/2007/relationships/diagramDrawing" Target="../diagrams/drawing8.xml"/><Relationship Id="rId4" Type="http://schemas.openxmlformats.org/officeDocument/2006/relationships/image" Target="../media/image4.png"/><Relationship Id="rId9" Type="http://schemas.openxmlformats.org/officeDocument/2006/relationships/diagramColors" Target="../diagrams/colors8.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9.tmp"/><Relationship Id="rId2"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37.xml"/><Relationship Id="rId4" Type="http://schemas.openxmlformats.org/officeDocument/2006/relationships/image" Target="../media/image50.png"/></Relationships>
</file>

<file path=ppt/slides/_rels/slide5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2.xml"/><Relationship Id="rId1" Type="http://schemas.openxmlformats.org/officeDocument/2006/relationships/slideLayout" Target="../slideLayouts/slideLayout39.xml"/><Relationship Id="rId4" Type="http://schemas.openxmlformats.org/officeDocument/2006/relationships/image" Target="../media/image52.wmf"/></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0.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5.xml"/><Relationship Id="rId1" Type="http://schemas.openxmlformats.org/officeDocument/2006/relationships/slideLayout" Target="../slideLayouts/slideLayout50.xml"/></Relationships>
</file>

<file path=ppt/slides/_rels/slide6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6.xml"/><Relationship Id="rId1" Type="http://schemas.openxmlformats.org/officeDocument/2006/relationships/slideLayout" Target="../slideLayouts/slideLayout54.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tmp"/></Relationships>
</file>

<file path=ppt/slides/_rels/slide64.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5.jpeg"/><Relationship Id="rId18" Type="http://schemas.openxmlformats.org/officeDocument/2006/relationships/image" Target="../media/image57.jpeg"/><Relationship Id="rId3" Type="http://schemas.openxmlformats.org/officeDocument/2006/relationships/slideLayout" Target="../slideLayouts/slideLayout54.xml"/><Relationship Id="rId7" Type="http://schemas.openxmlformats.org/officeDocument/2006/relationships/image" Target="../media/image59.jpg"/><Relationship Id="rId12" Type="http://schemas.openxmlformats.org/officeDocument/2006/relationships/image" Target="../media/image64.jpeg"/><Relationship Id="rId17" Type="http://schemas.openxmlformats.org/officeDocument/2006/relationships/image" Target="../media/image69.png"/><Relationship Id="rId2" Type="http://schemas.openxmlformats.org/officeDocument/2006/relationships/audio" Target="../media/media1.m4a"/><Relationship Id="rId16" Type="http://schemas.openxmlformats.org/officeDocument/2006/relationships/image" Target="../media/image68.png"/><Relationship Id="rId20" Type="http://schemas.openxmlformats.org/officeDocument/2006/relationships/image" Target="../media/image71.png"/><Relationship Id="rId1" Type="http://schemas.microsoft.com/office/2007/relationships/media" Target="../media/media1.m4a"/><Relationship Id="rId6" Type="http://schemas.openxmlformats.org/officeDocument/2006/relationships/image" Target="../media/image58.png"/><Relationship Id="rId11" Type="http://schemas.openxmlformats.org/officeDocument/2006/relationships/image" Target="../media/image63.png"/><Relationship Id="rId5" Type="http://schemas.openxmlformats.org/officeDocument/2006/relationships/image" Target="../media/image54.png"/><Relationship Id="rId15" Type="http://schemas.openxmlformats.org/officeDocument/2006/relationships/image" Target="../media/image67.jpeg"/><Relationship Id="rId10" Type="http://schemas.openxmlformats.org/officeDocument/2006/relationships/image" Target="../media/image62.jpeg"/><Relationship Id="rId19" Type="http://schemas.openxmlformats.org/officeDocument/2006/relationships/image" Target="../media/image70.png"/><Relationship Id="rId4" Type="http://schemas.openxmlformats.org/officeDocument/2006/relationships/notesSlide" Target="../notesSlides/notesSlide27.xml"/><Relationship Id="rId9" Type="http://schemas.openxmlformats.org/officeDocument/2006/relationships/image" Target="../media/image61.emf"/><Relationship Id="rId14" Type="http://schemas.openxmlformats.org/officeDocument/2006/relationships/image" Target="../media/image66.jpeg"/></Relationships>
</file>

<file path=ppt/slides/_rels/slide6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28.xml"/><Relationship Id="rId1" Type="http://schemas.openxmlformats.org/officeDocument/2006/relationships/slideLayout" Target="../slideLayouts/slideLayout50.xml"/><Relationship Id="rId5" Type="http://schemas.openxmlformats.org/officeDocument/2006/relationships/image" Target="../media/image74.png"/><Relationship Id="rId4" Type="http://schemas.openxmlformats.org/officeDocument/2006/relationships/image" Target="../media/image73.png"/></Relationships>
</file>

<file path=ppt/slides/_rels/slide6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9.xml"/><Relationship Id="rId1" Type="http://schemas.openxmlformats.org/officeDocument/2006/relationships/slideLayout" Target="../slideLayouts/slideLayout50.xml"/></Relationships>
</file>

<file path=ppt/slides/_rels/slide6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0.xml"/><Relationship Id="rId1" Type="http://schemas.openxmlformats.org/officeDocument/2006/relationships/slideLayout" Target="../slideLayouts/slideLayout62.xml"/></Relationships>
</file>

<file path=ppt/slides/_rels/slide6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1.xml"/><Relationship Id="rId1" Type="http://schemas.openxmlformats.org/officeDocument/2006/relationships/slideLayout" Target="../slideLayouts/slideLayout50.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7.xml"/></Relationships>
</file>

<file path=ppt/slides/_rels/slide70.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33.xml"/><Relationship Id="rId1" Type="http://schemas.openxmlformats.org/officeDocument/2006/relationships/slideLayout" Target="../slideLayouts/slideLayout66.xml"/><Relationship Id="rId4" Type="http://schemas.openxmlformats.org/officeDocument/2006/relationships/image" Target="../media/image79.png"/></Relationships>
</file>

<file path=ppt/slides/_rels/slide7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0.tmp"/><Relationship Id="rId5" Type="http://schemas.openxmlformats.org/officeDocument/2006/relationships/image" Target="../media/image23.png"/><Relationship Id="rId4" Type="http://schemas.openxmlformats.org/officeDocument/2006/relationships/image" Target="../media/image21.png"/></Relationships>
</file>

<file path=ppt/slides/_rels/slide7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1.png"/></Relationships>
</file>

<file path=ppt/slides/_rels/slide73.xml.rels><?xml version="1.0" encoding="UTF-8" standalone="yes"?>
<Relationships xmlns="http://schemas.openxmlformats.org/package/2006/relationships"><Relationship Id="rId8" Type="http://schemas.openxmlformats.org/officeDocument/2006/relationships/diagramQuickStyle" Target="../diagrams/quickStyle9.xml"/><Relationship Id="rId3" Type="http://schemas.openxmlformats.org/officeDocument/2006/relationships/image" Target="../media/image22.png"/><Relationship Id="rId7" Type="http://schemas.openxmlformats.org/officeDocument/2006/relationships/diagramLayout" Target="../diagrams/layout9.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9.xml"/><Relationship Id="rId5" Type="http://schemas.openxmlformats.org/officeDocument/2006/relationships/image" Target="../media/image23.png"/><Relationship Id="rId10" Type="http://schemas.microsoft.com/office/2007/relationships/diagramDrawing" Target="../diagrams/drawing9.xml"/><Relationship Id="rId4" Type="http://schemas.openxmlformats.org/officeDocument/2006/relationships/image" Target="../media/image21.png"/><Relationship Id="rId9" Type="http://schemas.openxmlformats.org/officeDocument/2006/relationships/diagramColors" Target="../diagrams/colors9.xml"/></Relationships>
</file>

<file path=ppt/slides/_rels/slide7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1.jpeg"/><Relationship Id="rId5" Type="http://schemas.openxmlformats.org/officeDocument/2006/relationships/image" Target="../media/image23.png"/><Relationship Id="rId4" Type="http://schemas.openxmlformats.org/officeDocument/2006/relationships/image" Target="../media/image21.png"/></Relationships>
</file>

<file path=ppt/slides/_rels/slide75.xml.rels><?xml version="1.0" encoding="UTF-8" standalone="yes"?>
<Relationships xmlns="http://schemas.openxmlformats.org/package/2006/relationships"><Relationship Id="rId8" Type="http://schemas.openxmlformats.org/officeDocument/2006/relationships/image" Target="../media/image83.jpeg"/><Relationship Id="rId13" Type="http://schemas.microsoft.com/office/2007/relationships/diagramDrawing" Target="../diagrams/drawing10.xml"/><Relationship Id="rId3" Type="http://schemas.openxmlformats.org/officeDocument/2006/relationships/image" Target="../media/image22.png"/><Relationship Id="rId7" Type="http://schemas.openxmlformats.org/officeDocument/2006/relationships/image" Target="../media/image82.png"/><Relationship Id="rId12" Type="http://schemas.openxmlformats.org/officeDocument/2006/relationships/diagramColors" Target="../diagrams/colors10.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5.tmp"/><Relationship Id="rId11" Type="http://schemas.openxmlformats.org/officeDocument/2006/relationships/diagramQuickStyle" Target="../diagrams/quickStyle10.xml"/><Relationship Id="rId5" Type="http://schemas.openxmlformats.org/officeDocument/2006/relationships/image" Target="../media/image23.png"/><Relationship Id="rId10" Type="http://schemas.openxmlformats.org/officeDocument/2006/relationships/diagramLayout" Target="../diagrams/layout10.xml"/><Relationship Id="rId4" Type="http://schemas.openxmlformats.org/officeDocument/2006/relationships/image" Target="../media/image21.png"/><Relationship Id="rId9" Type="http://schemas.openxmlformats.org/officeDocument/2006/relationships/diagramData" Target="../diagrams/data10.xml"/></Relationships>
</file>

<file path=ppt/slides/_rels/slide76.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22.png"/><Relationship Id="rId7" Type="http://schemas.openxmlformats.org/officeDocument/2006/relationships/image" Target="../media/image5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5.tmp"/><Relationship Id="rId5" Type="http://schemas.openxmlformats.org/officeDocument/2006/relationships/image" Target="../media/image23.png"/><Relationship Id="rId10" Type="http://schemas.openxmlformats.org/officeDocument/2006/relationships/image" Target="../media/image85.tmp"/><Relationship Id="rId4" Type="http://schemas.openxmlformats.org/officeDocument/2006/relationships/image" Target="../media/image21.png"/><Relationship Id="rId9" Type="http://schemas.openxmlformats.org/officeDocument/2006/relationships/image" Target="../media/image84.tmp"/></Relationships>
</file>

<file path=ppt/slides/_rels/slide7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image" Target="../media/image23.png"/><Relationship Id="rId4" Type="http://schemas.openxmlformats.org/officeDocument/2006/relationships/image" Target="../media/image21.png"/></Relationships>
</file>

<file path=ppt/slides/_rels/slide7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7.tmp"/><Relationship Id="rId5" Type="http://schemas.openxmlformats.org/officeDocument/2006/relationships/image" Target="../media/image23.png"/><Relationship Id="rId4" Type="http://schemas.openxmlformats.org/officeDocument/2006/relationships/image" Target="../media/image21.png"/></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89.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2" name="Title 1"/>
          <p:cNvSpPr>
            <a:spLocks noGrp="1"/>
          </p:cNvSpPr>
          <p:nvPr>
            <p:ph type="title"/>
          </p:nvPr>
        </p:nvSpPr>
        <p:spPr>
          <a:xfrm>
            <a:off x="457200" y="274637"/>
            <a:ext cx="8500954" cy="2663435"/>
          </a:xfrm>
          <a:solidFill>
            <a:srgbClr val="578E99"/>
          </a:solidFill>
          <a:ln>
            <a:solidFill>
              <a:srgbClr val="DB15DB"/>
            </a:solidFill>
          </a:ln>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r>
              <a:rPr lang="cy-GB" sz="5400" dirty="0" smtClean="0">
                <a:solidFill>
                  <a:schemeClr val="bg1"/>
                </a:solidFill>
              </a:rPr>
              <a:t>ALN </a:t>
            </a:r>
            <a:r>
              <a:rPr lang="cy-GB" sz="5400" dirty="0" err="1" smtClean="0">
                <a:solidFill>
                  <a:schemeClr val="bg1"/>
                </a:solidFill>
              </a:rPr>
              <a:t>Training</a:t>
            </a:r>
            <a:r>
              <a:rPr lang="cy-GB" sz="5400" dirty="0" smtClean="0">
                <a:solidFill>
                  <a:schemeClr val="bg1"/>
                </a:solidFill>
              </a:rPr>
              <a:t/>
            </a:r>
            <a:br>
              <a:rPr lang="cy-GB" sz="5400" dirty="0" smtClean="0">
                <a:solidFill>
                  <a:schemeClr val="bg1"/>
                </a:solidFill>
              </a:rPr>
            </a:br>
            <a:r>
              <a:rPr lang="cy-GB" sz="5400" dirty="0" smtClean="0">
                <a:solidFill>
                  <a:schemeClr val="bg1"/>
                </a:solidFill>
              </a:rPr>
              <a:t>Ellen Jones </a:t>
            </a:r>
            <a:br>
              <a:rPr lang="cy-GB" sz="5400" dirty="0" smtClean="0">
                <a:solidFill>
                  <a:schemeClr val="bg1"/>
                </a:solidFill>
              </a:rPr>
            </a:br>
            <a:r>
              <a:rPr lang="cy-GB" sz="4900" dirty="0" err="1" smtClean="0">
                <a:solidFill>
                  <a:schemeClr val="bg1"/>
                </a:solidFill>
              </a:rPr>
              <a:t>ellenjones@gwynedd.llyw.cymru</a:t>
            </a:r>
            <a:endParaRPr lang="en-GB" sz="4900" dirty="0">
              <a:solidFill>
                <a:schemeClr val="bg1"/>
              </a:solidFill>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81397" y="5025239"/>
            <a:ext cx="2284368" cy="1277506"/>
          </a:xfrm>
          <a:prstGeom prst="rect">
            <a:avLst/>
          </a:prstGeom>
        </p:spPr>
      </p:pic>
      <p:pic>
        <p:nvPicPr>
          <p:cNvPr id="6"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6593"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9" name="Blwch Testun 2"/>
          <p:cNvSpPr txBox="1"/>
          <p:nvPr/>
        </p:nvSpPr>
        <p:spPr>
          <a:xfrm>
            <a:off x="106448" y="3254449"/>
            <a:ext cx="8507044" cy="646331"/>
          </a:xfrm>
          <a:prstGeom prst="rect">
            <a:avLst/>
          </a:prstGeom>
          <a:noFill/>
        </p:spPr>
        <p:txBody>
          <a:bodyPr wrap="square" rtlCol="0">
            <a:spAutoFit/>
          </a:bodyPr>
          <a:lstStyle/>
          <a:p>
            <a:pPr algn="ctr"/>
            <a:r>
              <a:rPr lang="cy-GB" sz="3600" b="1" dirty="0" err="1" smtClean="0"/>
              <a:t>Put</a:t>
            </a:r>
            <a:r>
              <a:rPr lang="cy-GB" sz="3600" b="1" dirty="0" smtClean="0"/>
              <a:t> </a:t>
            </a:r>
            <a:r>
              <a:rPr lang="cy-GB" sz="3600" b="1" dirty="0" err="1" smtClean="0"/>
              <a:t>your</a:t>
            </a:r>
            <a:r>
              <a:rPr lang="cy-GB" sz="3600" b="1" dirty="0" smtClean="0"/>
              <a:t> </a:t>
            </a:r>
            <a:r>
              <a:rPr lang="cy-GB" sz="3600" b="1" dirty="0" err="1" smtClean="0"/>
              <a:t>computer</a:t>
            </a:r>
            <a:r>
              <a:rPr lang="cy-GB" sz="3600" b="1" dirty="0" smtClean="0"/>
              <a:t> </a:t>
            </a:r>
            <a:r>
              <a:rPr lang="cy-GB" sz="3600" b="1" dirty="0" err="1" smtClean="0"/>
              <a:t>on</a:t>
            </a:r>
            <a:r>
              <a:rPr lang="cy-GB" sz="3600" b="1" dirty="0" smtClean="0"/>
              <a:t> </a:t>
            </a:r>
            <a:r>
              <a:rPr lang="cy-GB" sz="3600" b="1" dirty="0" err="1" smtClean="0"/>
              <a:t>mute</a:t>
            </a:r>
            <a:r>
              <a:rPr lang="cy-GB" sz="3600" b="1" dirty="0" smtClean="0"/>
              <a:t> </a:t>
            </a:r>
            <a:r>
              <a:rPr lang="cy-GB" sz="3600" b="1" dirty="0" err="1" smtClean="0"/>
              <a:t>please</a:t>
            </a:r>
            <a:r>
              <a:rPr lang="cy-GB" dirty="0" smtClean="0"/>
              <a:t>.</a:t>
            </a:r>
            <a:endParaRPr lang="cy-GB" dirty="0"/>
          </a:p>
        </p:txBody>
      </p:sp>
      <p:pic>
        <p:nvPicPr>
          <p:cNvPr id="10" name="Llun 8"/>
          <p:cNvPicPr>
            <a:picLocks noChangeAspect="1"/>
          </p:cNvPicPr>
          <p:nvPr/>
        </p:nvPicPr>
        <p:blipFill>
          <a:blip r:embed="rId8"/>
          <a:stretch>
            <a:fillRect/>
          </a:stretch>
        </p:blipFill>
        <p:spPr>
          <a:xfrm>
            <a:off x="3752334" y="4015293"/>
            <a:ext cx="1542494" cy="809007"/>
          </a:xfrm>
          <a:prstGeom prst="rect">
            <a:avLst/>
          </a:prstGeom>
        </p:spPr>
      </p:pic>
    </p:spTree>
    <p:extLst>
      <p:ext uri="{BB962C8B-B14F-4D97-AF65-F5344CB8AC3E}">
        <p14:creationId xmlns:p14="http://schemas.microsoft.com/office/powerpoint/2010/main" val="14250957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326572" y="274639"/>
            <a:ext cx="8229600" cy="1802356"/>
          </a:xfrm>
          <a:solidFill>
            <a:srgbClr val="578E99"/>
          </a:solidFill>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algn="ctr"/>
            <a:r>
              <a:rPr lang="cy-GB" sz="6600" dirty="0" smtClean="0">
                <a:solidFill>
                  <a:schemeClr val="bg1"/>
                </a:solidFill>
              </a:rPr>
              <a:t>AGENDA</a:t>
            </a:r>
            <a:endParaRPr lang="en-GB" sz="6600" dirty="0">
              <a:solidFill>
                <a:schemeClr val="bg1"/>
              </a:solidFill>
            </a:endParaRPr>
          </a:p>
        </p:txBody>
      </p:sp>
      <p:sp>
        <p:nvSpPr>
          <p:cNvPr id="9" name="Petryal 8"/>
          <p:cNvSpPr/>
          <p:nvPr/>
        </p:nvSpPr>
        <p:spPr>
          <a:xfrm>
            <a:off x="510659" y="2438216"/>
            <a:ext cx="8252339" cy="3170099"/>
          </a:xfrm>
          <a:prstGeom prst="rect">
            <a:avLst/>
          </a:prstGeom>
        </p:spPr>
        <p:txBody>
          <a:bodyPr wrap="square">
            <a:spAutoFit/>
          </a:bodyPr>
          <a:lstStyle/>
          <a:p>
            <a:pPr marL="457560" indent="-457200">
              <a:lnSpc>
                <a:spcPct val="100000"/>
              </a:lnSpc>
              <a:buClr>
                <a:srgbClr val="000000"/>
              </a:buClr>
              <a:buFont typeface="+mj-lt"/>
              <a:buAutoNum type="arabicPeriod"/>
            </a:pPr>
            <a:r>
              <a:rPr lang="en-US" sz="2000" b="1" spc="-1" dirty="0">
                <a:solidFill>
                  <a:srgbClr val="000000"/>
                </a:solidFill>
                <a:uFill>
                  <a:solidFill>
                    <a:srgbClr val="FFFFFF"/>
                  </a:solidFill>
                </a:uFill>
                <a:latin typeface="+mj-lt"/>
              </a:rPr>
              <a:t>Presenting important messages from the ALN Code  </a:t>
            </a:r>
            <a:endParaRPr lang="en-US" sz="2000" b="1" spc="-1" dirty="0" smtClean="0">
              <a:solidFill>
                <a:srgbClr val="000000"/>
              </a:solidFill>
              <a:uFill>
                <a:solidFill>
                  <a:srgbClr val="FFFFFF"/>
                </a:solidFill>
              </a:uFill>
              <a:latin typeface="+mj-lt"/>
            </a:endParaRPr>
          </a:p>
          <a:p>
            <a:pPr marL="457200" indent="-457200">
              <a:lnSpc>
                <a:spcPct val="100000"/>
              </a:lnSpc>
              <a:buFont typeface="+mj-lt"/>
              <a:buAutoNum type="arabicPeriod"/>
            </a:pPr>
            <a:endParaRPr lang="en-US" sz="2000" b="1" spc="-1" dirty="0" smtClean="0">
              <a:solidFill>
                <a:srgbClr val="000000"/>
              </a:solidFill>
              <a:uFill>
                <a:solidFill>
                  <a:srgbClr val="FFFFFF"/>
                </a:solidFill>
              </a:uFill>
              <a:latin typeface="+mj-lt"/>
            </a:endParaRPr>
          </a:p>
          <a:p>
            <a:pPr marL="457560" indent="-457200">
              <a:lnSpc>
                <a:spcPct val="100000"/>
              </a:lnSpc>
              <a:buClr>
                <a:srgbClr val="000000"/>
              </a:buClr>
              <a:buFont typeface="+mj-lt"/>
              <a:buAutoNum type="arabicPeriod"/>
            </a:pPr>
            <a:r>
              <a:rPr lang="en-US" sz="2000" b="1" spc="-1" dirty="0">
                <a:solidFill>
                  <a:srgbClr val="000000"/>
                </a:solidFill>
                <a:uFill>
                  <a:solidFill>
                    <a:srgbClr val="FFFFFF"/>
                  </a:solidFill>
                </a:uFill>
                <a:latin typeface="+mj-lt"/>
              </a:rPr>
              <a:t>Introduce the </a:t>
            </a:r>
            <a:r>
              <a:rPr lang="en-US" sz="2000" b="1" spc="-1" dirty="0" smtClean="0">
                <a:solidFill>
                  <a:srgbClr val="000000"/>
                </a:solidFill>
                <a:uFill>
                  <a:solidFill>
                    <a:srgbClr val="FFFFFF"/>
                  </a:solidFill>
                </a:uFill>
                <a:latin typeface="+mj-lt"/>
              </a:rPr>
              <a:t>'Provision Map' </a:t>
            </a:r>
            <a:r>
              <a:rPr lang="en-US" sz="2000" b="1" spc="-1" dirty="0">
                <a:solidFill>
                  <a:srgbClr val="000000"/>
                </a:solidFill>
                <a:uFill>
                  <a:solidFill>
                    <a:srgbClr val="FFFFFF"/>
                  </a:solidFill>
                </a:uFill>
                <a:latin typeface="+mj-lt"/>
              </a:rPr>
              <a:t>document and processes for using </a:t>
            </a:r>
            <a:r>
              <a:rPr lang="en-US" sz="2000" b="1" spc="-1" dirty="0" smtClean="0">
                <a:solidFill>
                  <a:srgbClr val="000000"/>
                </a:solidFill>
                <a:uFill>
                  <a:solidFill>
                    <a:srgbClr val="FFFFFF"/>
                  </a:solidFill>
                </a:uFill>
                <a:latin typeface="+mj-lt"/>
              </a:rPr>
              <a:t>it</a:t>
            </a:r>
          </a:p>
          <a:p>
            <a:pPr marL="457560" indent="-457200">
              <a:lnSpc>
                <a:spcPct val="100000"/>
              </a:lnSpc>
              <a:buClr>
                <a:srgbClr val="000000"/>
              </a:buClr>
              <a:buFont typeface="+mj-lt"/>
              <a:buAutoNum type="arabicPeriod"/>
            </a:pPr>
            <a:endParaRPr lang="en-US" sz="2000" b="1" spc="-1" dirty="0">
              <a:solidFill>
                <a:srgbClr val="000000"/>
              </a:solidFill>
              <a:uFill>
                <a:solidFill>
                  <a:srgbClr val="FFFFFF"/>
                </a:solidFill>
              </a:uFill>
              <a:latin typeface="+mj-lt"/>
            </a:endParaRPr>
          </a:p>
          <a:p>
            <a:pPr marL="457560" indent="-457200">
              <a:lnSpc>
                <a:spcPct val="100000"/>
              </a:lnSpc>
              <a:buClr>
                <a:srgbClr val="000000"/>
              </a:buClr>
              <a:buFont typeface="+mj-lt"/>
              <a:buAutoNum type="arabicPeriod"/>
            </a:pPr>
            <a:r>
              <a:rPr lang="en-US" sz="2000" b="1" spc="-1" dirty="0" smtClean="0">
                <a:solidFill>
                  <a:srgbClr val="000000"/>
                </a:solidFill>
                <a:uFill>
                  <a:solidFill>
                    <a:srgbClr val="FFFFFF"/>
                  </a:solidFill>
                </a:uFill>
                <a:latin typeface="+mj-lt"/>
              </a:rPr>
              <a:t>Presenting the new referral process for additional provision</a:t>
            </a:r>
          </a:p>
          <a:p>
            <a:pPr marL="457560" indent="-457200">
              <a:lnSpc>
                <a:spcPct val="100000"/>
              </a:lnSpc>
              <a:buClr>
                <a:srgbClr val="000000"/>
              </a:buClr>
              <a:buFont typeface="+mj-lt"/>
              <a:buAutoNum type="arabicPeriod"/>
            </a:pPr>
            <a:endParaRPr lang="en-US" sz="2000" b="1" spc="-1" dirty="0" smtClean="0">
              <a:solidFill>
                <a:srgbClr val="000000"/>
              </a:solidFill>
              <a:uFill>
                <a:solidFill>
                  <a:srgbClr val="FFFFFF"/>
                </a:solidFill>
              </a:uFill>
              <a:latin typeface="+mj-lt"/>
            </a:endParaRPr>
          </a:p>
          <a:p>
            <a:pPr marL="457560" indent="-457200">
              <a:lnSpc>
                <a:spcPct val="100000"/>
              </a:lnSpc>
              <a:buClr>
                <a:srgbClr val="000000"/>
              </a:buClr>
              <a:buFont typeface="+mj-lt"/>
              <a:buAutoNum type="arabicPeriod"/>
            </a:pPr>
            <a:r>
              <a:rPr lang="en-US" sz="2000" b="1" spc="-1" dirty="0" smtClean="0">
                <a:solidFill>
                  <a:srgbClr val="000000"/>
                </a:solidFill>
                <a:uFill>
                  <a:solidFill>
                    <a:srgbClr val="FFFFFF"/>
                  </a:solidFill>
                </a:uFill>
                <a:latin typeface="+mj-lt"/>
              </a:rPr>
              <a:t>One page profile  and the IDP Digital System</a:t>
            </a:r>
          </a:p>
          <a:p>
            <a:pPr marL="457560" indent="-457200">
              <a:lnSpc>
                <a:spcPct val="100000"/>
              </a:lnSpc>
              <a:buClr>
                <a:srgbClr val="000000"/>
              </a:buClr>
              <a:buFont typeface="+mj-lt"/>
              <a:buAutoNum type="arabicPeriod"/>
            </a:pPr>
            <a:endParaRPr lang="en-US" sz="2000" b="1" spc="-1" dirty="0">
              <a:solidFill>
                <a:srgbClr val="000000"/>
              </a:solidFill>
              <a:uFill>
                <a:solidFill>
                  <a:srgbClr val="FFFFFF"/>
                </a:solidFill>
              </a:uFill>
              <a:latin typeface="+mj-lt"/>
            </a:endParaRPr>
          </a:p>
          <a:p>
            <a:pPr marL="457560" indent="-457200">
              <a:lnSpc>
                <a:spcPct val="100000"/>
              </a:lnSpc>
              <a:buClr>
                <a:srgbClr val="000000"/>
              </a:buClr>
              <a:buFont typeface="+mj-lt"/>
              <a:buAutoNum type="arabicPeriod"/>
            </a:pPr>
            <a:r>
              <a:rPr lang="en-US" sz="2000" b="1" spc="-1" dirty="0">
                <a:solidFill>
                  <a:srgbClr val="000000"/>
                </a:solidFill>
                <a:uFill>
                  <a:solidFill>
                    <a:srgbClr val="FFFFFF"/>
                  </a:solidFill>
                </a:uFill>
                <a:latin typeface="+mj-lt"/>
              </a:rPr>
              <a:t>Effective visual resources at the level of </a:t>
            </a:r>
            <a:r>
              <a:rPr lang="en-US" sz="2000" b="1" spc="-1" dirty="0" smtClean="0">
                <a:solidFill>
                  <a:srgbClr val="000000"/>
                </a:solidFill>
                <a:uFill>
                  <a:solidFill>
                    <a:srgbClr val="FFFFFF"/>
                  </a:solidFill>
                </a:uFill>
                <a:latin typeface="+mj-lt"/>
              </a:rPr>
              <a:t>Universal </a:t>
            </a:r>
            <a:r>
              <a:rPr lang="en-US" sz="2000" b="1" spc="-1" dirty="0">
                <a:solidFill>
                  <a:srgbClr val="000000"/>
                </a:solidFill>
                <a:uFill>
                  <a:solidFill>
                    <a:srgbClr val="FFFFFF"/>
                  </a:solidFill>
                </a:uFill>
                <a:latin typeface="+mj-lt"/>
              </a:rPr>
              <a:t>Provision and Targeted </a:t>
            </a:r>
            <a:r>
              <a:rPr lang="en-US" sz="2000" b="1" spc="-1" dirty="0" smtClean="0">
                <a:solidFill>
                  <a:srgbClr val="000000"/>
                </a:solidFill>
                <a:uFill>
                  <a:solidFill>
                    <a:srgbClr val="FFFFFF"/>
                  </a:solidFill>
                </a:uFill>
                <a:latin typeface="+mj-lt"/>
              </a:rPr>
              <a:t>Universal Provision</a:t>
            </a:r>
          </a:p>
        </p:txBody>
      </p:sp>
    </p:spTree>
    <p:extLst>
      <p:ext uri="{BB962C8B-B14F-4D97-AF65-F5344CB8AC3E}">
        <p14:creationId xmlns:p14="http://schemas.microsoft.com/office/powerpoint/2010/main" val="62044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dirty="0">
                <a:ln>
                  <a:noFill/>
                </a:ln>
                <a:solidFill>
                  <a:srgbClr val="FFFFFF"/>
                </a:solidFill>
                <a:effectLst/>
                <a:uLnTx/>
                <a:uFill>
                  <a:solidFill>
                    <a:srgbClr val="FFFFFF"/>
                  </a:solidFill>
                </a:uFill>
                <a:latin typeface="Calibri"/>
              </a:rPr>
              <a:t>ALN Draft Code December </a:t>
            </a:r>
            <a:r>
              <a:rPr kumimoji="0" lang="en-US" sz="4400" b="0" i="0" u="none" strike="noStrike" kern="1200" cap="none" spc="-1" normalizeH="0" baseline="0" noProof="0" dirty="0" smtClean="0">
                <a:ln>
                  <a:noFill/>
                </a:ln>
                <a:solidFill>
                  <a:srgbClr val="FFFFFF"/>
                </a:solidFill>
                <a:effectLst/>
                <a:uLnTx/>
                <a:uFill>
                  <a:solidFill>
                    <a:srgbClr val="FFFFFF"/>
                  </a:solidFill>
                </a:uFill>
                <a:latin typeface="Calibri"/>
              </a:rPr>
              <a:t>2018 </a:t>
            </a:r>
            <a:endParaRPr kumimoji="0" lang="en-US" sz="4400" b="0" i="0" u="none" strike="noStrike" kern="1200" cap="none" spc="-1" normalizeH="0" baseline="0" noProof="0" dirty="0">
              <a:ln>
                <a:noFill/>
              </a:ln>
              <a:solidFill>
                <a:srgbClr val="000000"/>
              </a:solidFill>
              <a:effectLst/>
              <a:uLnTx/>
              <a:uFill>
                <a:solidFill>
                  <a:srgbClr val="FFFFFF"/>
                </a:solidFill>
              </a:uFill>
              <a:latin typeface="Calibri"/>
            </a:endParaRPr>
          </a:p>
        </p:txBody>
      </p:sp>
      <p:sp>
        <p:nvSpPr>
          <p:cNvPr id="223" name="CustomShape 2"/>
          <p:cNvSpPr/>
          <p:nvPr/>
        </p:nvSpPr>
        <p:spPr>
          <a:xfrm>
            <a:off x="685800" y="2341440"/>
            <a:ext cx="7772040" cy="2544840"/>
          </a:xfrm>
          <a:prstGeom prst="rect">
            <a:avLst/>
          </a:prstGeom>
          <a:noFill/>
          <a:ln>
            <a:noFill/>
          </a:ln>
        </p:spPr>
        <p:style>
          <a:lnRef idx="0">
            <a:scrgbClr r="0" g="0" b="0"/>
          </a:lnRef>
          <a:fillRef idx="0">
            <a:scrgbClr r="0" g="0" b="0"/>
          </a:fillRef>
          <a:effectRef idx="0">
            <a:scrgbClr r="0" g="0" b="0"/>
          </a:effectRef>
          <a:fontRef idx="minor"/>
        </p:style>
        <p:txBody>
          <a:bodyPr anchor="ctr">
            <a:normAutofit/>
          </a:bodyPr>
          <a:lstStyle/>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a:rPr>
              <a:t>What </a:t>
            </a:r>
            <a:r>
              <a:rPr kumimoji="0" lang="en-US" sz="4400" b="0" i="0" u="none" strike="noStrike" kern="1200" cap="none" spc="-1" normalizeH="0" baseline="0" noProof="0" dirty="0">
                <a:ln>
                  <a:noFill/>
                </a:ln>
                <a:solidFill>
                  <a:srgbClr val="000000"/>
                </a:solidFill>
                <a:effectLst/>
                <a:uLnTx/>
                <a:uFill>
                  <a:solidFill>
                    <a:srgbClr val="FFFFFF"/>
                  </a:solidFill>
                </a:uFill>
                <a:latin typeface="Calibri"/>
              </a:rPr>
              <a:t>will change? </a:t>
            </a: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a:rPr>
              <a:t>How will the </a:t>
            </a:r>
            <a:r>
              <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a:rPr>
              <a:t>Act </a:t>
            </a:r>
            <a:r>
              <a:rPr kumimoji="0" lang="en-US" sz="4400" b="0" i="0" u="none" strike="noStrike" kern="1200" cap="none" spc="-1" normalizeH="0" baseline="0" noProof="0" dirty="0">
                <a:ln>
                  <a:noFill/>
                </a:ln>
                <a:solidFill>
                  <a:srgbClr val="000000"/>
                </a:solidFill>
                <a:effectLst/>
                <a:uLnTx/>
                <a:uFill>
                  <a:solidFill>
                    <a:srgbClr val="FFFFFF"/>
                  </a:solidFill>
                </a:uFill>
                <a:latin typeface="Calibri"/>
              </a:rPr>
              <a:t>affect the way you work?  </a:t>
            </a: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16189685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a:ln>
                  <a:noFill/>
                </a:ln>
                <a:solidFill>
                  <a:srgbClr val="000000"/>
                </a:solidFill>
                <a:effectLst/>
                <a:uLnTx/>
                <a:uFill>
                  <a:solidFill>
                    <a:srgbClr val="FFFFFF"/>
                  </a:solidFill>
                </a:uFill>
                <a:latin typeface="Calibri"/>
              </a:rPr>
              <a:t>Terminology </a:t>
            </a:r>
          </a:p>
        </p:txBody>
      </p:sp>
      <p:sp>
        <p:nvSpPr>
          <p:cNvPr id="225" name="TextShape 2"/>
          <p:cNvSpPr txBox="1"/>
          <p:nvPr/>
        </p:nvSpPr>
        <p:spPr>
          <a:xfrm>
            <a:off x="533520" y="2645280"/>
            <a:ext cx="4038120" cy="1849320"/>
          </a:xfrm>
          <a:prstGeom prst="rect">
            <a:avLst/>
          </a:prstGeom>
          <a:noFill/>
          <a:ln>
            <a:noFill/>
          </a:ln>
        </p:spPr>
        <p:txBody>
          <a:bodyPr>
            <a:normAutofit lnSpcReduction="10000"/>
          </a:bodyPr>
          <a:lstStyle/>
          <a:p>
            <a:pPr marL="0" marR="0" lvl="0" indent="0" algn="ctr"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Calibri"/>
              </a:rPr>
              <a:t>Introducing the term </a:t>
            </a:r>
          </a:p>
          <a:p>
            <a:pPr marL="0" marR="0" lvl="0" indent="0" algn="ctr" defTabSz="914400" rtl="0" eaLnBrk="1" fontAlgn="auto" latinLnBrk="0" hangingPunct="1">
              <a:lnSpc>
                <a:spcPct val="100000"/>
              </a:lnSpc>
              <a:spcBef>
                <a:spcPts val="561"/>
              </a:spcBef>
              <a:spcAft>
                <a:spcPts val="0"/>
              </a:spcAft>
              <a:buClrTx/>
              <a:buSzTx/>
              <a:buFontTx/>
              <a:buNone/>
              <a:tabLst/>
              <a:defRPr/>
            </a:pPr>
            <a:r>
              <a:rPr kumimoji="0" lang="en-US" sz="2800" b="1" i="0" u="sng" strike="noStrike" kern="1200" cap="none" spc="-1" normalizeH="0" baseline="0" noProof="0" dirty="0">
                <a:ln>
                  <a:noFill/>
                </a:ln>
                <a:solidFill>
                  <a:srgbClr val="000000"/>
                </a:solidFill>
                <a:effectLst/>
                <a:uLnTx/>
                <a:uFill>
                  <a:solidFill>
                    <a:srgbClr val="FFFFFF"/>
                  </a:solidFill>
                </a:uFill>
                <a:latin typeface="Calibri"/>
              </a:rPr>
              <a:t>'Additional Learning Needs'</a:t>
            </a:r>
            <a:endParaRPr kumimoji="0" lang="en-US" sz="2800" b="0" i="0" u="sng"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ctr" defTabSz="914400" rtl="0" eaLnBrk="1" fontAlgn="auto" latinLnBrk="0" hangingPunct="1">
              <a:lnSpc>
                <a:spcPct val="100000"/>
              </a:lnSpc>
              <a:spcBef>
                <a:spcPts val="561"/>
              </a:spcBef>
              <a:spcAft>
                <a:spcPts val="0"/>
              </a:spcAft>
              <a:buClrTx/>
              <a:buSzTx/>
              <a:buFontTx/>
              <a:buNone/>
              <a:tabLst/>
              <a:defRPr/>
            </a:pPr>
            <a:r>
              <a:rPr kumimoji="0" lang="en-US" sz="2800" b="1" i="0" u="sng" strike="noStrike" kern="1200" cap="none" spc="-1" normalizeH="0" baseline="0" noProof="0" dirty="0">
                <a:ln>
                  <a:noFill/>
                </a:ln>
                <a:solidFill>
                  <a:srgbClr val="000000"/>
                </a:solidFill>
                <a:effectLst/>
                <a:uLnTx/>
                <a:uFill>
                  <a:solidFill>
                    <a:srgbClr val="FFFFFF"/>
                  </a:solidFill>
                </a:uFill>
                <a:latin typeface="Calibri"/>
              </a:rPr>
              <a:t>ALN</a:t>
            </a:r>
            <a:endParaRPr kumimoji="0" lang="en-US" sz="2800" b="0" i="0" u="sng"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26" name="Content Placeholder 6"/>
          <p:cNvPicPr/>
          <p:nvPr/>
        </p:nvPicPr>
        <p:blipFill>
          <a:blip r:embed="rId3"/>
          <a:stretch/>
        </p:blipFill>
        <p:spPr>
          <a:xfrm>
            <a:off x="5593680" y="2125440"/>
            <a:ext cx="2536560" cy="2889720"/>
          </a:xfrm>
          <a:prstGeom prst="rect">
            <a:avLst/>
          </a:prstGeom>
          <a:ln>
            <a:noFill/>
          </a:ln>
        </p:spPr>
      </p:pic>
    </p:spTree>
    <p:extLst>
      <p:ext uri="{BB962C8B-B14F-4D97-AF65-F5344CB8AC3E}">
        <p14:creationId xmlns:p14="http://schemas.microsoft.com/office/powerpoint/2010/main" val="39472127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a:rPr>
              <a:t>The Definition of ALN</a:t>
            </a:r>
            <a:endParaRPr kumimoji="0" lang="en-US" sz="4400" b="0" i="0" u="none" strike="noStrike" kern="1200" cap="none" spc="-1" normalizeH="0" baseline="0" noProof="0" dirty="0">
              <a:ln>
                <a:noFill/>
              </a:ln>
              <a:solidFill>
                <a:srgbClr val="000000"/>
              </a:solidFill>
              <a:effectLst/>
              <a:uLnTx/>
              <a:uFill>
                <a:solidFill>
                  <a:srgbClr val="FFFFFF"/>
                </a:solidFill>
              </a:uFill>
              <a:latin typeface="Calibri"/>
            </a:endParaRPr>
          </a:p>
        </p:txBody>
      </p:sp>
      <p:sp>
        <p:nvSpPr>
          <p:cNvPr id="4" name="Rectangle 3"/>
          <p:cNvSpPr/>
          <p:nvPr/>
        </p:nvSpPr>
        <p:spPr>
          <a:xfrm>
            <a:off x="457200" y="1912859"/>
            <a:ext cx="8729098" cy="5924699"/>
          </a:xfrm>
          <a:prstGeom prst="rect">
            <a:avLst/>
          </a:prstGeom>
        </p:spPr>
        <p:txBody>
          <a:bodyPr wrap="square">
            <a:spAutoFit/>
          </a:bodyPr>
          <a:lstStyle/>
          <a:p>
            <a:r>
              <a:rPr lang="en-GB" sz="2300" dirty="0" smtClean="0"/>
              <a:t>Quote from the draft code:</a:t>
            </a:r>
          </a:p>
          <a:p>
            <a:r>
              <a:rPr lang="en-GB" sz="2300" i="1" dirty="0" smtClean="0"/>
              <a:t>‘</a:t>
            </a:r>
            <a:r>
              <a:rPr lang="en-GB" sz="2300" i="1" dirty="0"/>
              <a:t>It is whether the individual, when of compulsory school age, is, or would  be if no Additional Learning Provision were made, likely to </a:t>
            </a:r>
            <a:r>
              <a:rPr lang="en-GB" sz="2300" i="1" dirty="0" smtClean="0"/>
              <a:t>have:</a:t>
            </a:r>
          </a:p>
          <a:p>
            <a:pPr>
              <a:buFont typeface="Wingdings" panose="05000000000000000000" pitchFamily="2" charset="2"/>
              <a:buChar char="Ø"/>
            </a:pPr>
            <a:r>
              <a:rPr lang="en-GB" sz="2300" i="1" dirty="0" smtClean="0"/>
              <a:t>A </a:t>
            </a:r>
            <a:r>
              <a:rPr lang="en-GB" sz="2300" i="1" dirty="0"/>
              <a:t>significantly greater difficulty in learning than the majority of others of the same age , </a:t>
            </a:r>
            <a:r>
              <a:rPr lang="en-GB" sz="2300" i="1" dirty="0" smtClean="0"/>
              <a:t>or</a:t>
            </a:r>
          </a:p>
          <a:p>
            <a:pPr>
              <a:buFont typeface="Wingdings" panose="05000000000000000000" pitchFamily="2" charset="2"/>
              <a:buChar char="Ø"/>
            </a:pPr>
            <a:r>
              <a:rPr lang="en-GB" sz="2300" i="1" dirty="0" smtClean="0"/>
              <a:t>A </a:t>
            </a:r>
            <a:r>
              <a:rPr lang="en-GB" sz="2300" i="1" dirty="0"/>
              <a:t>disability (within the Equality Act 2010)which prevents or hinders them from making use of facilities for education or training of a kind generally provided for others of the same age in mainstream maintained schools.’</a:t>
            </a:r>
            <a:r>
              <a:rPr lang="en-GB" sz="2300" dirty="0"/>
              <a:t>(7.13 Draft </a:t>
            </a:r>
            <a:r>
              <a:rPr lang="en-GB" sz="2300" dirty="0" smtClean="0"/>
              <a:t>Code)</a:t>
            </a:r>
            <a:endParaRPr lang="en-GB" sz="2300" dirty="0"/>
          </a:p>
          <a:p>
            <a:endParaRPr lang="en-GB" sz="2300" dirty="0" smtClean="0"/>
          </a:p>
          <a:p>
            <a:r>
              <a:rPr lang="en-GB" sz="2300" i="1" dirty="0" smtClean="0"/>
              <a:t>The </a:t>
            </a:r>
            <a:r>
              <a:rPr lang="en-GB" sz="2300" i="1" dirty="0"/>
              <a:t>second criterion is also the same as that for older children, </a:t>
            </a:r>
            <a:r>
              <a:rPr lang="en-GB" sz="2300" i="1" dirty="0" smtClean="0"/>
              <a:t>namely whether </a:t>
            </a:r>
            <a:r>
              <a:rPr lang="en-GB" sz="2300" i="1" dirty="0"/>
              <a:t>the learning difficulty or disability calls for ALP (7.14</a:t>
            </a:r>
            <a:r>
              <a:rPr lang="en-GB" sz="2300" i="1" dirty="0" smtClean="0"/>
              <a:t>)’</a:t>
            </a:r>
            <a:endParaRPr lang="en-GB" sz="2300" i="1" dirty="0"/>
          </a:p>
          <a:p>
            <a:endParaRPr lang="en-GB" sz="2300" dirty="0" smtClean="0"/>
          </a:p>
          <a:p>
            <a:endParaRPr lang="en-GB" sz="2000" dirty="0"/>
          </a:p>
          <a:p>
            <a:endParaRPr lang="en-GB" sz="2000" i="1" dirty="0" smtClean="0"/>
          </a:p>
          <a:p>
            <a:endParaRPr lang="en-GB" sz="2000" i="1" dirty="0"/>
          </a:p>
          <a:p>
            <a:endParaRPr lang="en-GB" sz="2000" i="1" dirty="0"/>
          </a:p>
        </p:txBody>
      </p:sp>
    </p:spTree>
    <p:extLst>
      <p:ext uri="{BB962C8B-B14F-4D97-AF65-F5344CB8AC3E}">
        <p14:creationId xmlns:p14="http://schemas.microsoft.com/office/powerpoint/2010/main" val="9334854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TextShape 1"/>
          <p:cNvSpPr txBox="1"/>
          <p:nvPr/>
        </p:nvSpPr>
        <p:spPr>
          <a:xfrm>
            <a:off x="457200" y="274680"/>
            <a:ext cx="8229240" cy="1142640"/>
          </a:xfrm>
          <a:prstGeom prst="rect">
            <a:avLst/>
          </a:prstGeom>
          <a:solidFill>
            <a:srgbClr val="009999"/>
          </a:solidFill>
          <a:ln>
            <a:solidFill>
              <a:srgbClr val="1F497D"/>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a:ln>
                  <a:noFill/>
                </a:ln>
                <a:solidFill>
                  <a:srgbClr val="000000"/>
                </a:solidFill>
                <a:effectLst/>
                <a:uLnTx/>
                <a:uFill>
                  <a:solidFill>
                    <a:srgbClr val="FFFFFF"/>
                  </a:solidFill>
                </a:uFill>
                <a:latin typeface="Calibri"/>
              </a:rPr>
              <a:t>0-25 age range  </a:t>
            </a:r>
          </a:p>
        </p:txBody>
      </p:sp>
      <p:sp>
        <p:nvSpPr>
          <p:cNvPr id="232" name="TextShape 2"/>
          <p:cNvSpPr txBox="1"/>
          <p:nvPr/>
        </p:nvSpPr>
        <p:spPr>
          <a:xfrm>
            <a:off x="457200" y="1600200"/>
            <a:ext cx="4038120" cy="4525560"/>
          </a:xfrm>
          <a:prstGeom prst="rect">
            <a:avLst/>
          </a:prstGeom>
          <a:noFill/>
          <a:ln>
            <a:noFill/>
          </a:ln>
        </p:spPr>
        <p:txBody>
          <a:bodyPr>
            <a:normAutofit fontScale="92500" lnSpcReduction="20000"/>
          </a:bodyPr>
          <a:lstStyle/>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A single legislative system to support children and young people with ALN who are 0 to 25 years old.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This replaces the current separate systems that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supports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the early years, schools and post-mandatory education.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33" name="Content Placeholder 4"/>
          <p:cNvPicPr/>
          <p:nvPr/>
        </p:nvPicPr>
        <p:blipFill>
          <a:blip r:embed="rId3"/>
          <a:stretch/>
        </p:blipFill>
        <p:spPr>
          <a:xfrm>
            <a:off x="5147280" y="2584800"/>
            <a:ext cx="3885840" cy="2330640"/>
          </a:xfrm>
          <a:prstGeom prst="rect">
            <a:avLst/>
          </a:prstGeom>
          <a:ln>
            <a:noFill/>
          </a:ln>
        </p:spPr>
      </p:pic>
    </p:spTree>
    <p:extLst>
      <p:ext uri="{BB962C8B-B14F-4D97-AF65-F5344CB8AC3E}">
        <p14:creationId xmlns:p14="http://schemas.microsoft.com/office/powerpoint/2010/main" val="14949348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TextShape 1"/>
          <p:cNvSpPr txBox="1"/>
          <p:nvPr/>
        </p:nvSpPr>
        <p:spPr>
          <a:xfrm>
            <a:off x="457200" y="302816"/>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a:ln>
                  <a:noFill/>
                </a:ln>
                <a:solidFill>
                  <a:srgbClr val="000000"/>
                </a:solidFill>
                <a:effectLst/>
                <a:uLnTx/>
                <a:uFill>
                  <a:solidFill>
                    <a:srgbClr val="FFFFFF"/>
                  </a:solidFill>
                </a:uFill>
                <a:latin typeface="Calibri"/>
              </a:rPr>
              <a:t>One Plan  </a:t>
            </a:r>
          </a:p>
        </p:txBody>
      </p:sp>
      <p:sp>
        <p:nvSpPr>
          <p:cNvPr id="235" name="TextShape 2"/>
          <p:cNvSpPr txBox="1"/>
          <p:nvPr/>
        </p:nvSpPr>
        <p:spPr>
          <a:xfrm>
            <a:off x="457200" y="1600200"/>
            <a:ext cx="5084280" cy="4525560"/>
          </a:xfrm>
          <a:prstGeom prst="rect">
            <a:avLst/>
          </a:prstGeom>
          <a:noFill/>
          <a:ln>
            <a:noFill/>
          </a:ln>
        </p:spPr>
        <p:txBody>
          <a:bodyPr>
            <a:normAutofit fontScale="77500" lnSpcReduction="20000"/>
          </a:bodyPr>
          <a:lstStyle/>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The following is superseded: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Action in the early years (play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plan)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Action in the early years and more by means of individual development plans 'in the school' (play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plan)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Statement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The Act creates a single statutory plan - an Individual development plan  </a:t>
            </a:r>
            <a:r>
              <a:rPr kumimoji="0" lang="en-US" sz="2800" b="1" i="0" u="none" strike="noStrike" kern="1200" cap="none" spc="-1" normalizeH="0" baseline="0" noProof="0" dirty="0">
                <a:ln>
                  <a:noFill/>
                </a:ln>
                <a:solidFill>
                  <a:srgbClr val="000000"/>
                </a:solidFill>
                <a:effectLst/>
                <a:uLnTx/>
                <a:uFill>
                  <a:solidFill>
                    <a:srgbClr val="FFFFFF"/>
                  </a:solidFill>
                </a:uFill>
                <a:latin typeface="Arial"/>
              </a:rPr>
              <a:t>(IDP)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and replaces the range of statutory and non-statutory plans that currently exist for children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36" name="Content Placeholder 4"/>
          <p:cNvPicPr/>
          <p:nvPr/>
        </p:nvPicPr>
        <p:blipFill>
          <a:blip r:embed="rId3"/>
          <a:stretch/>
        </p:blipFill>
        <p:spPr>
          <a:xfrm>
            <a:off x="5582520" y="1608840"/>
            <a:ext cx="3103920" cy="1782720"/>
          </a:xfrm>
          <a:prstGeom prst="rect">
            <a:avLst/>
          </a:prstGeom>
          <a:ln>
            <a:noFill/>
          </a:ln>
        </p:spPr>
      </p:pic>
      <p:pic>
        <p:nvPicPr>
          <p:cNvPr id="237" name="Content Placeholder 4"/>
          <p:cNvPicPr/>
          <p:nvPr/>
        </p:nvPicPr>
        <p:blipFill>
          <a:blip r:embed="rId4"/>
          <a:stretch/>
        </p:blipFill>
        <p:spPr>
          <a:xfrm>
            <a:off x="5582520" y="3762720"/>
            <a:ext cx="3243240" cy="2161800"/>
          </a:xfrm>
          <a:prstGeom prst="rect">
            <a:avLst/>
          </a:prstGeom>
          <a:ln>
            <a:noFill/>
          </a:ln>
        </p:spPr>
      </p:pic>
    </p:spTree>
    <p:extLst>
      <p:ext uri="{BB962C8B-B14F-4D97-AF65-F5344CB8AC3E}">
        <p14:creationId xmlns:p14="http://schemas.microsoft.com/office/powerpoint/2010/main" val="20530387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a:ln>
                  <a:noFill/>
                </a:ln>
                <a:solidFill>
                  <a:srgbClr val="000000"/>
                </a:solidFill>
                <a:effectLst/>
                <a:uLnTx/>
                <a:uFill>
                  <a:solidFill>
                    <a:srgbClr val="FFFFFF"/>
                  </a:solidFill>
                </a:uFill>
                <a:latin typeface="Calibri"/>
              </a:rPr>
              <a:t>Who will contribute to the IDP? </a:t>
            </a:r>
          </a:p>
        </p:txBody>
      </p:sp>
      <p:sp>
        <p:nvSpPr>
          <p:cNvPr id="239" name="TextShape 2"/>
          <p:cNvSpPr txBox="1"/>
          <p:nvPr/>
        </p:nvSpPr>
        <p:spPr>
          <a:xfrm>
            <a:off x="457200" y="2369160"/>
            <a:ext cx="4038120" cy="3756600"/>
          </a:xfrm>
          <a:prstGeom prst="rect">
            <a:avLst/>
          </a:prstGeom>
          <a:noFill/>
          <a:ln>
            <a:noFill/>
          </a:ln>
        </p:spPr>
        <p:txBody>
          <a:bodyPr>
            <a:normAutofit fontScale="92500" lnSpcReduction="20000"/>
          </a:bodyPr>
          <a:lstStyle/>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The child</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Parents / Guardians</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Key workers within an Early Years placement </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External services (Health / care) </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p:txBody>
      </p:sp>
      <p:pic>
        <p:nvPicPr>
          <p:cNvPr id="240" name="Content Placeholder 6"/>
          <p:cNvPicPr/>
          <p:nvPr/>
        </p:nvPicPr>
        <p:blipFill>
          <a:blip r:embed="rId3"/>
          <a:stretch/>
        </p:blipFill>
        <p:spPr>
          <a:xfrm>
            <a:off x="5369760" y="2726280"/>
            <a:ext cx="2290320" cy="2048040"/>
          </a:xfrm>
          <a:prstGeom prst="rect">
            <a:avLst/>
          </a:prstGeom>
          <a:ln>
            <a:noFill/>
          </a:ln>
        </p:spPr>
      </p:pic>
    </p:spTree>
    <p:extLst>
      <p:ext uri="{BB962C8B-B14F-4D97-AF65-F5344CB8AC3E}">
        <p14:creationId xmlns:p14="http://schemas.microsoft.com/office/powerpoint/2010/main" val="24847107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a:ln>
                  <a:noFill/>
                </a:ln>
                <a:solidFill>
                  <a:srgbClr val="000000"/>
                </a:solidFill>
                <a:effectLst/>
                <a:uLnTx/>
                <a:uFill>
                  <a:solidFill>
                    <a:srgbClr val="FFFFFF"/>
                  </a:solidFill>
                </a:uFill>
                <a:latin typeface="Calibri"/>
              </a:rPr>
              <a:t>Outcomes </a:t>
            </a:r>
          </a:p>
        </p:txBody>
      </p:sp>
      <p:sp>
        <p:nvSpPr>
          <p:cNvPr id="242" name="TextShape 2"/>
          <p:cNvSpPr txBox="1"/>
          <p:nvPr/>
        </p:nvSpPr>
        <p:spPr>
          <a:xfrm>
            <a:off x="457200" y="1600200"/>
            <a:ext cx="4038120" cy="4525560"/>
          </a:xfrm>
          <a:prstGeom prst="rect">
            <a:avLst/>
          </a:prstGeom>
          <a:noFill/>
          <a:ln>
            <a:noFill/>
          </a:ln>
        </p:spPr>
        <p:txBody>
          <a:bodyPr>
            <a:normAutofit/>
          </a:bodyPr>
          <a:lstStyle/>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The IDP will focus on the provision that ensures real outcomes </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a:ln>
                  <a:noFill/>
                </a:ln>
                <a:solidFill>
                  <a:srgbClr val="000000"/>
                </a:solidFill>
                <a:effectLst/>
                <a:uLnTx/>
                <a:uFill>
                  <a:solidFill>
                    <a:srgbClr val="FFFFFF"/>
                  </a:solidFill>
                </a:uFill>
                <a:latin typeface="Arial"/>
              </a:rPr>
              <a:t>The method of target setting will change.  Our focus will be on person-centred outcomes.  </a:t>
            </a:r>
            <a:endParaRPr kumimoji="0" lang="en-US" sz="2800" b="0" i="0" u="none" strike="noStrike" kern="1200" cap="none" spc="-1" normalizeH="0" baseline="0" noProof="0">
              <a:ln>
                <a:noFill/>
              </a:ln>
              <a:solidFill>
                <a:srgbClr val="000000"/>
              </a:solidFill>
              <a:effectLst/>
              <a:uLnTx/>
              <a:uFill>
                <a:solidFill>
                  <a:srgbClr val="FFFFFF"/>
                </a:solidFill>
              </a:uFill>
              <a:latin typeface="Calibri"/>
            </a:endParaRPr>
          </a:p>
        </p:txBody>
      </p:sp>
      <p:pic>
        <p:nvPicPr>
          <p:cNvPr id="243" name="Content Placeholder 7"/>
          <p:cNvPicPr/>
          <p:nvPr/>
        </p:nvPicPr>
        <p:blipFill>
          <a:blip r:embed="rId3"/>
          <a:stretch/>
        </p:blipFill>
        <p:spPr>
          <a:xfrm>
            <a:off x="6317640" y="4897800"/>
            <a:ext cx="1667880" cy="1667880"/>
          </a:xfrm>
          <a:prstGeom prst="rect">
            <a:avLst/>
          </a:prstGeom>
          <a:ln>
            <a:noFill/>
          </a:ln>
        </p:spPr>
      </p:pic>
      <p:pic>
        <p:nvPicPr>
          <p:cNvPr id="244" name="Picture 8"/>
          <p:cNvPicPr/>
          <p:nvPr/>
        </p:nvPicPr>
        <p:blipFill>
          <a:blip r:embed="rId4"/>
          <a:stretch/>
        </p:blipFill>
        <p:spPr>
          <a:xfrm>
            <a:off x="4787640" y="1541160"/>
            <a:ext cx="4037400" cy="3232800"/>
          </a:xfrm>
          <a:prstGeom prst="rect">
            <a:avLst/>
          </a:prstGeom>
          <a:ln>
            <a:noFill/>
          </a:ln>
        </p:spPr>
      </p:pic>
    </p:spTree>
    <p:extLst>
      <p:ext uri="{BB962C8B-B14F-4D97-AF65-F5344CB8AC3E}">
        <p14:creationId xmlns:p14="http://schemas.microsoft.com/office/powerpoint/2010/main" val="24433439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TextShape 1"/>
          <p:cNvSpPr txBox="1"/>
          <p:nvPr/>
        </p:nvSpPr>
        <p:spPr>
          <a:xfrm>
            <a:off x="457200" y="274680"/>
            <a:ext cx="8229240" cy="1142640"/>
          </a:xfrm>
          <a:prstGeom prst="rect">
            <a:avLst/>
          </a:prstGeom>
          <a:solidFill>
            <a:srgbClr val="009999"/>
          </a:solidFill>
          <a:ln>
            <a:solidFill>
              <a:srgbClr val="4F81BD"/>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a:ln>
                  <a:noFill/>
                </a:ln>
                <a:solidFill>
                  <a:srgbClr val="000000"/>
                </a:solidFill>
                <a:effectLst/>
                <a:uLnTx/>
                <a:uFill>
                  <a:solidFill>
                    <a:srgbClr val="FFFFFF"/>
                  </a:solidFill>
                </a:uFill>
                <a:latin typeface="Calibri"/>
              </a:rPr>
              <a:t>Reducing conflict  </a:t>
            </a:r>
          </a:p>
        </p:txBody>
      </p:sp>
      <p:sp>
        <p:nvSpPr>
          <p:cNvPr id="246" name="TextShape 2"/>
          <p:cNvSpPr txBox="1"/>
          <p:nvPr/>
        </p:nvSpPr>
        <p:spPr>
          <a:xfrm>
            <a:off x="457200" y="1600200"/>
            <a:ext cx="4038120" cy="4525560"/>
          </a:xfrm>
          <a:prstGeom prst="rect">
            <a:avLst/>
          </a:prstGeom>
          <a:noFill/>
          <a:ln>
            <a:noFill/>
          </a:ln>
        </p:spPr>
        <p:txBody>
          <a:bodyPr/>
          <a:lstStyle/>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Where there is disagreement about an Individual Development Plan or the provisions within it, the emphasis will be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on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considering the matter and resolving it on the most local level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possible</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47" name="Content Placeholder 4"/>
          <p:cNvPicPr/>
          <p:nvPr/>
        </p:nvPicPr>
        <p:blipFill>
          <a:blip r:embed="rId3"/>
          <a:stretch/>
        </p:blipFill>
        <p:spPr>
          <a:xfrm>
            <a:off x="5907960" y="1810440"/>
            <a:ext cx="2278080" cy="3015360"/>
          </a:xfrm>
          <a:prstGeom prst="rect">
            <a:avLst/>
          </a:prstGeom>
          <a:ln>
            <a:noFill/>
          </a:ln>
        </p:spPr>
      </p:pic>
    </p:spTree>
    <p:extLst>
      <p:ext uri="{BB962C8B-B14F-4D97-AF65-F5344CB8AC3E}">
        <p14:creationId xmlns:p14="http://schemas.microsoft.com/office/powerpoint/2010/main" val="37896830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a:ln>
                  <a:noFill/>
                </a:ln>
                <a:solidFill>
                  <a:srgbClr val="000000"/>
                </a:solidFill>
                <a:effectLst/>
                <a:uLnTx/>
                <a:uFill>
                  <a:solidFill>
                    <a:srgbClr val="FFFFFF"/>
                  </a:solidFill>
                </a:uFill>
                <a:latin typeface="Calibri"/>
              </a:rPr>
              <a:t>Right to Appeal </a:t>
            </a:r>
          </a:p>
        </p:txBody>
      </p:sp>
      <p:sp>
        <p:nvSpPr>
          <p:cNvPr id="249" name="TextShape 2"/>
          <p:cNvSpPr txBox="1"/>
          <p:nvPr/>
        </p:nvSpPr>
        <p:spPr>
          <a:xfrm>
            <a:off x="457200" y="1600200"/>
            <a:ext cx="4038120" cy="4525560"/>
          </a:xfrm>
          <a:prstGeom prst="rect">
            <a:avLst/>
          </a:prstGeom>
          <a:noFill/>
          <a:ln>
            <a:noFill/>
          </a:ln>
        </p:spPr>
        <p:txBody>
          <a:bodyPr>
            <a:normAutofit fontScale="92500" lnSpcReduction="20000"/>
          </a:bodyPr>
          <a:lstStyle/>
          <a:p>
            <a:pPr marL="343080" marR="0" lvl="0" indent="-342720" algn="l" defTabSz="914400" rtl="0" eaLnBrk="1" fontAlgn="auto" latinLnBrk="0" hangingPunct="1">
              <a:lnSpc>
                <a:spcPct val="100000"/>
              </a:lnSpc>
              <a:spcBef>
                <a:spcPts val="561"/>
              </a:spcBef>
              <a:spcAft>
                <a:spcPts val="0"/>
              </a:spcAft>
              <a:buClr>
                <a:srgbClr val="000000"/>
              </a:buClr>
              <a:buSzTx/>
              <a:buFont typeface="Arial"/>
              <a:buChar char="•"/>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Unless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disagreement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about the content of the IDP or the additional learning provision on a local level can be resolved, the Act ensures that children and young people (and their </a:t>
            </a:r>
            <a:r>
              <a:rPr kumimoji="0" lang="en-GB" sz="2800" b="0" i="0" u="none" strike="noStrike" kern="1200" cap="none" spc="-1" normalizeH="0" baseline="0" noProof="0" dirty="0" smtClean="0">
                <a:ln>
                  <a:noFill/>
                </a:ln>
                <a:solidFill>
                  <a:srgbClr val="000000"/>
                </a:solidFill>
                <a:effectLst/>
                <a:uLnTx/>
                <a:uFill>
                  <a:solidFill>
                    <a:srgbClr val="FFFFFF"/>
                  </a:solidFill>
                </a:uFill>
                <a:latin typeface="Arial"/>
              </a:rPr>
              <a:t>carers</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 / parents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in the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case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of those under 16 years old</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Arial"/>
              </a:rPr>
              <a:t>) </a:t>
            </a:r>
            <a:r>
              <a:rPr kumimoji="0" lang="en-US" sz="2800" b="0" i="0" u="none" strike="noStrike" kern="1200" cap="none" spc="-1" normalizeH="0" baseline="0" noProof="0" dirty="0">
                <a:ln>
                  <a:noFill/>
                </a:ln>
                <a:solidFill>
                  <a:srgbClr val="000000"/>
                </a:solidFill>
                <a:effectLst/>
                <a:uLnTx/>
                <a:uFill>
                  <a:solidFill>
                    <a:srgbClr val="FFFFFF"/>
                  </a:solidFill>
                </a:uFill>
                <a:latin typeface="Arial"/>
              </a:rPr>
              <a:t>have the right to appeal to a tribunal.  </a:t>
            </a: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50" name="Content Placeholder 4"/>
          <p:cNvPicPr/>
          <p:nvPr/>
        </p:nvPicPr>
        <p:blipFill>
          <a:blip r:embed="rId3"/>
          <a:stretch/>
        </p:blipFill>
        <p:spPr>
          <a:xfrm>
            <a:off x="5725800" y="2315160"/>
            <a:ext cx="2313720" cy="2303640"/>
          </a:xfrm>
          <a:prstGeom prst="rect">
            <a:avLst/>
          </a:prstGeom>
          <a:ln>
            <a:noFill/>
          </a:ln>
        </p:spPr>
      </p:pic>
    </p:spTree>
    <p:extLst>
      <p:ext uri="{BB962C8B-B14F-4D97-AF65-F5344CB8AC3E}">
        <p14:creationId xmlns:p14="http://schemas.microsoft.com/office/powerpoint/2010/main" val="14687316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TextShape 1"/>
          <p:cNvSpPr txBox="1"/>
          <p:nvPr/>
        </p:nvSpPr>
        <p:spPr>
          <a:xfrm>
            <a:off x="457200" y="274680"/>
            <a:ext cx="8229240" cy="114264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a:ln>
                  <a:noFill/>
                </a:ln>
                <a:solidFill>
                  <a:srgbClr val="000000"/>
                </a:solidFill>
                <a:effectLst/>
                <a:uLnTx/>
                <a:uFill>
                  <a:solidFill>
                    <a:srgbClr val="FFFFFF"/>
                  </a:solidFill>
                </a:uFill>
                <a:latin typeface="Calibri"/>
              </a:rPr>
              <a:t>A bilingual system  </a:t>
            </a:r>
          </a:p>
        </p:txBody>
      </p:sp>
      <p:sp>
        <p:nvSpPr>
          <p:cNvPr id="252" name="TextShape 2"/>
          <p:cNvSpPr txBox="1"/>
          <p:nvPr/>
        </p:nvSpPr>
        <p:spPr>
          <a:xfrm>
            <a:off x="457200" y="1600200"/>
            <a:ext cx="4038120" cy="4525560"/>
          </a:xfrm>
          <a:prstGeom prst="rect">
            <a:avLst/>
          </a:prstGeom>
          <a:noFill/>
          <a:ln>
            <a:noFill/>
          </a:ln>
        </p:spPr>
        <p:txBody>
          <a:bodyPr>
            <a:normAutofit fontScale="92500"/>
          </a:bodyPr>
          <a:lstStyle/>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Calibri"/>
              </a:rPr>
              <a:t>Every service must consider whether a pupil requires a Welsh-medium additional learning needs provision.  </a:t>
            </a:r>
          </a:p>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0" i="0" u="none" strike="noStrike" kern="1200" cap="none" spc="-1" normalizeH="0" baseline="0" noProof="0" dirty="0">
                <a:ln>
                  <a:noFill/>
                </a:ln>
                <a:solidFill>
                  <a:srgbClr val="000000"/>
                </a:solidFill>
                <a:effectLst/>
                <a:uLnTx/>
                <a:uFill>
                  <a:solidFill>
                    <a:srgbClr val="FFFFFF"/>
                  </a:solidFill>
                </a:uFill>
                <a:latin typeface="Calibri"/>
              </a:rPr>
              <a:t>Every reasonable step must be taken to ensure that the needs of the pupil are met through the medium of Welsh if he/she so wishes.  </a:t>
            </a: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53" name="Content Placeholder 4"/>
          <p:cNvPicPr/>
          <p:nvPr/>
        </p:nvPicPr>
        <p:blipFill>
          <a:blip r:embed="rId3"/>
          <a:stretch/>
        </p:blipFill>
        <p:spPr>
          <a:xfrm>
            <a:off x="5411520" y="2440080"/>
            <a:ext cx="3481920" cy="1971360"/>
          </a:xfrm>
          <a:prstGeom prst="rect">
            <a:avLst/>
          </a:prstGeom>
          <a:ln>
            <a:noFill/>
          </a:ln>
        </p:spPr>
      </p:pic>
    </p:spTree>
    <p:extLst>
      <p:ext uri="{BB962C8B-B14F-4D97-AF65-F5344CB8AC3E}">
        <p14:creationId xmlns:p14="http://schemas.microsoft.com/office/powerpoint/2010/main" val="10689024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TextShape 1"/>
          <p:cNvSpPr txBox="1"/>
          <p:nvPr/>
        </p:nvSpPr>
        <p:spPr>
          <a:xfrm>
            <a:off x="628560" y="365040"/>
            <a:ext cx="7886520" cy="1325160"/>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dirty="0">
                <a:ln>
                  <a:noFill/>
                </a:ln>
                <a:solidFill>
                  <a:srgbClr val="FFFFFF"/>
                </a:solidFill>
                <a:effectLst/>
                <a:uLnTx/>
                <a:uFill>
                  <a:solidFill>
                    <a:srgbClr val="FFFFFF"/>
                  </a:solidFill>
                </a:uFill>
                <a:latin typeface="Calibri Light"/>
              </a:rPr>
              <a:t>Important messages from the ALN Draft </a:t>
            </a:r>
            <a:r>
              <a:rPr kumimoji="0" lang="en-US" sz="4400" b="0" i="0" u="none" strike="noStrike" kern="1200" cap="none" spc="-1" normalizeH="0" baseline="0" noProof="0" dirty="0" smtClean="0">
                <a:ln>
                  <a:noFill/>
                </a:ln>
                <a:solidFill>
                  <a:srgbClr val="FFFFFF"/>
                </a:solidFill>
                <a:effectLst/>
                <a:uLnTx/>
                <a:uFill>
                  <a:solidFill>
                    <a:srgbClr val="FFFFFF"/>
                  </a:solidFill>
                </a:uFill>
                <a:latin typeface="Calibri Light"/>
              </a:rPr>
              <a:t>Code, </a:t>
            </a:r>
            <a:r>
              <a:rPr kumimoji="0" lang="en-US" sz="4400" b="0" i="0" u="none" strike="noStrike" kern="1200" cap="none" spc="-1" normalizeH="0" baseline="0" noProof="0" dirty="0">
                <a:ln>
                  <a:noFill/>
                </a:ln>
                <a:solidFill>
                  <a:srgbClr val="FFFFFF"/>
                </a:solidFill>
                <a:effectLst/>
                <a:uLnTx/>
                <a:uFill>
                  <a:solidFill>
                    <a:srgbClr val="FFFFFF"/>
                  </a:solidFill>
                </a:uFill>
                <a:latin typeface="Calibri Light"/>
              </a:rPr>
              <a:t>December 2019 </a:t>
            </a:r>
            <a:endParaRPr kumimoji="0" lang="en-US" sz="4400" b="0" i="0" u="none" strike="noStrike" kern="1200" cap="none" spc="-1" normalizeH="0" baseline="0" noProof="0" dirty="0">
              <a:ln>
                <a:noFill/>
              </a:ln>
              <a:solidFill>
                <a:srgbClr val="000000"/>
              </a:solidFill>
              <a:effectLst/>
              <a:uLnTx/>
              <a:uFill>
                <a:solidFill>
                  <a:srgbClr val="FFFFFF"/>
                </a:solidFill>
              </a:uFill>
              <a:latin typeface="Calibri"/>
            </a:endParaRPr>
          </a:p>
        </p:txBody>
      </p:sp>
      <p:sp>
        <p:nvSpPr>
          <p:cNvPr id="191" name="CustomShape 2"/>
          <p:cNvSpPr/>
          <p:nvPr/>
        </p:nvSpPr>
        <p:spPr>
          <a:xfrm>
            <a:off x="685800" y="2202840"/>
            <a:ext cx="7772040" cy="4045320"/>
          </a:xfrm>
          <a:prstGeom prst="rect">
            <a:avLst/>
          </a:prstGeom>
          <a:noFill/>
          <a:ln>
            <a:noFill/>
          </a:ln>
        </p:spPr>
        <p:style>
          <a:lnRef idx="0">
            <a:scrgbClr r="0" g="0" b="0"/>
          </a:lnRef>
          <a:fillRef idx="0">
            <a:scrgbClr r="0" g="0" b="0"/>
          </a:fillRef>
          <a:effectRef idx="0">
            <a:scrgbClr r="0" g="0" b="0"/>
          </a:effectRef>
          <a:fontRef idx="minor"/>
        </p:style>
        <p:txBody>
          <a:bodyPr anchor="ctr">
            <a:normAutofit fontScale="47500" lnSpcReduction="20000"/>
          </a:bodyPr>
          <a:lstStyle/>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It does not state that the role of the </a:t>
            </a:r>
            <a:r>
              <a:rPr kumimoji="0" lang="en-US" sz="4400" b="0" i="0" u="none" strike="noStrike" kern="1200" cap="none" spc="-1" normalizeH="0" baseline="0" noProof="0" dirty="0" err="1">
                <a:ln>
                  <a:noFill/>
                </a:ln>
                <a:solidFill>
                  <a:srgbClr val="000000"/>
                </a:solidFill>
                <a:effectLst/>
                <a:uLnTx/>
                <a:uFill>
                  <a:solidFill>
                    <a:srgbClr val="FFFFFF"/>
                  </a:solidFill>
                </a:uFill>
                <a:latin typeface="Calibri Light"/>
              </a:rPr>
              <a:t>ALNCo</a:t>
            </a: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 is required in Early Years settings.  However, </a:t>
            </a:r>
            <a:r>
              <a:rPr kumimoji="0" lang="en-US" sz="4400" b="1" i="0" u="sng" strike="noStrike" kern="1200" cap="none" spc="-1" normalizeH="0" baseline="0" noProof="0" dirty="0">
                <a:ln>
                  <a:noFill/>
                </a:ln>
                <a:solidFill>
                  <a:srgbClr val="000000"/>
                </a:solidFill>
                <a:effectLst/>
                <a:uLnTx/>
                <a:uFill>
                  <a:solidFill>
                    <a:srgbClr val="FFFFFF"/>
                  </a:solidFill>
                </a:uFill>
                <a:latin typeface="Calibri Light"/>
              </a:rPr>
              <a:t>'National Minimum </a:t>
            </a:r>
            <a:r>
              <a:rPr kumimoji="0" lang="en-US" sz="4400" b="1" i="0" u="sng" strike="noStrike" kern="1200" cap="none" spc="-1" normalizeH="0" baseline="0" noProof="0" dirty="0" smtClean="0">
                <a:ln>
                  <a:noFill/>
                </a:ln>
                <a:solidFill>
                  <a:srgbClr val="000000"/>
                </a:solidFill>
                <a:effectLst/>
                <a:uLnTx/>
                <a:uFill>
                  <a:solidFill>
                    <a:srgbClr val="FFFFFF"/>
                  </a:solidFill>
                </a:uFill>
                <a:latin typeface="Calibri Light"/>
              </a:rPr>
              <a:t>Standards for regulated childcare – standard  </a:t>
            </a:r>
            <a:r>
              <a:rPr kumimoji="0" lang="en-US" sz="4400" b="1" i="0" u="sng" strike="noStrike" kern="1200" cap="none" spc="-1" normalizeH="0" baseline="0" noProof="0" dirty="0">
                <a:ln>
                  <a:noFill/>
                </a:ln>
                <a:solidFill>
                  <a:srgbClr val="000000"/>
                </a:solidFill>
                <a:effectLst/>
                <a:uLnTx/>
                <a:uFill>
                  <a:solidFill>
                    <a:srgbClr val="FFFFFF"/>
                  </a:solidFill>
                </a:uFill>
                <a:latin typeface="Calibri Light"/>
              </a:rPr>
              <a:t>4</a:t>
            </a: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 (Meeting Individual Needs) states the need to have a designated person within the setting.  </a:t>
            </a: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It is not necessary to get a parent's consent to refer a child to the Authority's attention.  </a:t>
            </a: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Statutory role of the ALN Leader - Source of </a:t>
            </a:r>
            <a:r>
              <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Light"/>
              </a:rPr>
              <a:t>Information for education</a:t>
            </a:r>
            <a:r>
              <a:rPr kumimoji="0" lang="en-US" sz="4400" b="0" i="0" u="none" strike="noStrike" kern="1200" cap="none" spc="-1" normalizeH="0" noProof="0" dirty="0" smtClean="0">
                <a:ln>
                  <a:noFill/>
                </a:ln>
                <a:solidFill>
                  <a:srgbClr val="000000"/>
                </a:solidFill>
                <a:effectLst/>
                <a:uLnTx/>
                <a:uFill>
                  <a:solidFill>
                    <a:srgbClr val="FFFFFF"/>
                  </a:solidFill>
                </a:uFill>
                <a:latin typeface="Calibri Light"/>
              </a:rPr>
              <a:t> – Ellen Jones</a:t>
            </a:r>
            <a:endPar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Light"/>
            </a:endParaRPr>
          </a:p>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endParaRPr kumimoji="0" lang="en-US" sz="4400" b="0" i="0" u="none" strike="noStrike" kern="1200" cap="none" spc="-1" normalizeH="0" baseline="0" noProof="0" dirty="0">
              <a:ln>
                <a:noFill/>
              </a:ln>
              <a:solidFill>
                <a:srgbClr val="000000"/>
              </a:solidFill>
              <a:effectLst/>
              <a:uLnTx/>
              <a:uFill>
                <a:solidFill>
                  <a:srgbClr val="FFFFFF"/>
                </a:solidFill>
              </a:uFill>
              <a:latin typeface="Calibri Light"/>
            </a:endParaRPr>
          </a:p>
          <a:p>
            <a:pPr marL="571680" marR="0" lvl="0" indent="-57132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Light"/>
              </a:rPr>
              <a:t>Statutory role of the DECLO – Source of information for health: </a:t>
            </a:r>
            <a:r>
              <a:rPr kumimoji="0" lang="en-US" sz="4400" b="0" i="0" u="none" strike="noStrike" kern="1200" cap="none" spc="-1" normalizeH="0" baseline="0" noProof="0" smtClean="0">
                <a:ln>
                  <a:noFill/>
                </a:ln>
                <a:solidFill>
                  <a:srgbClr val="000000"/>
                </a:solidFill>
                <a:effectLst/>
                <a:uLnTx/>
                <a:uFill>
                  <a:solidFill>
                    <a:srgbClr val="FFFFFF"/>
                  </a:solidFill>
                </a:uFill>
                <a:latin typeface="Calibri Light"/>
              </a:rPr>
              <a:t>Wen Hayton</a:t>
            </a: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30522440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29995"/>
            <a:ext cx="8721969" cy="4528192"/>
          </a:xfrm>
          <a:prstGeom prst="rect">
            <a:avLst/>
          </a:prstGeom>
        </p:spPr>
      </p:pic>
    </p:spTree>
    <p:extLst>
      <p:ext uri="{BB962C8B-B14F-4D97-AF65-F5344CB8AC3E}">
        <p14:creationId xmlns:p14="http://schemas.microsoft.com/office/powerpoint/2010/main" val="9221230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TextShape 1"/>
          <p:cNvSpPr txBox="1"/>
          <p:nvPr/>
        </p:nvSpPr>
        <p:spPr>
          <a:xfrm>
            <a:off x="810360" y="309489"/>
            <a:ext cx="7772040" cy="2124221"/>
          </a:xfrm>
          <a:prstGeom prst="rect">
            <a:avLst/>
          </a:prstGeom>
          <a:solidFill>
            <a:srgbClr val="009999"/>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a:rPr>
              <a:t>Any Questions</a:t>
            </a:r>
            <a:r>
              <a:rPr kumimoji="0" lang="en-US" sz="4400" b="0" i="0" u="none" strike="noStrike" kern="1200" cap="none" spc="-1" normalizeH="0" baseline="0" noProof="0" dirty="0" smtClean="0">
                <a:ln>
                  <a:noFill/>
                </a:ln>
                <a:solidFill>
                  <a:srgbClr val="000000"/>
                </a:solidFill>
                <a:effectLst/>
                <a:uLnTx/>
                <a:uFill>
                  <a:solidFill>
                    <a:srgbClr val="FFFFFF"/>
                  </a:solidFill>
                </a:uFill>
                <a:latin typeface="Calibri"/>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spc="-1" dirty="0" smtClean="0">
                <a:solidFill>
                  <a:srgbClr val="000000"/>
                </a:solidFill>
                <a:uFill>
                  <a:solidFill>
                    <a:srgbClr val="FFFFFF"/>
                  </a:solidFill>
                </a:uFill>
                <a:latin typeface="Calibri"/>
              </a:rPr>
              <a:t>Use the chat option please.</a:t>
            </a:r>
            <a:r>
              <a:rPr kumimoji="0" sz="1800" b="0" i="0" u="none" strike="noStrike" kern="1200" cap="none" spc="0" normalizeH="0" baseline="0" noProof="0" dirty="0">
                <a:ln>
                  <a:noFill/>
                </a:ln>
                <a:solidFill>
                  <a:prstClr val="black"/>
                </a:solidFill>
                <a:effectLst/>
                <a:uLnTx/>
                <a:uFillTx/>
                <a:latin typeface="Arial"/>
              </a:rPr>
              <a:t/>
            </a:r>
            <a:br>
              <a:rPr kumimoji="0" sz="1800" b="0" i="0" u="none" strike="noStrike" kern="1200" cap="none" spc="0" normalizeH="0" baseline="0" noProof="0" dirty="0">
                <a:ln>
                  <a:noFill/>
                </a:ln>
                <a:solidFill>
                  <a:prstClr val="black"/>
                </a:solidFill>
                <a:effectLst/>
                <a:uLnTx/>
                <a:uFillTx/>
                <a:latin typeface="Arial"/>
              </a:rPr>
            </a:br>
            <a:endParaRPr kumimoji="0" lang="en-US" sz="4400" b="0" i="0" u="none" strike="noStrike" kern="1200" cap="none" spc="-1" normalizeH="0" baseline="0" noProof="0" dirty="0">
              <a:ln>
                <a:noFill/>
              </a:ln>
              <a:solidFill>
                <a:srgbClr val="000000"/>
              </a:solidFill>
              <a:effectLst/>
              <a:uLnTx/>
              <a:uFill>
                <a:solidFill>
                  <a:srgbClr val="FFFFFF"/>
                </a:solidFill>
              </a:uFill>
              <a:latin typeface="Calibri"/>
            </a:endParaRPr>
          </a:p>
        </p:txBody>
      </p:sp>
      <p:pic>
        <p:nvPicPr>
          <p:cNvPr id="259" name="Picture 3"/>
          <p:cNvPicPr/>
          <p:nvPr/>
        </p:nvPicPr>
        <p:blipFill>
          <a:blip r:embed="rId3"/>
          <a:stretch/>
        </p:blipFill>
        <p:spPr>
          <a:xfrm>
            <a:off x="2026080" y="2808000"/>
            <a:ext cx="5340960" cy="3204360"/>
          </a:xfrm>
          <a:prstGeom prst="rect">
            <a:avLst/>
          </a:prstGeom>
          <a:ln>
            <a:noFill/>
          </a:ln>
        </p:spPr>
      </p:pic>
    </p:spTree>
    <p:extLst>
      <p:ext uri="{BB962C8B-B14F-4D97-AF65-F5344CB8AC3E}">
        <p14:creationId xmlns:p14="http://schemas.microsoft.com/office/powerpoint/2010/main" val="4111490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326572" y="274639"/>
            <a:ext cx="8229600" cy="792161"/>
          </a:xfrm>
          <a:solidFill>
            <a:srgbClr val="578E99"/>
          </a:solidFill>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r>
              <a:rPr lang="cy-GB" sz="6600" dirty="0" err="1" smtClean="0">
                <a:solidFill>
                  <a:schemeClr val="bg1"/>
                </a:solidFill>
              </a:rPr>
              <a:t>What</a:t>
            </a:r>
            <a:r>
              <a:rPr lang="cy-GB" sz="6600" dirty="0" smtClean="0">
                <a:solidFill>
                  <a:schemeClr val="bg1"/>
                </a:solidFill>
              </a:rPr>
              <a:t> is </a:t>
            </a:r>
            <a:r>
              <a:rPr lang="cy-GB" sz="6600" dirty="0" err="1" smtClean="0">
                <a:solidFill>
                  <a:schemeClr val="bg1"/>
                </a:solidFill>
              </a:rPr>
              <a:t>inclusion</a:t>
            </a:r>
            <a:r>
              <a:rPr lang="cy-GB" sz="6600" dirty="0" smtClean="0">
                <a:solidFill>
                  <a:schemeClr val="bg1"/>
                </a:solidFill>
              </a:rPr>
              <a:t>?</a:t>
            </a:r>
            <a:endParaRPr lang="en-GB" sz="6600" dirty="0">
              <a:solidFill>
                <a:schemeClr val="bg1"/>
              </a:solidFill>
            </a:endParaRP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7163" y="1396959"/>
            <a:ext cx="7315200" cy="2204371"/>
          </a:xfrm>
          <a:prstGeom prst="rect">
            <a:avLst/>
          </a:prstGeom>
        </p:spPr>
      </p:pic>
      <p:sp>
        <p:nvSpPr>
          <p:cNvPr id="3" name="Rectangle 2"/>
          <p:cNvSpPr/>
          <p:nvPr/>
        </p:nvSpPr>
        <p:spPr>
          <a:xfrm>
            <a:off x="1600200" y="5886450"/>
            <a:ext cx="5676900" cy="43815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Petryal 9"/>
          <p:cNvSpPr/>
          <p:nvPr/>
        </p:nvSpPr>
        <p:spPr>
          <a:xfrm>
            <a:off x="1012874" y="3319975"/>
            <a:ext cx="5866228" cy="4551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sp>
        <p:nvSpPr>
          <p:cNvPr id="9" name="Content Placeholder 2"/>
          <p:cNvSpPr>
            <a:spLocks noGrp="1"/>
          </p:cNvSpPr>
          <p:nvPr>
            <p:ph idx="1"/>
          </p:nvPr>
        </p:nvSpPr>
        <p:spPr>
          <a:xfrm>
            <a:off x="87856" y="3381200"/>
            <a:ext cx="8871450" cy="4221461"/>
          </a:xfrm>
        </p:spPr>
        <p:txBody>
          <a:bodyPr>
            <a:normAutofit/>
          </a:bodyPr>
          <a:lstStyle/>
          <a:p>
            <a:pPr marL="0" indent="0">
              <a:buNone/>
            </a:pPr>
            <a:r>
              <a:rPr lang="en-US" dirty="0"/>
              <a:t>One of the principles of the </a:t>
            </a:r>
            <a:r>
              <a:rPr lang="en-US" dirty="0" smtClean="0"/>
              <a:t>ALN </a:t>
            </a:r>
            <a:r>
              <a:rPr lang="en-US" dirty="0"/>
              <a:t>Code is inclusive education where, wherever practicable, children are supported to take full advantage of mainstream education and the whole setting seeks to meet the needs of a child with ALN. The </a:t>
            </a:r>
            <a:r>
              <a:rPr lang="en-US" dirty="0" smtClean="0"/>
              <a:t>ALN </a:t>
            </a:r>
            <a:r>
              <a:rPr lang="en-US" dirty="0"/>
              <a:t>Code provides guidance on the process of assessing and deciding whether a child </a:t>
            </a:r>
            <a:r>
              <a:rPr lang="en-US" dirty="0" smtClean="0"/>
              <a:t>has ALN.</a:t>
            </a:r>
            <a:endParaRPr lang="cy-GB" dirty="0"/>
          </a:p>
        </p:txBody>
      </p:sp>
    </p:spTree>
    <p:extLst>
      <p:ext uri="{BB962C8B-B14F-4D97-AF65-F5344CB8AC3E}">
        <p14:creationId xmlns:p14="http://schemas.microsoft.com/office/powerpoint/2010/main" val="1735554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25604" name="Rectangle 2"/>
          <p:cNvSpPr txBox="1">
            <a:spLocks noChangeArrowheads="1"/>
          </p:cNvSpPr>
          <p:nvPr/>
        </p:nvSpPr>
        <p:spPr bwMode="auto">
          <a:xfrm>
            <a:off x="53975" y="47625"/>
            <a:ext cx="9090025" cy="9350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200" dirty="0" smtClean="0">
                <a:solidFill>
                  <a:srgbClr val="FFFFFF"/>
                </a:solidFill>
                <a:latin typeface="Calibri Light" panose="020F0302020204030204" pitchFamily="34" charset="0"/>
              </a:rPr>
              <a:t>Early Years Provision Map</a:t>
            </a:r>
            <a:endParaRPr lang="en-US" altLang="en-US" sz="3200" dirty="0">
              <a:solidFill>
                <a:srgbClr val="FFFFFF"/>
              </a:solidFill>
              <a:latin typeface="Calibri Light" panose="020F0302020204030204" pitchFamily="34" charset="0"/>
            </a:endParaRPr>
          </a:p>
        </p:txBody>
      </p:sp>
      <p:pic>
        <p:nvPicPr>
          <p:cNvPr id="2560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389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65389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7"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577013"/>
            <a:ext cx="496888"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560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18CDEA1B-0E3A-453C-B672-34D474DA8486}" type="slidenum">
              <a:rPr lang="en-GB" altLang="en-US" sz="900" b="0" smtClean="0">
                <a:solidFill>
                  <a:srgbClr val="898989"/>
                </a:solidFill>
              </a:rPr>
              <a:pPr eaLnBrk="1" hangingPunct="1">
                <a:lnSpc>
                  <a:spcPct val="100000"/>
                </a:lnSpc>
                <a:spcBef>
                  <a:spcPct val="0"/>
                </a:spcBef>
                <a:buFontTx/>
                <a:buNone/>
              </a:pPr>
              <a:t>17</a:t>
            </a:fld>
            <a:endParaRPr lang="en-GB" altLang="en-US" sz="900" b="0" smtClean="0">
              <a:solidFill>
                <a:srgbClr val="898989"/>
              </a:solidFill>
            </a:endParaRPr>
          </a:p>
        </p:txBody>
      </p:sp>
      <p:pic>
        <p:nvPicPr>
          <p:cNvPr id="2" name="Llun 1"/>
          <p:cNvPicPr>
            <a:picLocks noChangeAspect="1"/>
          </p:cNvPicPr>
          <p:nvPr/>
        </p:nvPicPr>
        <p:blipFill rotWithShape="1">
          <a:blip r:embed="rId6"/>
          <a:srcRect l="33566" t="19279" r="36052" b="8990"/>
          <a:stretch/>
        </p:blipFill>
        <p:spPr>
          <a:xfrm>
            <a:off x="2422451" y="1109102"/>
            <a:ext cx="3953021" cy="5247249"/>
          </a:xfrm>
          <a:prstGeom prst="rect">
            <a:avLst/>
          </a:prstGeom>
        </p:spPr>
      </p:pic>
    </p:spTree>
    <p:extLst>
      <p:ext uri="{BB962C8B-B14F-4D97-AF65-F5344CB8AC3E}">
        <p14:creationId xmlns:p14="http://schemas.microsoft.com/office/powerpoint/2010/main" val="1964304805"/>
      </p:ext>
    </p:extLst>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TextShape 1"/>
          <p:cNvSpPr txBox="1"/>
          <p:nvPr/>
        </p:nvSpPr>
        <p:spPr>
          <a:xfrm>
            <a:off x="326520" y="274680"/>
            <a:ext cx="8229240" cy="791640"/>
          </a:xfrm>
          <a:prstGeom prst="rect">
            <a:avLst/>
          </a:prstGeom>
          <a:solidFill>
            <a:srgbClr val="009999"/>
          </a:solidFill>
          <a:ln w="25560">
            <a:solidFill>
              <a:srgbClr val="377F92"/>
            </a:solidFill>
            <a:round/>
          </a:ln>
        </p:spPr>
        <p:txBody>
          <a:bodyPr anchor="ct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1" normalizeH="0" baseline="0" noProof="0" dirty="0" smtClean="0">
                <a:ln>
                  <a:noFill/>
                </a:ln>
                <a:solidFill>
                  <a:srgbClr val="FFFFFF"/>
                </a:solidFill>
                <a:effectLst/>
                <a:uLnTx/>
                <a:uFill>
                  <a:solidFill>
                    <a:srgbClr val="FFFFFF"/>
                  </a:solidFill>
                </a:uFill>
                <a:latin typeface="Calibri"/>
              </a:rPr>
              <a:t>Provision Map Model</a:t>
            </a:r>
            <a:endParaRPr kumimoji="0" lang="en-US" sz="6600" b="0" i="0" u="none" strike="noStrike" kern="1200" cap="none" spc="-1" normalizeH="0" baseline="0" noProof="0" dirty="0">
              <a:ln>
                <a:noFill/>
              </a:ln>
              <a:solidFill>
                <a:srgbClr val="000000"/>
              </a:solidFill>
              <a:effectLst/>
              <a:uLnTx/>
              <a:uFill>
                <a:solidFill>
                  <a:srgbClr val="FFFFFF"/>
                </a:solidFill>
              </a:uFill>
              <a:latin typeface="Calibri"/>
            </a:endParaRPr>
          </a:p>
        </p:txBody>
      </p:sp>
      <p:graphicFrame>
        <p:nvGraphicFramePr>
          <p:cNvPr id="4" name="Diagram 3"/>
          <p:cNvGraphicFramePr/>
          <p:nvPr>
            <p:extLst>
              <p:ext uri="{D42A27DB-BD31-4B8C-83A1-F6EECF244321}">
                <p14:modId xmlns:p14="http://schemas.microsoft.com/office/powerpoint/2010/main" val="3526612993"/>
              </p:ext>
            </p:extLst>
          </p:nvPr>
        </p:nvGraphicFramePr>
        <p:xfrm>
          <a:off x="148171" y="1279427"/>
          <a:ext cx="8859554" cy="55785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6" name="Straight Connector 5"/>
          <p:cNvCxnSpPr/>
          <p:nvPr/>
        </p:nvCxnSpPr>
        <p:spPr>
          <a:xfrm flipV="1">
            <a:off x="1805304" y="3145386"/>
            <a:ext cx="5533390" cy="31115"/>
          </a:xfrm>
          <a:prstGeom prst="line">
            <a:avLst/>
          </a:prstGeom>
          <a:ln w="76200">
            <a:solidFill>
              <a:srgbClr val="FFFF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 name="Text Box 9"/>
          <p:cNvSpPr txBox="1"/>
          <p:nvPr/>
        </p:nvSpPr>
        <p:spPr>
          <a:xfrm>
            <a:off x="2357119" y="2981581"/>
            <a:ext cx="4429760" cy="462010"/>
          </a:xfrm>
          <a:prstGeom prst="rect">
            <a:avLst/>
          </a:prstGeom>
          <a:solidFill>
            <a:srgbClr val="FFFF00"/>
          </a:solidFill>
          <a:ln w="22225">
            <a:solidFill>
              <a:schemeClr val="tx1"/>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6000"/>
              </a:lnSpc>
              <a:spcBef>
                <a:spcPts val="1400"/>
              </a:spcBef>
              <a:spcAft>
                <a:spcPts val="800"/>
              </a:spcAft>
            </a:pPr>
            <a:r>
              <a:rPr lang="en-GB" sz="1200" dirty="0">
                <a:effectLst/>
                <a:highlight>
                  <a:srgbClr val="FFFF00"/>
                </a:highlight>
                <a:latin typeface="Calibri" panose="020F0502020204030204" pitchFamily="34" charset="0"/>
                <a:ea typeface="Calibri" panose="020F0502020204030204" pitchFamily="34" charset="0"/>
                <a:cs typeface="DejaVu Sans"/>
              </a:rPr>
              <a:t>The </a:t>
            </a:r>
            <a:r>
              <a:rPr lang="en-GB" sz="1200" b="1" dirty="0">
                <a:effectLst/>
                <a:highlight>
                  <a:srgbClr val="FFFF00"/>
                </a:highlight>
                <a:latin typeface="Calibri" panose="020F0502020204030204" pitchFamily="34" charset="0"/>
                <a:ea typeface="Calibri" panose="020F0502020204030204" pitchFamily="34" charset="0"/>
                <a:cs typeface="DejaVu Sans"/>
              </a:rPr>
              <a:t>statutory timetable</a:t>
            </a:r>
            <a:r>
              <a:rPr lang="en-GB" sz="1200" dirty="0">
                <a:effectLst/>
                <a:highlight>
                  <a:srgbClr val="FFFF00"/>
                </a:highlight>
                <a:latin typeface="Calibri" panose="020F0502020204030204" pitchFamily="34" charset="0"/>
                <a:ea typeface="Calibri" panose="020F0502020204030204" pitchFamily="34" charset="0"/>
                <a:cs typeface="DejaVu Sans"/>
              </a:rPr>
              <a:t> must be adhered to when starting this step</a:t>
            </a:r>
            <a:r>
              <a:rPr lang="en-GB" sz="1200" dirty="0">
                <a:effectLst/>
                <a:latin typeface="Calibri" panose="020F0502020204030204" pitchFamily="34" charset="0"/>
                <a:ea typeface="Calibri" panose="020F0502020204030204" pitchFamily="34" charset="0"/>
                <a:cs typeface="DejaVu Sans"/>
              </a:rPr>
              <a:t> – </a:t>
            </a:r>
            <a:endParaRPr lang="cy-GB" sz="1200" dirty="0">
              <a:effectLst/>
              <a:latin typeface="Calibri" panose="020F0502020204030204" pitchFamily="34" charset="0"/>
              <a:ea typeface="Calibri" panose="020F0502020204030204" pitchFamily="34" charset="0"/>
              <a:cs typeface="DejaVu Sans"/>
            </a:endParaRPr>
          </a:p>
        </p:txBody>
      </p:sp>
    </p:spTree>
    <p:extLst>
      <p:ext uri="{BB962C8B-B14F-4D97-AF65-F5344CB8AC3E}">
        <p14:creationId xmlns:p14="http://schemas.microsoft.com/office/powerpoint/2010/main" val="4265352116"/>
      </p:ext>
    </p:extLst>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 name="CustomShape 2"/>
          <p:cNvSpPr/>
          <p:nvPr/>
        </p:nvSpPr>
        <p:spPr>
          <a:xfrm>
            <a:off x="786960" y="479880"/>
            <a:ext cx="7664040" cy="897840"/>
          </a:xfrm>
          <a:prstGeom prst="roundRect">
            <a:avLst>
              <a:gd name="adj" fmla="val 16667"/>
            </a:avLst>
          </a:prstGeom>
          <a:solidFill>
            <a:srgbClr val="009999"/>
          </a:solidFill>
          <a:ln w="9360">
            <a:solidFill>
              <a:srgbClr val="0070C0"/>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txBody>
          <a:bodyPr lIns="90000" tIns="45000" rIns="90000" bIns="45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1" normalizeH="0" baseline="0" noProof="0" dirty="0" smtClean="0">
                <a:ln>
                  <a:noFill/>
                </a:ln>
                <a:solidFill>
                  <a:srgbClr val="000000"/>
                </a:solidFill>
                <a:effectLst/>
                <a:uLnTx/>
                <a:uFill>
                  <a:solidFill>
                    <a:srgbClr val="FFFFFF"/>
                  </a:solidFill>
                </a:uFill>
                <a:latin typeface="Berlin Sans FB Demi"/>
              </a:rPr>
              <a:t>Universal Provision</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4" name="TextShape 1"/>
          <p:cNvSpPr txBox="1"/>
          <p:nvPr/>
        </p:nvSpPr>
        <p:spPr>
          <a:xfrm>
            <a:off x="402996" y="1905458"/>
            <a:ext cx="8431967" cy="4783009"/>
          </a:xfrm>
          <a:prstGeom prst="rect">
            <a:avLst/>
          </a:prstGeom>
          <a:noFill/>
          <a:ln>
            <a:noFill/>
          </a:ln>
        </p:spPr>
        <p:txBody>
          <a:bodyPr>
            <a:normAutofit/>
          </a:bodyPr>
          <a:lstStyle/>
          <a:p>
            <a:pPr marL="0" marR="0" lvl="0" indent="0" algn="l" defTabSz="914400" rtl="0" eaLnBrk="1" fontAlgn="auto" latinLnBrk="0" hangingPunct="1">
              <a:lnSpc>
                <a:spcPct val="100000"/>
              </a:lnSpc>
              <a:spcBef>
                <a:spcPts val="561"/>
              </a:spcBef>
              <a:spcAft>
                <a:spcPts val="0"/>
              </a:spcAft>
              <a:buClrTx/>
              <a:buSzTx/>
              <a:buFontTx/>
              <a:buNone/>
              <a:tabLst/>
              <a:defRPr/>
            </a:pPr>
            <a:r>
              <a:rPr kumimoji="0" lang="en-US" sz="2800" b="1" i="0" u="none" strike="noStrike" kern="1200" cap="none" spc="-1" normalizeH="0" baseline="0" noProof="0" dirty="0" smtClean="0">
                <a:ln>
                  <a:noFill/>
                </a:ln>
                <a:solidFill>
                  <a:srgbClr val="000000"/>
                </a:solidFill>
                <a:effectLst/>
                <a:uLnTx/>
                <a:uFill>
                  <a:solidFill>
                    <a:srgbClr val="FFFFFF"/>
                  </a:solidFill>
                </a:uFill>
                <a:cs typeface="Arial" panose="020B0604020202020204" pitchFamily="34" charset="0"/>
              </a:rPr>
              <a:t>Universal </a:t>
            </a:r>
            <a:r>
              <a:rPr kumimoji="0" lang="en-US" sz="2800" b="1" i="0" u="none" strike="noStrike" kern="1200" cap="none" spc="-1" normalizeH="0" baseline="0" noProof="0" dirty="0">
                <a:ln>
                  <a:noFill/>
                </a:ln>
                <a:solidFill>
                  <a:srgbClr val="000000"/>
                </a:solidFill>
                <a:effectLst/>
                <a:uLnTx/>
                <a:uFill>
                  <a:solidFill>
                    <a:srgbClr val="FFFFFF"/>
                  </a:solidFill>
                </a:uFill>
                <a:cs typeface="Arial" panose="020B0604020202020204" pitchFamily="34" charset="0"/>
              </a:rPr>
              <a:t>provision </a:t>
            </a:r>
            <a:r>
              <a:rPr kumimoji="0" lang="en-US" sz="2800" b="0" i="0" u="none" strike="noStrike" kern="1200" cap="none" spc="-1" normalizeH="0" baseline="0" noProof="0" dirty="0" smtClean="0">
                <a:ln>
                  <a:noFill/>
                </a:ln>
                <a:solidFill>
                  <a:srgbClr val="000000"/>
                </a:solidFill>
                <a:effectLst/>
                <a:uLnTx/>
                <a:uFill>
                  <a:solidFill>
                    <a:srgbClr val="FFFFFF"/>
                  </a:solidFill>
                </a:uFill>
                <a:cs typeface="Arial" panose="020B0604020202020204" pitchFamily="34" charset="0"/>
              </a:rPr>
              <a:t>supports all children, </a:t>
            </a:r>
            <a:r>
              <a:rPr kumimoji="0" lang="en-US" sz="2800" b="0" i="0" u="none" strike="noStrike" kern="1200" cap="none" spc="-1" normalizeH="0" baseline="0" noProof="0" dirty="0">
                <a:ln>
                  <a:noFill/>
                </a:ln>
                <a:solidFill>
                  <a:srgbClr val="000000"/>
                </a:solidFill>
                <a:effectLst/>
                <a:uLnTx/>
                <a:uFill>
                  <a:solidFill>
                    <a:srgbClr val="FFFFFF"/>
                  </a:solidFill>
                </a:uFill>
                <a:cs typeface="Arial" panose="020B0604020202020204" pitchFamily="34" charset="0"/>
              </a:rPr>
              <a:t>i.e. the whole </a:t>
            </a:r>
            <a:r>
              <a:rPr kumimoji="0" lang="en-US" sz="2800" b="0" i="0" u="none" strike="noStrike" kern="1200" cap="none" spc="-1" normalizeH="0" baseline="0" noProof="0" dirty="0" smtClean="0">
                <a:ln>
                  <a:noFill/>
                </a:ln>
                <a:solidFill>
                  <a:srgbClr val="000000"/>
                </a:solidFill>
                <a:effectLst/>
                <a:uLnTx/>
                <a:uFill>
                  <a:solidFill>
                    <a:srgbClr val="FFFFFF"/>
                  </a:solidFill>
                </a:uFill>
                <a:cs typeface="Arial" panose="020B0604020202020204" pitchFamily="34" charset="0"/>
              </a:rPr>
              <a:t>setting </a:t>
            </a:r>
            <a:r>
              <a:rPr kumimoji="0" lang="en-US" sz="2800" b="0" i="0" u="none" strike="noStrike" kern="1200" cap="none" spc="-1" normalizeH="0" baseline="0" noProof="0" dirty="0">
                <a:ln>
                  <a:noFill/>
                </a:ln>
                <a:solidFill>
                  <a:srgbClr val="000000"/>
                </a:solidFill>
                <a:effectLst/>
                <a:uLnTx/>
                <a:uFill>
                  <a:solidFill>
                    <a:srgbClr val="FFFFFF"/>
                  </a:solidFill>
                </a:uFill>
                <a:cs typeface="Arial" panose="020B0604020202020204" pitchFamily="34" charset="0"/>
              </a:rPr>
              <a:t>and ensures that every child has the appropriate opportunities to make </a:t>
            </a:r>
            <a:r>
              <a:rPr kumimoji="0" lang="en-US" sz="2800" b="0" i="0" u="none" strike="noStrike" kern="1200" cap="none" spc="-1" normalizeH="0" baseline="0" noProof="0" dirty="0" smtClean="0">
                <a:ln>
                  <a:noFill/>
                </a:ln>
                <a:solidFill>
                  <a:srgbClr val="000000"/>
                </a:solidFill>
                <a:effectLst/>
                <a:uLnTx/>
                <a:uFill>
                  <a:solidFill>
                    <a:srgbClr val="FFFFFF"/>
                  </a:solidFill>
                </a:uFill>
                <a:cs typeface="Arial" panose="020B0604020202020204" pitchFamily="34" charset="0"/>
              </a:rPr>
              <a:t>progress. </a:t>
            </a:r>
            <a:endParaRPr kumimoji="0" lang="en-US" sz="2800" b="0" i="0" u="none" strike="noStrike" kern="1200" cap="none" spc="-1" normalizeH="0" baseline="0" noProof="0" dirty="0">
              <a:ln>
                <a:noFill/>
              </a:ln>
              <a:solidFill>
                <a:srgbClr val="000000"/>
              </a:solidFill>
              <a:effectLst/>
              <a:uLnTx/>
              <a:uFill>
                <a:solidFill>
                  <a:srgbClr val="FFFFFF"/>
                </a:solidFill>
              </a:uFill>
              <a:cs typeface="Arial" panose="020B0604020202020204" pitchFamily="34" charset="0"/>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cs typeface="Arial" panose="020B0604020202020204" pitchFamily="34" charset="0"/>
            </a:endParaRPr>
          </a:p>
          <a:p>
            <a:pPr lvl="0" defTabSz="914400">
              <a:spcBef>
                <a:spcPts val="561"/>
              </a:spcBef>
              <a:defRPr/>
            </a:pPr>
            <a:r>
              <a:rPr kumimoji="0" lang="en-US" sz="2800" b="0" i="0" u="none" strike="noStrike" kern="1200" cap="none" spc="-1" normalizeH="0" baseline="0" noProof="0" dirty="0">
                <a:ln>
                  <a:noFill/>
                </a:ln>
                <a:solidFill>
                  <a:srgbClr val="000000"/>
                </a:solidFill>
                <a:effectLst/>
                <a:uLnTx/>
                <a:uFill>
                  <a:solidFill>
                    <a:srgbClr val="FFFFFF"/>
                  </a:solidFill>
                </a:uFill>
                <a:cs typeface="Arial" panose="020B0604020202020204" pitchFamily="34" charset="0"/>
              </a:rPr>
              <a:t>This level includes workforce development, access to appropriate information, </a:t>
            </a:r>
            <a:r>
              <a:rPr lang="en-US" sz="2800" spc="-1" dirty="0">
                <a:solidFill>
                  <a:srgbClr val="000000"/>
                </a:solidFill>
                <a:uFill>
                  <a:solidFill>
                    <a:srgbClr val="FFFFFF"/>
                  </a:solidFill>
                </a:uFill>
                <a:cs typeface="Arial" panose="020B0604020202020204" pitchFamily="34" charset="0"/>
              </a:rPr>
              <a:t>reasonable adjustments, creating </a:t>
            </a:r>
            <a:r>
              <a:rPr kumimoji="0" lang="en-US" sz="2800" b="0" i="0" u="none" strike="noStrike" kern="1200" cap="none" spc="-1" normalizeH="0" baseline="0" noProof="0" dirty="0">
                <a:ln>
                  <a:noFill/>
                </a:ln>
                <a:solidFill>
                  <a:srgbClr val="000000"/>
                </a:solidFill>
                <a:effectLst/>
                <a:uLnTx/>
                <a:uFill>
                  <a:solidFill>
                    <a:srgbClr val="FFFFFF"/>
                  </a:solidFill>
                </a:uFill>
                <a:cs typeface="Arial" panose="020B0604020202020204" pitchFamily="34" charset="0"/>
              </a:rPr>
              <a:t>environments that are </a:t>
            </a:r>
            <a:r>
              <a:rPr kumimoji="0" lang="en-US" sz="2800" b="0" i="0" u="none" strike="noStrike" kern="1200" cap="none" spc="-1" normalizeH="0" baseline="0" noProof="0" dirty="0" smtClean="0">
                <a:ln>
                  <a:noFill/>
                </a:ln>
                <a:solidFill>
                  <a:srgbClr val="000000"/>
                </a:solidFill>
                <a:effectLst/>
                <a:uLnTx/>
                <a:uFill>
                  <a:solidFill>
                    <a:srgbClr val="FFFFFF"/>
                  </a:solidFill>
                </a:uFill>
                <a:cs typeface="Arial" panose="020B0604020202020204" pitchFamily="34" charset="0"/>
              </a:rPr>
              <a:t>communication -friendly, and whole setting </a:t>
            </a:r>
            <a:r>
              <a:rPr kumimoji="0" lang="en-US" sz="2800" b="0" i="0" u="none" strike="noStrike" kern="1200" cap="none" spc="-1" normalizeH="0" baseline="0" noProof="0" dirty="0">
                <a:ln>
                  <a:noFill/>
                </a:ln>
                <a:solidFill>
                  <a:srgbClr val="000000"/>
                </a:solidFill>
                <a:effectLst/>
                <a:uLnTx/>
                <a:uFill>
                  <a:solidFill>
                    <a:srgbClr val="FFFFFF"/>
                  </a:solidFill>
                </a:uFill>
                <a:cs typeface="Arial" panose="020B0604020202020204" pitchFamily="34" charset="0"/>
              </a:rPr>
              <a:t>intervention methods. </a:t>
            </a:r>
          </a:p>
        </p:txBody>
      </p:sp>
    </p:spTree>
    <p:extLst>
      <p:ext uri="{BB962C8B-B14F-4D97-AF65-F5344CB8AC3E}">
        <p14:creationId xmlns:p14="http://schemas.microsoft.com/office/powerpoint/2010/main" val="19710019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 name="TextShape 1"/>
          <p:cNvSpPr txBox="1"/>
          <p:nvPr/>
        </p:nvSpPr>
        <p:spPr>
          <a:xfrm>
            <a:off x="457200" y="1600200"/>
            <a:ext cx="8146080" cy="4525560"/>
          </a:xfrm>
          <a:prstGeom prst="rect">
            <a:avLst/>
          </a:prstGeom>
          <a:noFill/>
          <a:ln>
            <a:noFill/>
          </a:ln>
        </p:spPr>
        <p:txBody>
          <a:bodyPr>
            <a:normAutofit/>
          </a:bodyPr>
          <a:lstStyle/>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Calibri"/>
            </a:endParaRPr>
          </a:p>
        </p:txBody>
      </p:sp>
      <p:sp>
        <p:nvSpPr>
          <p:cNvPr id="278" name="CustomShape 2"/>
          <p:cNvSpPr/>
          <p:nvPr/>
        </p:nvSpPr>
        <p:spPr>
          <a:xfrm>
            <a:off x="457200" y="479880"/>
            <a:ext cx="8146080" cy="1119960"/>
          </a:xfrm>
          <a:prstGeom prst="roundRect">
            <a:avLst>
              <a:gd name="adj" fmla="val 16667"/>
            </a:avLst>
          </a:prstGeom>
          <a:solidFill>
            <a:schemeClr val="bg1"/>
          </a:solidFill>
          <a:ln w="9360">
            <a:solidFill>
              <a:srgbClr val="1F497D"/>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txBody>
          <a:bodyPr lIns="90000" tIns="45000" rIns="90000" bIns="45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1" normalizeH="0" baseline="0" noProof="0" dirty="0" smtClean="0">
                <a:ln>
                  <a:noFill/>
                </a:ln>
                <a:solidFill>
                  <a:srgbClr val="000000"/>
                </a:solidFill>
                <a:effectLst/>
                <a:uLnTx/>
                <a:uFill>
                  <a:solidFill>
                    <a:srgbClr val="FFFFFF"/>
                  </a:solidFill>
                </a:uFill>
                <a:latin typeface="Berlin Sans FB Demi"/>
              </a:rPr>
              <a:t>Targeted Universal  provision</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279" name="TextShape 3"/>
          <p:cNvSpPr txBox="1"/>
          <p:nvPr/>
        </p:nvSpPr>
        <p:spPr>
          <a:xfrm>
            <a:off x="214009" y="1752480"/>
            <a:ext cx="8541551" cy="5105520"/>
          </a:xfrm>
          <a:prstGeom prst="rect">
            <a:avLst/>
          </a:prstGeom>
          <a:solidFill>
            <a:srgbClr val="92D050"/>
          </a:solidFill>
          <a:ln>
            <a:noFill/>
          </a:ln>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smtClean="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smtClean="0">
                <a:ln>
                  <a:noFill/>
                </a:ln>
                <a:solidFill>
                  <a:prstClr val="black"/>
                </a:solidFill>
                <a:effectLst/>
                <a:uLnTx/>
                <a:uFillTx/>
                <a:latin typeface="Arial"/>
              </a:rPr>
              <a:t>. </a:t>
            </a:r>
            <a:endParaRPr kumimoji="0" lang="en-GB" sz="2800" b="0" i="0" u="none" strike="noStrike" kern="1200" cap="none" spc="0" normalizeH="0" baseline="0" noProof="0" dirty="0">
              <a:ln>
                <a:noFill/>
              </a:ln>
              <a:solidFill>
                <a:prstClr val="black"/>
              </a:solidFill>
              <a:effectLst/>
              <a:uLnTx/>
              <a:uFillTx/>
              <a:latin typeface="Arial"/>
            </a:endParaRPr>
          </a:p>
        </p:txBody>
      </p:sp>
      <p:sp>
        <p:nvSpPr>
          <p:cNvPr id="5" name="TextShape 3"/>
          <p:cNvSpPr txBox="1"/>
          <p:nvPr/>
        </p:nvSpPr>
        <p:spPr>
          <a:xfrm>
            <a:off x="622568" y="1904760"/>
            <a:ext cx="7980712" cy="5105520"/>
          </a:xfrm>
          <a:prstGeom prst="rect">
            <a:avLst/>
          </a:prstGeom>
          <a:noFill/>
          <a:ln>
            <a:noFill/>
          </a:ln>
        </p:spPr>
        <p:txBody>
          <a:bodyPr>
            <a:normAutofit lnSpcReduction="10000"/>
          </a:bodyPr>
          <a:lstStyle/>
          <a:p>
            <a:pPr lvl="0" defTabSz="914400">
              <a:defRPr/>
            </a:pPr>
            <a:r>
              <a:rPr kumimoji="0" lang="en-GB" sz="2600" b="0" i="0" u="none" strike="noStrike" kern="1200" cap="none" spc="0" normalizeH="0" baseline="0" noProof="0" dirty="0" smtClean="0">
                <a:ln>
                  <a:noFill/>
                </a:ln>
                <a:solidFill>
                  <a:prstClr val="black"/>
                </a:solidFill>
                <a:effectLst/>
                <a:uLnTx/>
                <a:uFillTx/>
              </a:rPr>
              <a:t>Based </a:t>
            </a:r>
            <a:r>
              <a:rPr kumimoji="0" lang="en-GB" sz="2600" b="0" i="0" u="none" strike="noStrike" kern="1200" cap="none" spc="0" normalizeH="0" baseline="0" noProof="0" dirty="0">
                <a:ln>
                  <a:noFill/>
                </a:ln>
                <a:solidFill>
                  <a:prstClr val="black"/>
                </a:solidFill>
                <a:effectLst/>
                <a:uLnTx/>
                <a:uFillTx/>
              </a:rPr>
              <a:t>on </a:t>
            </a:r>
            <a:r>
              <a:rPr kumimoji="0" lang="en-GB" sz="2600" b="0" i="0" u="none" strike="noStrike" kern="1200" cap="none" spc="0" normalizeH="0" baseline="0" noProof="0" dirty="0" smtClean="0">
                <a:ln>
                  <a:noFill/>
                </a:ln>
                <a:solidFill>
                  <a:prstClr val="black"/>
                </a:solidFill>
                <a:effectLst/>
                <a:uLnTx/>
                <a:uFillTx/>
              </a:rPr>
              <a:t>evidence </a:t>
            </a:r>
            <a:r>
              <a:rPr kumimoji="0" lang="en-GB" sz="2600" b="0" i="0" u="none" strike="noStrike" kern="1200" cap="none" spc="0" normalizeH="0" baseline="0" noProof="0" dirty="0">
                <a:ln>
                  <a:noFill/>
                </a:ln>
                <a:solidFill>
                  <a:prstClr val="black"/>
                </a:solidFill>
                <a:effectLst/>
                <a:uLnTx/>
                <a:uFillTx/>
              </a:rPr>
              <a:t>of a child's attainment and/or progress, </a:t>
            </a:r>
            <a:r>
              <a:rPr kumimoji="0" lang="en-GB" sz="2600" b="0" i="0" u="none" strike="noStrike" kern="1200" cap="none" spc="0" normalizeH="0" baseline="0" noProof="0" dirty="0" smtClean="0">
                <a:ln>
                  <a:noFill/>
                </a:ln>
                <a:solidFill>
                  <a:prstClr val="black"/>
                </a:solidFill>
                <a:effectLst/>
                <a:uLnTx/>
                <a:uFillTx/>
              </a:rPr>
              <a:t>settings should support their individual</a:t>
            </a:r>
            <a:r>
              <a:rPr kumimoji="0" lang="en-GB" sz="2600" b="0" i="0" u="none" strike="noStrike" kern="1200" cap="none" spc="0" normalizeH="0" noProof="0" dirty="0" smtClean="0">
                <a:ln>
                  <a:noFill/>
                </a:ln>
                <a:solidFill>
                  <a:prstClr val="black"/>
                </a:solidFill>
                <a:effectLst/>
                <a:uLnTx/>
                <a:uFillTx/>
              </a:rPr>
              <a:t> needs. </a:t>
            </a:r>
            <a:r>
              <a:rPr lang="en-US" sz="2600" dirty="0" smtClean="0">
                <a:solidFill>
                  <a:prstClr val="black"/>
                </a:solidFill>
              </a:rPr>
              <a:t>chapter </a:t>
            </a:r>
            <a:r>
              <a:rPr lang="en-US" sz="2600" dirty="0">
                <a:solidFill>
                  <a:prstClr val="black"/>
                </a:solidFill>
              </a:rPr>
              <a:t>7 of the </a:t>
            </a:r>
            <a:r>
              <a:rPr lang="en-US" sz="2600" smtClean="0">
                <a:solidFill>
                  <a:prstClr val="black"/>
                </a:solidFill>
              </a:rPr>
              <a:t>ALN  Draft Code </a:t>
            </a:r>
            <a:r>
              <a:rPr lang="en-US" sz="2600" dirty="0">
                <a:solidFill>
                  <a:prstClr val="black"/>
                </a:solidFill>
              </a:rPr>
              <a:t>states that </a:t>
            </a:r>
            <a:r>
              <a:rPr lang="en-US" sz="2600" dirty="0" smtClean="0">
                <a:solidFill>
                  <a:prstClr val="black"/>
                </a:solidFill>
              </a:rPr>
              <a:t>targeting children “</a:t>
            </a:r>
            <a:r>
              <a:rPr lang="en-US" sz="2600" i="1" dirty="0" smtClean="0">
                <a:solidFill>
                  <a:prstClr val="black"/>
                </a:solidFill>
              </a:rPr>
              <a:t>is a </a:t>
            </a:r>
            <a:r>
              <a:rPr lang="en-US" sz="2600" i="1" dirty="0">
                <a:solidFill>
                  <a:prstClr val="black"/>
                </a:solidFill>
              </a:rPr>
              <a:t>fundamental element of quality - but </a:t>
            </a:r>
            <a:r>
              <a:rPr lang="en-US" sz="2600" i="1" dirty="0" smtClean="0">
                <a:solidFill>
                  <a:prstClr val="black"/>
                </a:solidFill>
              </a:rPr>
              <a:t>normal teaching.”</a:t>
            </a:r>
            <a:endParaRPr kumimoji="0" lang="en-GB" sz="2600" b="0" i="1" u="none" strike="noStrike" kern="1200" cap="none" spc="0" normalizeH="0" noProof="0" dirty="0" smtClean="0">
              <a:ln>
                <a:noFill/>
              </a:ln>
              <a:solidFill>
                <a:prstClr val="black"/>
              </a:solidFill>
              <a:effectLst/>
              <a:uLnTx/>
              <a:uFillTx/>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600" dirty="0" smtClean="0">
              <a:solidFill>
                <a:prstClr val="black"/>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600" dirty="0" smtClean="0">
                <a:solidFill>
                  <a:prstClr val="black"/>
                </a:solidFill>
              </a:rPr>
              <a:t>The `National Minimum Standards’ states that the registered person is responsible for ensuring that:</a:t>
            </a:r>
            <a:endParaRPr lang="en-GB" sz="2600" dirty="0">
              <a:solidFill>
                <a:prstClr val="black"/>
              </a:solidFill>
            </a:endParaRPr>
          </a:p>
          <a:p>
            <a:pPr defTabSz="914400">
              <a:defRPr/>
            </a:pPr>
            <a:r>
              <a:rPr lang="en-GB" sz="2600" i="1" dirty="0">
                <a:solidFill>
                  <a:prstClr val="black"/>
                </a:solidFill>
              </a:rPr>
              <a:t>4.1  </a:t>
            </a:r>
            <a:r>
              <a:rPr lang="en-GB" sz="2600" i="1" dirty="0" smtClean="0">
                <a:solidFill>
                  <a:prstClr val="black"/>
                </a:solidFill>
              </a:rPr>
              <a:t>they </a:t>
            </a:r>
            <a:r>
              <a:rPr lang="en-GB" sz="2600" i="1" dirty="0">
                <a:solidFill>
                  <a:prstClr val="black"/>
                </a:solidFill>
              </a:rPr>
              <a:t>can demonstrate that they can meet the </a:t>
            </a:r>
            <a:r>
              <a:rPr lang="en-GB" sz="2600" i="1" dirty="0" smtClean="0">
                <a:solidFill>
                  <a:prstClr val="black"/>
                </a:solidFill>
              </a:rPr>
              <a:t>assessed </a:t>
            </a:r>
            <a:r>
              <a:rPr lang="en-GB" sz="2600" i="1" dirty="0">
                <a:solidFill>
                  <a:prstClr val="black"/>
                </a:solidFill>
              </a:rPr>
              <a:t>needs of children placed with </a:t>
            </a:r>
            <a:r>
              <a:rPr lang="en-GB" sz="2600" i="1" dirty="0" smtClean="0">
                <a:solidFill>
                  <a:prstClr val="black"/>
                </a:solidFill>
              </a:rPr>
              <a:t>them</a:t>
            </a:r>
            <a:r>
              <a:rPr lang="en-GB" sz="2600" i="1" dirty="0">
                <a:solidFill>
                  <a:prstClr val="black"/>
                </a:solidFill>
              </a:rPr>
              <a:t>.</a:t>
            </a:r>
          </a:p>
          <a:p>
            <a:pPr defTabSz="914400">
              <a:defRPr/>
            </a:pPr>
            <a:r>
              <a:rPr lang="en-GB" sz="2600" i="1" dirty="0">
                <a:solidFill>
                  <a:prstClr val="black"/>
                </a:solidFill>
              </a:rPr>
              <a:t> </a:t>
            </a:r>
            <a:r>
              <a:rPr lang="en-GB" sz="2600" i="1" dirty="0" smtClean="0">
                <a:solidFill>
                  <a:prstClr val="black"/>
                </a:solidFill>
              </a:rPr>
              <a:t>4.2  </a:t>
            </a:r>
            <a:r>
              <a:rPr lang="en-GB" sz="2600" i="1" dirty="0">
                <a:solidFill>
                  <a:prstClr val="black"/>
                </a:solidFill>
              </a:rPr>
              <a:t>they (or their staff) have the skills and experience needed to plan for and meet a child’s individual needs and </a:t>
            </a:r>
            <a:r>
              <a:rPr lang="en-GB" sz="2600" i="1" dirty="0" smtClean="0">
                <a:solidFill>
                  <a:prstClr val="black"/>
                </a:solidFill>
              </a:rPr>
              <a:t>preferences.</a:t>
            </a:r>
            <a:endParaRPr kumimoji="0" lang="en-GB" sz="2600" b="0" i="1" u="none" strike="noStrike" kern="120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349957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 name="TextShape 1"/>
          <p:cNvSpPr txBox="1"/>
          <p:nvPr/>
        </p:nvSpPr>
        <p:spPr>
          <a:xfrm>
            <a:off x="457200" y="1600200"/>
            <a:ext cx="8146080" cy="4525560"/>
          </a:xfrm>
          <a:prstGeom prst="rect">
            <a:avLst/>
          </a:prstGeom>
          <a:noFill/>
          <a:ln>
            <a:noFill/>
          </a:ln>
        </p:spPr>
        <p:txBody>
          <a:bodyPr>
            <a:normAutofit/>
          </a:bodyPr>
          <a:lstStyle/>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56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Calibri"/>
            </a:endParaRPr>
          </a:p>
        </p:txBody>
      </p:sp>
      <p:sp>
        <p:nvSpPr>
          <p:cNvPr id="281" name="CustomShape 2"/>
          <p:cNvSpPr/>
          <p:nvPr/>
        </p:nvSpPr>
        <p:spPr>
          <a:xfrm>
            <a:off x="457200" y="479880"/>
            <a:ext cx="8146080" cy="1119960"/>
          </a:xfrm>
          <a:prstGeom prst="roundRect">
            <a:avLst>
              <a:gd name="adj" fmla="val 16667"/>
            </a:avLst>
          </a:prstGeom>
          <a:solidFill>
            <a:srgbClr val="009999"/>
          </a:solidFill>
          <a:ln w="9360">
            <a:solidFill>
              <a:srgbClr val="1F497D"/>
            </a:solidFill>
            <a:round/>
          </a:ln>
          <a:effectLst>
            <a:outerShdw dist="20160" dir="5400000">
              <a:srgbClr val="000000">
                <a:alpha val="38000"/>
              </a:srgbClr>
            </a:outerShdw>
          </a:effectLst>
        </p:spPr>
        <p:style>
          <a:lnRef idx="0">
            <a:scrgbClr r="0" g="0" b="0"/>
          </a:lnRef>
          <a:fillRef idx="0">
            <a:scrgbClr r="0" g="0" b="0"/>
          </a:fillRef>
          <a:effectRef idx="0">
            <a:scrgbClr r="0" g="0" b="0"/>
          </a:effectRef>
          <a:fontRef idx="minor"/>
        </p:style>
        <p:txBody>
          <a:bodyPr lIns="90000" tIns="45000" rIns="90000" bIns="45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1" normalizeH="0" baseline="0" noProof="0" dirty="0" smtClean="0">
                <a:ln>
                  <a:noFill/>
                </a:ln>
                <a:solidFill>
                  <a:srgbClr val="000000"/>
                </a:solidFill>
                <a:effectLst/>
                <a:uLnTx/>
                <a:uFill>
                  <a:solidFill>
                    <a:srgbClr val="FFFFFF"/>
                  </a:solidFill>
                </a:uFill>
                <a:latin typeface="Berlin Sans FB Demi"/>
              </a:rPr>
              <a:t>Additional Learning Provision</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282" name="CustomShape 3"/>
          <p:cNvSpPr/>
          <p:nvPr/>
        </p:nvSpPr>
        <p:spPr>
          <a:xfrm>
            <a:off x="457200" y="2098800"/>
            <a:ext cx="8312400" cy="4026960"/>
          </a:xfrm>
          <a:prstGeom prst="rect">
            <a:avLst/>
          </a:prstGeom>
          <a:solidFill>
            <a:srgbClr val="FFFF00"/>
          </a:solid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a:rPr>
              <a:t>Additional provision is defined in the Draft ALN Code (2018) 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0" i="0" u="none" strike="noStrike" kern="1200" cap="none" spc="0" normalizeH="0" baseline="0" noProof="0" dirty="0">
                <a:ln>
                  <a:noFill/>
                </a:ln>
                <a:solidFill>
                  <a:prstClr val="black"/>
                </a:solidFill>
                <a:effectLst/>
                <a:uLnTx/>
                <a:uFillTx/>
                <a:latin typeface="Arial"/>
              </a:rPr>
              <a:t> </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1" u="none" strike="noStrike" kern="1200" cap="none" spc="0" normalizeH="0" baseline="0" noProof="0" dirty="0">
                <a:ln>
                  <a:noFill/>
                </a:ln>
                <a:solidFill>
                  <a:prstClr val="black"/>
                </a:solidFill>
                <a:effectLst/>
                <a:uLnTx/>
                <a:uFillTx/>
                <a:latin typeface="Arial"/>
              </a:rPr>
              <a:t>(1) “</a:t>
            </a:r>
            <a:r>
              <a:rPr kumimoji="0" lang="cy-GB" sz="1800" b="1" i="1" u="none" strike="noStrike" kern="1200" cap="none" spc="0" normalizeH="0" baseline="0" noProof="0" dirty="0" err="1">
                <a:ln>
                  <a:noFill/>
                </a:ln>
                <a:solidFill>
                  <a:prstClr val="black"/>
                </a:solidFill>
                <a:effectLst/>
                <a:uLnTx/>
                <a:uFillTx/>
                <a:latin typeface="Arial"/>
              </a:rPr>
              <a:t>Additional</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learning</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provision</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for</a:t>
            </a:r>
            <a:r>
              <a:rPr kumimoji="0" lang="cy-GB" sz="1800" b="1" i="1" u="none" strike="noStrike" kern="1200" cap="none" spc="0" normalizeH="0" baseline="0" noProof="0" dirty="0">
                <a:ln>
                  <a:noFill/>
                </a:ln>
                <a:solidFill>
                  <a:prstClr val="black"/>
                </a:solidFill>
                <a:effectLst/>
                <a:uLnTx/>
                <a:uFillTx/>
                <a:latin typeface="Arial"/>
              </a:rPr>
              <a:t> a person </a:t>
            </a:r>
            <a:r>
              <a:rPr kumimoji="0" lang="cy-GB" sz="1800" b="1" i="1" u="none" strike="noStrike" kern="1200" cap="none" spc="0" normalizeH="0" baseline="0" noProof="0" dirty="0" err="1">
                <a:ln>
                  <a:noFill/>
                </a:ln>
                <a:solidFill>
                  <a:prstClr val="black"/>
                </a:solidFill>
                <a:effectLst/>
                <a:uLnTx/>
                <a:uFillTx/>
                <a:latin typeface="Arial"/>
              </a:rPr>
              <a:t>aged</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three</a:t>
            </a:r>
            <a:r>
              <a:rPr kumimoji="0" lang="cy-GB" sz="1800" b="1" i="1" u="none" strike="noStrike" kern="1200" cap="none" spc="0" normalizeH="0" baseline="0" noProof="0" dirty="0">
                <a:ln>
                  <a:noFill/>
                </a:ln>
                <a:solidFill>
                  <a:prstClr val="black"/>
                </a:solidFill>
                <a:effectLst/>
                <a:uLnTx/>
                <a:uFillTx/>
                <a:latin typeface="Arial"/>
              </a:rPr>
              <a:t> or </a:t>
            </a:r>
            <a:r>
              <a:rPr kumimoji="0" lang="cy-GB" sz="1800" b="1" i="1" u="none" strike="noStrike" kern="1200" cap="none" spc="0" normalizeH="0" baseline="0" noProof="0" dirty="0" err="1">
                <a:ln>
                  <a:noFill/>
                </a:ln>
                <a:solidFill>
                  <a:prstClr val="black"/>
                </a:solidFill>
                <a:effectLst/>
                <a:uLnTx/>
                <a:uFillTx/>
                <a:latin typeface="Arial"/>
              </a:rPr>
              <a:t>over</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means</a:t>
            </a:r>
            <a:r>
              <a:rPr kumimoji="0" lang="cy-GB" sz="1800" b="1" i="1" u="none" strike="noStrike" kern="1200" cap="none" spc="0" normalizeH="0" baseline="0" noProof="0" dirty="0">
                <a:ln>
                  <a:noFill/>
                </a:ln>
                <a:solidFill>
                  <a:prstClr val="black"/>
                </a:solidFill>
                <a:effectLst/>
                <a:uLnTx/>
                <a:uFillTx/>
                <a:latin typeface="Arial"/>
              </a:rPr>
              <a:t/>
            </a:r>
            <a:br>
              <a:rPr kumimoji="0" lang="cy-GB" sz="1800" b="1" i="1" u="none" strike="noStrike" kern="1200" cap="none" spc="0" normalizeH="0" baseline="0" noProof="0" dirty="0">
                <a:ln>
                  <a:noFill/>
                </a:ln>
                <a:solidFill>
                  <a:prstClr val="black"/>
                </a:solidFill>
                <a:effectLst/>
                <a:uLnTx/>
                <a:uFillTx/>
                <a:latin typeface="Arial"/>
              </a:rPr>
            </a:br>
            <a:r>
              <a:rPr kumimoji="0" lang="cy-GB" sz="1800" b="1" i="1" u="none" strike="noStrike" kern="1200" cap="none" spc="0" normalizeH="0" baseline="0" noProof="0" dirty="0" err="1">
                <a:ln>
                  <a:noFill/>
                </a:ln>
                <a:solidFill>
                  <a:prstClr val="black"/>
                </a:solidFill>
                <a:effectLst/>
                <a:uLnTx/>
                <a:uFillTx/>
                <a:latin typeface="Arial"/>
              </a:rPr>
              <a:t>educational</a:t>
            </a:r>
            <a:r>
              <a:rPr kumimoji="0" lang="cy-GB" sz="1800" b="1" i="1" u="none" strike="noStrike" kern="1200" cap="none" spc="0" normalizeH="0" baseline="0" noProof="0" dirty="0">
                <a:ln>
                  <a:noFill/>
                </a:ln>
                <a:solidFill>
                  <a:prstClr val="black"/>
                </a:solidFill>
                <a:effectLst/>
                <a:uLnTx/>
                <a:uFillTx/>
                <a:latin typeface="Arial"/>
              </a:rPr>
              <a:t> or </a:t>
            </a:r>
            <a:r>
              <a:rPr kumimoji="0" lang="cy-GB" sz="1800" b="1" i="1" u="none" strike="noStrike" kern="1200" cap="none" spc="0" normalizeH="0" baseline="0" noProof="0" dirty="0" err="1">
                <a:ln>
                  <a:noFill/>
                </a:ln>
                <a:solidFill>
                  <a:prstClr val="black"/>
                </a:solidFill>
                <a:effectLst/>
                <a:uLnTx/>
                <a:uFillTx/>
                <a:latin typeface="Arial"/>
              </a:rPr>
              <a:t>training</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provision</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that</a:t>
            </a:r>
            <a:r>
              <a:rPr kumimoji="0" lang="cy-GB" sz="1800" b="1" i="1" u="none" strike="noStrike" kern="1200" cap="none" spc="0" normalizeH="0" baseline="0" noProof="0" dirty="0">
                <a:ln>
                  <a:noFill/>
                </a:ln>
                <a:solidFill>
                  <a:prstClr val="black"/>
                </a:solidFill>
                <a:effectLst/>
                <a:uLnTx/>
                <a:uFillTx/>
                <a:latin typeface="Arial"/>
              </a:rPr>
              <a:t> is </a:t>
            </a:r>
            <a:r>
              <a:rPr kumimoji="0" lang="cy-GB" sz="1800" b="1" i="1" u="none" strike="noStrike" kern="1200" cap="none" spc="0" normalizeH="0" baseline="0" noProof="0" dirty="0" err="1">
                <a:ln>
                  <a:noFill/>
                </a:ln>
                <a:solidFill>
                  <a:prstClr val="black"/>
                </a:solidFill>
                <a:effectLst/>
                <a:uLnTx/>
                <a:uFillTx/>
                <a:latin typeface="Arial"/>
              </a:rPr>
              <a:t>additional</a:t>
            </a:r>
            <a:r>
              <a:rPr kumimoji="0" lang="cy-GB" sz="1800" b="1" i="1" u="none" strike="noStrike" kern="1200" cap="none" spc="0" normalizeH="0" baseline="0" noProof="0" dirty="0">
                <a:ln>
                  <a:noFill/>
                </a:ln>
                <a:solidFill>
                  <a:prstClr val="black"/>
                </a:solidFill>
                <a:effectLst/>
                <a:uLnTx/>
                <a:uFillTx/>
                <a:latin typeface="Arial"/>
              </a:rPr>
              <a:t> to, or </a:t>
            </a:r>
            <a:r>
              <a:rPr kumimoji="0" lang="cy-GB" sz="1800" b="1" i="1" u="none" strike="noStrike" kern="1200" cap="none" spc="0" normalizeH="0" baseline="0" noProof="0" dirty="0" err="1">
                <a:ln>
                  <a:noFill/>
                </a:ln>
                <a:solidFill>
                  <a:prstClr val="black"/>
                </a:solidFill>
                <a:effectLst/>
                <a:uLnTx/>
                <a:uFillTx/>
                <a:latin typeface="Arial"/>
              </a:rPr>
              <a:t>different</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from</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that</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made</a:t>
            </a:r>
            <a:r>
              <a:rPr kumimoji="0" lang="cy-GB" sz="1800" b="1" i="1" u="none" strike="noStrike" kern="1200" cap="none" spc="0" normalizeH="0" baseline="0" noProof="0" dirty="0">
                <a:ln>
                  <a:noFill/>
                </a:ln>
                <a:solidFill>
                  <a:prstClr val="black"/>
                </a:solidFill>
                <a:effectLst/>
                <a:uLnTx/>
                <a:uFillTx/>
                <a:latin typeface="Arial"/>
              </a:rPr>
              <a:t/>
            </a:r>
            <a:br>
              <a:rPr kumimoji="0" lang="cy-GB" sz="1800" b="1" i="1" u="none" strike="noStrike" kern="1200" cap="none" spc="0" normalizeH="0" baseline="0" noProof="0" dirty="0">
                <a:ln>
                  <a:noFill/>
                </a:ln>
                <a:solidFill>
                  <a:prstClr val="black"/>
                </a:solidFill>
                <a:effectLst/>
                <a:uLnTx/>
                <a:uFillTx/>
                <a:latin typeface="Arial"/>
              </a:rPr>
            </a:br>
            <a:r>
              <a:rPr kumimoji="0" lang="cy-GB" sz="1800" b="1" i="1" u="none" strike="noStrike" kern="1200" cap="none" spc="0" normalizeH="0" baseline="0" noProof="0" dirty="0" err="1">
                <a:ln>
                  <a:noFill/>
                </a:ln>
                <a:solidFill>
                  <a:prstClr val="black"/>
                </a:solidFill>
                <a:effectLst/>
                <a:uLnTx/>
                <a:uFillTx/>
                <a:latin typeface="Arial"/>
              </a:rPr>
              <a:t>generally</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for</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others</a:t>
            </a:r>
            <a:r>
              <a:rPr kumimoji="0" lang="cy-GB" sz="1800" b="1" i="1" u="none" strike="noStrike" kern="1200" cap="none" spc="0" normalizeH="0" baseline="0" noProof="0" dirty="0">
                <a:ln>
                  <a:noFill/>
                </a:ln>
                <a:solidFill>
                  <a:prstClr val="black"/>
                </a:solidFill>
                <a:effectLst/>
                <a:uLnTx/>
                <a:uFillTx/>
                <a:latin typeface="Arial"/>
              </a:rPr>
              <a:t> of the </a:t>
            </a:r>
            <a:r>
              <a:rPr kumimoji="0" lang="cy-GB" sz="1800" b="1" i="1" u="none" strike="noStrike" kern="1200" cap="none" spc="0" normalizeH="0" baseline="0" noProof="0" dirty="0" err="1">
                <a:ln>
                  <a:noFill/>
                </a:ln>
                <a:solidFill>
                  <a:prstClr val="black"/>
                </a:solidFill>
                <a:effectLst/>
                <a:uLnTx/>
                <a:uFillTx/>
                <a:latin typeface="Arial"/>
              </a:rPr>
              <a:t>same</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age</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in</a:t>
            </a:r>
            <a:r>
              <a:rPr kumimoji="0" lang="cy-GB" sz="1800" b="1" i="1" u="none" strike="noStrike" kern="1200" cap="none" spc="0" normalizeH="0" baseline="0" noProof="0" dirty="0">
                <a:ln>
                  <a:noFill/>
                </a:ln>
                <a:solidFill>
                  <a:prstClr val="black"/>
                </a:solidFill>
                <a:effectLst/>
                <a:uLnTx/>
                <a:uFillTx/>
                <a:latin typeface="Arial"/>
              </a:rPr>
              <a:t>— </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1" u="none" strike="noStrike" kern="1200" cap="none" spc="0" normalizeH="0" baseline="0" noProof="0" dirty="0">
                <a:ln>
                  <a:noFill/>
                </a:ln>
                <a:solidFill>
                  <a:prstClr val="black"/>
                </a:solidFill>
                <a:effectLst/>
                <a:uLnTx/>
                <a:uFillTx/>
                <a:latin typeface="Arial"/>
              </a:rPr>
              <a:t>(a) </a:t>
            </a:r>
            <a:r>
              <a:rPr kumimoji="0" lang="cy-GB" sz="1800" b="1" i="1" u="none" strike="noStrike" kern="1200" cap="none" spc="0" normalizeH="0" baseline="0" noProof="0" dirty="0" err="1">
                <a:ln>
                  <a:noFill/>
                </a:ln>
                <a:solidFill>
                  <a:prstClr val="black"/>
                </a:solidFill>
                <a:effectLst/>
                <a:uLnTx/>
                <a:uFillTx/>
                <a:latin typeface="Arial"/>
              </a:rPr>
              <a:t>mainstream</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maintained</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schools</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in</a:t>
            </a:r>
            <a:r>
              <a:rPr kumimoji="0" lang="cy-GB" sz="1800" b="1" i="1" u="none" strike="noStrike" kern="1200" cap="none" spc="0" normalizeH="0" baseline="0" noProof="0" dirty="0">
                <a:ln>
                  <a:noFill/>
                </a:ln>
                <a:solidFill>
                  <a:prstClr val="black"/>
                </a:solidFill>
                <a:effectLst/>
                <a:uLnTx/>
                <a:uFillTx/>
                <a:latin typeface="Arial"/>
              </a:rPr>
              <a:t> Wales,</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1" u="none" strike="noStrike" kern="1200" cap="none" spc="0" normalizeH="0" baseline="0" noProof="0" dirty="0">
                <a:ln>
                  <a:noFill/>
                </a:ln>
                <a:solidFill>
                  <a:prstClr val="black"/>
                </a:solidFill>
                <a:effectLst/>
                <a:uLnTx/>
                <a:uFillTx/>
                <a:latin typeface="Arial"/>
              </a:rPr>
              <a:t>(b) </a:t>
            </a:r>
            <a:r>
              <a:rPr kumimoji="0" lang="cy-GB" sz="1800" b="1" i="1" u="none" strike="noStrike" kern="1200" cap="none" spc="0" normalizeH="0" baseline="0" noProof="0" dirty="0" err="1">
                <a:ln>
                  <a:noFill/>
                </a:ln>
                <a:solidFill>
                  <a:prstClr val="black"/>
                </a:solidFill>
                <a:effectLst/>
                <a:uLnTx/>
                <a:uFillTx/>
                <a:latin typeface="Arial"/>
              </a:rPr>
              <a:t>mainstream</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institutions</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in</a:t>
            </a:r>
            <a:r>
              <a:rPr kumimoji="0" lang="cy-GB" sz="1800" b="1" i="1" u="none" strike="noStrike" kern="1200" cap="none" spc="0" normalizeH="0" baseline="0" noProof="0" dirty="0">
                <a:ln>
                  <a:noFill/>
                </a:ln>
                <a:solidFill>
                  <a:prstClr val="black"/>
                </a:solidFill>
                <a:effectLst/>
                <a:uLnTx/>
                <a:uFillTx/>
                <a:latin typeface="Arial"/>
              </a:rPr>
              <a:t> the </a:t>
            </a:r>
            <a:r>
              <a:rPr kumimoji="0" lang="cy-GB" sz="1800" b="1" i="1" u="none" strike="noStrike" kern="1200" cap="none" spc="0" normalizeH="0" baseline="0" noProof="0" dirty="0" err="1">
                <a:ln>
                  <a:noFill/>
                </a:ln>
                <a:solidFill>
                  <a:prstClr val="black"/>
                </a:solidFill>
                <a:effectLst/>
                <a:uLnTx/>
                <a:uFillTx/>
                <a:latin typeface="Arial"/>
              </a:rPr>
              <a:t>further</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education</a:t>
            </a:r>
            <a:r>
              <a:rPr kumimoji="0" lang="cy-GB" sz="1800" b="1" i="1" u="none" strike="noStrike" kern="1200" cap="none" spc="0" normalizeH="0" baseline="0" noProof="0" dirty="0">
                <a:ln>
                  <a:noFill/>
                </a:ln>
                <a:solidFill>
                  <a:prstClr val="black"/>
                </a:solidFill>
                <a:effectLst/>
                <a:uLnTx/>
                <a:uFillTx/>
                <a:latin typeface="Arial"/>
              </a:rPr>
              <a:t> sector </a:t>
            </a:r>
            <a:r>
              <a:rPr kumimoji="0" lang="cy-GB" sz="1800" b="1" i="1" u="none" strike="noStrike" kern="1200" cap="none" spc="0" normalizeH="0" baseline="0" noProof="0" dirty="0" err="1">
                <a:ln>
                  <a:noFill/>
                </a:ln>
                <a:solidFill>
                  <a:prstClr val="black"/>
                </a:solidFill>
                <a:effectLst/>
                <a:uLnTx/>
                <a:uFillTx/>
                <a:latin typeface="Arial"/>
              </a:rPr>
              <a:t>in</a:t>
            </a:r>
            <a:r>
              <a:rPr kumimoji="0" lang="cy-GB" sz="1800" b="1" i="1" u="none" strike="noStrike" kern="1200" cap="none" spc="0" normalizeH="0" baseline="0" noProof="0" dirty="0">
                <a:ln>
                  <a:noFill/>
                </a:ln>
                <a:solidFill>
                  <a:prstClr val="black"/>
                </a:solidFill>
                <a:effectLst/>
                <a:uLnTx/>
                <a:uFillTx/>
                <a:latin typeface="Arial"/>
              </a:rPr>
              <a:t> Wales, or </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1" u="none" strike="noStrike" kern="1200" cap="none" spc="0" normalizeH="0" baseline="0" noProof="0" dirty="0">
                <a:ln>
                  <a:noFill/>
                </a:ln>
                <a:solidFill>
                  <a:prstClr val="black"/>
                </a:solidFill>
                <a:effectLst/>
                <a:uLnTx/>
                <a:uFillTx/>
                <a:latin typeface="Arial"/>
              </a:rPr>
              <a:t>(c) </a:t>
            </a:r>
            <a:r>
              <a:rPr kumimoji="0" lang="cy-GB" sz="1800" b="1" i="1" u="none" strike="noStrike" kern="1200" cap="none" spc="0" normalizeH="0" baseline="0" noProof="0" dirty="0" err="1">
                <a:ln>
                  <a:noFill/>
                </a:ln>
                <a:solidFill>
                  <a:prstClr val="black"/>
                </a:solidFill>
                <a:effectLst/>
                <a:uLnTx/>
                <a:uFillTx/>
                <a:latin typeface="Arial"/>
              </a:rPr>
              <a:t>places</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in</a:t>
            </a:r>
            <a:r>
              <a:rPr kumimoji="0" lang="cy-GB" sz="1800" b="1" i="1" u="none" strike="noStrike" kern="1200" cap="none" spc="0" normalizeH="0" baseline="0" noProof="0" dirty="0">
                <a:ln>
                  <a:noFill/>
                </a:ln>
                <a:solidFill>
                  <a:prstClr val="black"/>
                </a:solidFill>
                <a:effectLst/>
                <a:uLnTx/>
                <a:uFillTx/>
                <a:latin typeface="Arial"/>
              </a:rPr>
              <a:t> Wales at </a:t>
            </a:r>
            <a:r>
              <a:rPr kumimoji="0" lang="cy-GB" sz="1800" b="1" i="1" u="none" strike="noStrike" kern="1200" cap="none" spc="0" normalizeH="0" baseline="0" noProof="0" dirty="0" err="1">
                <a:ln>
                  <a:noFill/>
                </a:ln>
                <a:solidFill>
                  <a:prstClr val="black"/>
                </a:solidFill>
                <a:effectLst/>
                <a:uLnTx/>
                <a:uFillTx/>
                <a:latin typeface="Arial"/>
              </a:rPr>
              <a:t>which</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nursery</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education</a:t>
            </a:r>
            <a:r>
              <a:rPr kumimoji="0" lang="cy-GB" sz="1800" b="1" i="1" u="none" strike="noStrike" kern="1200" cap="none" spc="0" normalizeH="0" baseline="0" noProof="0" dirty="0">
                <a:ln>
                  <a:noFill/>
                </a:ln>
                <a:solidFill>
                  <a:prstClr val="black"/>
                </a:solidFill>
                <a:effectLst/>
                <a:uLnTx/>
                <a:uFillTx/>
                <a:latin typeface="Arial"/>
              </a:rPr>
              <a:t> is </a:t>
            </a:r>
            <a:r>
              <a:rPr kumimoji="0" lang="cy-GB" sz="1800" b="1" i="1" u="none" strike="noStrike" kern="1200" cap="none" spc="0" normalizeH="0" baseline="0" noProof="0" dirty="0" err="1">
                <a:ln>
                  <a:noFill/>
                </a:ln>
                <a:solidFill>
                  <a:prstClr val="black"/>
                </a:solidFill>
                <a:effectLst/>
                <a:uLnTx/>
                <a:uFillTx/>
                <a:latin typeface="Arial"/>
              </a:rPr>
              <a:t>provided</a:t>
            </a:r>
            <a:r>
              <a:rPr kumimoji="0" lang="cy-GB" sz="1800" b="1" i="1" u="none" strike="noStrike" kern="1200" cap="none" spc="0" normalizeH="0" baseline="0" noProof="0" dirty="0">
                <a:ln>
                  <a:noFill/>
                </a:ln>
                <a:solidFill>
                  <a:prstClr val="black"/>
                </a:solidFill>
                <a:effectLst/>
                <a:uLnTx/>
                <a:uFillTx/>
                <a:latin typeface="Arial"/>
              </a:rPr>
              <a:t>. </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1" u="none" strike="noStrike" kern="1200" cap="none" spc="0" normalizeH="0" baseline="0" noProof="0" dirty="0">
                <a:ln>
                  <a:noFill/>
                </a:ln>
                <a:solidFill>
                  <a:prstClr val="black"/>
                </a:solidFill>
                <a:effectLst/>
                <a:uLnTx/>
                <a:uFillTx/>
                <a:latin typeface="Arial"/>
              </a:rPr>
              <a:t>(2) “</a:t>
            </a:r>
            <a:r>
              <a:rPr kumimoji="0" lang="cy-GB" sz="1800" b="1" i="1" u="none" strike="noStrike" kern="1200" cap="none" spc="0" normalizeH="0" baseline="0" noProof="0" dirty="0" err="1">
                <a:ln>
                  <a:noFill/>
                </a:ln>
                <a:solidFill>
                  <a:prstClr val="black"/>
                </a:solidFill>
                <a:effectLst/>
                <a:uLnTx/>
                <a:uFillTx/>
                <a:latin typeface="Arial"/>
              </a:rPr>
              <a:t>Additional</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learning</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provision</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sng" strike="noStrike" kern="1200" cap="none" spc="0" normalizeH="0" baseline="0" noProof="0" dirty="0">
                <a:ln>
                  <a:noFill/>
                </a:ln>
                <a:solidFill>
                  <a:prstClr val="black"/>
                </a:solidFill>
                <a:effectLst/>
                <a:uLnTx/>
                <a:uFillTx/>
                <a:latin typeface="Arial"/>
              </a:rPr>
              <a:t>"</a:t>
            </a:r>
            <a:r>
              <a:rPr kumimoji="0" lang="cy-GB" sz="1800" b="1" i="1" u="sng" strike="noStrike" kern="1200" cap="none" spc="0" normalizeH="0" baseline="0" noProof="0" dirty="0" err="1">
                <a:ln>
                  <a:noFill/>
                </a:ln>
                <a:solidFill>
                  <a:prstClr val="black"/>
                </a:solidFill>
                <a:effectLst/>
                <a:uLnTx/>
                <a:uFillTx/>
                <a:latin typeface="Arial"/>
              </a:rPr>
              <a:t>For</a:t>
            </a:r>
            <a:r>
              <a:rPr kumimoji="0" lang="cy-GB" sz="1800" b="1" i="1" u="sng" strike="noStrike" kern="1200" cap="none" spc="0" normalizeH="0" baseline="0" noProof="0" dirty="0">
                <a:ln>
                  <a:noFill/>
                </a:ln>
                <a:solidFill>
                  <a:prstClr val="black"/>
                </a:solidFill>
                <a:effectLst/>
                <a:uLnTx/>
                <a:uFillTx/>
                <a:latin typeface="Arial"/>
              </a:rPr>
              <a:t> a </a:t>
            </a:r>
            <a:r>
              <a:rPr kumimoji="0" lang="cy-GB" sz="1800" b="1" i="1" u="sng" strike="noStrike" kern="1200" cap="none" spc="0" normalizeH="0" baseline="0" noProof="0" dirty="0" err="1">
                <a:ln>
                  <a:noFill/>
                </a:ln>
                <a:solidFill>
                  <a:prstClr val="black"/>
                </a:solidFill>
                <a:effectLst/>
                <a:uLnTx/>
                <a:uFillTx/>
                <a:latin typeface="Arial"/>
              </a:rPr>
              <a:t>child</a:t>
            </a:r>
            <a:r>
              <a:rPr kumimoji="0" lang="cy-GB" sz="1800" b="1" i="1" u="sng" strike="noStrike" kern="1200" cap="none" spc="0" normalizeH="0" baseline="0" noProof="0" dirty="0">
                <a:ln>
                  <a:noFill/>
                </a:ln>
                <a:solidFill>
                  <a:prstClr val="black"/>
                </a:solidFill>
                <a:effectLst/>
                <a:uLnTx/>
                <a:uFillTx/>
                <a:latin typeface="Arial"/>
              </a:rPr>
              <a:t> </a:t>
            </a:r>
            <a:r>
              <a:rPr kumimoji="0" lang="cy-GB" sz="1800" b="1" i="1" u="sng" strike="noStrike" kern="1200" cap="none" spc="0" normalizeH="0" baseline="0" noProof="0" dirty="0" err="1">
                <a:ln>
                  <a:noFill/>
                </a:ln>
                <a:solidFill>
                  <a:prstClr val="black"/>
                </a:solidFill>
                <a:effectLst/>
                <a:uLnTx/>
                <a:uFillTx/>
                <a:latin typeface="Arial"/>
              </a:rPr>
              <a:t>aged</a:t>
            </a:r>
            <a:r>
              <a:rPr kumimoji="0" lang="cy-GB" sz="1800" b="1" i="1" u="sng" strike="noStrike" kern="1200" cap="none" spc="0" normalizeH="0" baseline="0" noProof="0" dirty="0">
                <a:ln>
                  <a:noFill/>
                </a:ln>
                <a:solidFill>
                  <a:prstClr val="black"/>
                </a:solidFill>
                <a:effectLst/>
                <a:uLnTx/>
                <a:uFillTx/>
                <a:latin typeface="Arial"/>
              </a:rPr>
              <a:t> </a:t>
            </a:r>
            <a:r>
              <a:rPr kumimoji="0" lang="cy-GB" sz="1800" b="1" i="1" u="sng" strike="noStrike" kern="1200" cap="none" spc="0" normalizeH="0" baseline="0" noProof="0" dirty="0" err="1">
                <a:ln>
                  <a:noFill/>
                </a:ln>
                <a:solidFill>
                  <a:prstClr val="black"/>
                </a:solidFill>
                <a:effectLst/>
                <a:uLnTx/>
                <a:uFillTx/>
                <a:latin typeface="Arial"/>
              </a:rPr>
              <a:t>under</a:t>
            </a:r>
            <a:r>
              <a:rPr kumimoji="0" lang="cy-GB" sz="1800" b="1" i="1" u="sng" strike="noStrike" kern="1200" cap="none" spc="0" normalizeH="0" baseline="0" noProof="0" dirty="0">
                <a:ln>
                  <a:noFill/>
                </a:ln>
                <a:solidFill>
                  <a:prstClr val="black"/>
                </a:solidFill>
                <a:effectLst/>
                <a:uLnTx/>
                <a:uFillTx/>
                <a:latin typeface="Arial"/>
              </a:rPr>
              <a:t> </a:t>
            </a:r>
            <a:r>
              <a:rPr kumimoji="0" lang="cy-GB" sz="1800" b="1" i="1" u="sng" strike="noStrike" kern="1200" cap="none" spc="0" normalizeH="0" baseline="0" noProof="0" dirty="0" err="1">
                <a:ln>
                  <a:noFill/>
                </a:ln>
                <a:solidFill>
                  <a:prstClr val="black"/>
                </a:solidFill>
                <a:effectLst/>
                <a:uLnTx/>
                <a:uFillTx/>
                <a:latin typeface="Arial"/>
              </a:rPr>
              <a:t>three</a:t>
            </a:r>
            <a:r>
              <a:rPr kumimoji="0" lang="cy-GB" sz="1800" b="1" i="1" u="sng"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means</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educational</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provision</a:t>
            </a:r>
            <a:r>
              <a:rPr kumimoji="0" lang="cy-GB" sz="1800" b="1" i="1" u="none" strike="noStrike" kern="1200" cap="none" spc="0" normalizeH="0" baseline="0" noProof="0" dirty="0">
                <a:ln>
                  <a:noFill/>
                </a:ln>
                <a:solidFill>
                  <a:prstClr val="black"/>
                </a:solidFill>
                <a:effectLst/>
                <a:uLnTx/>
                <a:uFillTx/>
                <a:latin typeface="Arial"/>
              </a:rPr>
              <a:t> of </a:t>
            </a:r>
            <a:r>
              <a:rPr kumimoji="0" lang="cy-GB" sz="1800" b="1" i="1" u="none" strike="noStrike" kern="1200" cap="none" spc="0" normalizeH="0" baseline="0" noProof="0" dirty="0" err="1">
                <a:ln>
                  <a:noFill/>
                </a:ln>
                <a:solidFill>
                  <a:prstClr val="black"/>
                </a:solidFill>
                <a:effectLst/>
                <a:uLnTx/>
                <a:uFillTx/>
                <a:latin typeface="Arial"/>
              </a:rPr>
              <a:t>any</a:t>
            </a:r>
            <a:r>
              <a:rPr kumimoji="0" lang="cy-GB" sz="1800" b="1" i="1" u="none" strike="noStrike" kern="1200" cap="none" spc="0" normalizeH="0" baseline="0" noProof="0" dirty="0">
                <a:ln>
                  <a:noFill/>
                </a:ln>
                <a:solidFill>
                  <a:prstClr val="black"/>
                </a:solidFill>
                <a:effectLst/>
                <a:uLnTx/>
                <a:uFillTx/>
                <a:latin typeface="Arial"/>
              </a:rPr>
              <a:t> </a:t>
            </a:r>
            <a:r>
              <a:rPr kumimoji="0" lang="cy-GB" sz="1800" b="1" i="1" u="none" strike="noStrike" kern="1200" cap="none" spc="0" normalizeH="0" baseline="0" noProof="0" dirty="0" err="1">
                <a:ln>
                  <a:noFill/>
                </a:ln>
                <a:solidFill>
                  <a:prstClr val="black"/>
                </a:solidFill>
                <a:effectLst/>
                <a:uLnTx/>
                <a:uFillTx/>
                <a:latin typeface="Arial"/>
              </a:rPr>
              <a:t>kind</a:t>
            </a:r>
            <a:r>
              <a:rPr kumimoji="0" lang="cy-GB" sz="1800" b="1" i="1" u="none" strike="noStrike" kern="1200" cap="none" spc="0" normalizeH="0" baseline="0" noProof="0" dirty="0">
                <a:ln>
                  <a:noFill/>
                </a:ln>
                <a:solidFill>
                  <a:prstClr val="black"/>
                </a:solidFill>
                <a:effectLst/>
                <a:uLnTx/>
                <a:uFillTx/>
                <a:latin typeface="Arial"/>
              </a:rPr>
              <a:t>.  </a:t>
            </a:r>
            <a:endParaRPr kumimoji="0" lang="en-GB" sz="1800" b="0" i="0" u="none" strike="noStrike" kern="1200" cap="none" spc="0"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1" u="none" strike="noStrike" kern="1200" cap="none" spc="0" normalizeH="0" baseline="0" noProof="0" dirty="0">
                <a:ln>
                  <a:noFill/>
                </a:ln>
                <a:solidFill>
                  <a:prstClr val="black"/>
                </a:solidFill>
                <a:effectLst/>
                <a:uLnTx/>
                <a:uFillTx/>
                <a:latin typeface="Arial"/>
              </a:rPr>
              <a:t>(3) In subsection (1), “nursery education” means education suitable for a child who has reached the age of three but is below compulsory school age.</a:t>
            </a:r>
            <a:endParaRPr kumimoji="0" lang="en-GB" sz="1800" b="0" i="0" u="none" strike="noStrike" kern="1200" cap="none" spc="0" normalizeH="0" baseline="0" noProof="0" dirty="0">
              <a:ln>
                <a:noFill/>
              </a:ln>
              <a:solidFill>
                <a:prstClr val="black"/>
              </a:solidFill>
              <a:effectLst/>
              <a:uLnTx/>
              <a:uFillTx/>
              <a:latin typeface="Arial"/>
            </a:endParaRPr>
          </a:p>
        </p:txBody>
      </p:sp>
    </p:spTree>
    <p:extLst>
      <p:ext uri="{BB962C8B-B14F-4D97-AF65-F5344CB8AC3E}">
        <p14:creationId xmlns:p14="http://schemas.microsoft.com/office/powerpoint/2010/main" val="26708310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3" name="Picture 2"/>
          <p:cNvPicPr/>
          <p:nvPr/>
        </p:nvPicPr>
        <p:blipFill>
          <a:blip r:embed="rId2"/>
          <a:srcRect t="26298"/>
          <a:stretch/>
        </p:blipFill>
        <p:spPr>
          <a:xfrm>
            <a:off x="0" y="2962440"/>
            <a:ext cx="8991360" cy="3879360"/>
          </a:xfrm>
          <a:prstGeom prst="rect">
            <a:avLst/>
          </a:prstGeom>
          <a:ln>
            <a:noFill/>
          </a:ln>
        </p:spPr>
      </p:pic>
      <p:sp>
        <p:nvSpPr>
          <p:cNvPr id="274" name="CustomShape 1"/>
          <p:cNvSpPr/>
          <p:nvPr/>
        </p:nvSpPr>
        <p:spPr>
          <a:xfrm>
            <a:off x="54000" y="47520"/>
            <a:ext cx="9089640" cy="634680"/>
          </a:xfrm>
          <a:prstGeom prst="rect">
            <a:avLst/>
          </a:prstGeom>
          <a:solidFill>
            <a:srgbClr val="009999"/>
          </a:solidFill>
          <a:ln w="57240">
            <a:solidFill>
              <a:srgbClr val="993366"/>
            </a:solidFill>
            <a:miter/>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4400" b="0" strike="noStrike" spc="-1">
                <a:solidFill>
                  <a:srgbClr val="FFFFFF"/>
                </a:solidFill>
                <a:uFill>
                  <a:solidFill>
                    <a:srgbClr val="FFFFFF"/>
                  </a:solidFill>
                </a:uFill>
                <a:latin typeface="Calibri"/>
              </a:rPr>
              <a:t>Provision Map</a:t>
            </a:r>
            <a:endParaRPr lang="en-US" sz="4400" b="0" strike="noStrike" spc="-1">
              <a:solidFill>
                <a:srgbClr val="000000"/>
              </a:solidFill>
              <a:uFill>
                <a:solidFill>
                  <a:srgbClr val="FFFFFF"/>
                </a:solidFill>
              </a:uFill>
              <a:latin typeface="Arial"/>
            </a:endParaRPr>
          </a:p>
        </p:txBody>
      </p:sp>
      <p:pic>
        <p:nvPicPr>
          <p:cNvPr id="275" name="Picture 1"/>
          <p:cNvPicPr/>
          <p:nvPr/>
        </p:nvPicPr>
        <p:blipFill>
          <a:blip r:embed="rId3"/>
          <a:stretch/>
        </p:blipFill>
        <p:spPr>
          <a:xfrm>
            <a:off x="8763120" y="6330960"/>
            <a:ext cx="380520" cy="528120"/>
          </a:xfrm>
          <a:prstGeom prst="rect">
            <a:avLst/>
          </a:prstGeom>
          <a:ln>
            <a:noFill/>
          </a:ln>
        </p:spPr>
      </p:pic>
      <p:pic>
        <p:nvPicPr>
          <p:cNvPr id="276" name="Picture 10"/>
          <p:cNvPicPr/>
          <p:nvPr/>
        </p:nvPicPr>
        <p:blipFill>
          <a:blip r:embed="rId4"/>
          <a:stretch/>
        </p:blipFill>
        <p:spPr>
          <a:xfrm>
            <a:off x="7655040" y="6411960"/>
            <a:ext cx="1042560" cy="388440"/>
          </a:xfrm>
          <a:prstGeom prst="rect">
            <a:avLst/>
          </a:prstGeom>
          <a:ln>
            <a:noFill/>
          </a:ln>
        </p:spPr>
      </p:pic>
      <p:pic>
        <p:nvPicPr>
          <p:cNvPr id="277" name="Picture 2"/>
          <p:cNvPicPr/>
          <p:nvPr/>
        </p:nvPicPr>
        <p:blipFill>
          <a:blip r:embed="rId5"/>
          <a:stretch/>
        </p:blipFill>
        <p:spPr>
          <a:xfrm>
            <a:off x="103320" y="6389640"/>
            <a:ext cx="496440" cy="461520"/>
          </a:xfrm>
          <a:prstGeom prst="rect">
            <a:avLst/>
          </a:prstGeom>
          <a:ln w="38160">
            <a:solidFill>
              <a:srgbClr val="0070C0"/>
            </a:solidFill>
            <a:miter/>
          </a:ln>
        </p:spPr>
      </p:pic>
      <p:sp>
        <p:nvSpPr>
          <p:cNvPr id="278" name="TextShape 2"/>
          <p:cNvSpPr txBox="1"/>
          <p:nvPr/>
        </p:nvSpPr>
        <p:spPr>
          <a:xfrm>
            <a:off x="6458040" y="6356520"/>
            <a:ext cx="2057040" cy="364680"/>
          </a:xfrm>
          <a:prstGeom prst="rect">
            <a:avLst/>
          </a:prstGeom>
          <a:noFill/>
          <a:ln>
            <a:noFill/>
          </a:ln>
        </p:spPr>
        <p:txBody>
          <a:bodyPr anchor="ctr"/>
          <a:lstStyle/>
          <a:p>
            <a:pPr algn="r">
              <a:lnSpc>
                <a:spcPct val="100000"/>
              </a:lnSpc>
            </a:pPr>
            <a:fld id="{EF2DE10D-926A-45FD-87B9-9DD5C4778156}" type="slidenum">
              <a:rPr lang="en-US" sz="900" b="0" strike="noStrike" spc="-1">
                <a:solidFill>
                  <a:srgbClr val="898989"/>
                </a:solidFill>
                <a:uFill>
                  <a:solidFill>
                    <a:srgbClr val="FFFFFF"/>
                  </a:solidFill>
                </a:uFill>
                <a:latin typeface="Calibri"/>
              </a:rPr>
              <a:t>22</a:t>
            </a:fld>
            <a:endParaRPr lang="en-US" sz="900" b="0" strike="noStrike" spc="-1">
              <a:solidFill>
                <a:srgbClr val="000000"/>
              </a:solidFill>
              <a:uFill>
                <a:solidFill>
                  <a:srgbClr val="FFFFFF"/>
                </a:solidFill>
              </a:uFill>
              <a:latin typeface="Times New Roman"/>
            </a:endParaRPr>
          </a:p>
        </p:txBody>
      </p:sp>
      <p:sp>
        <p:nvSpPr>
          <p:cNvPr id="279" name="CustomShape 3"/>
          <p:cNvSpPr/>
          <p:nvPr/>
        </p:nvSpPr>
        <p:spPr>
          <a:xfrm>
            <a:off x="442800" y="1193760"/>
            <a:ext cx="8264160" cy="593280"/>
          </a:xfrm>
          <a:prstGeom prst="rect">
            <a:avLst/>
          </a:prstGeom>
          <a:noFill/>
          <a:ln>
            <a:noFill/>
          </a:ln>
        </p:spPr>
        <p:style>
          <a:lnRef idx="0">
            <a:scrgbClr r="0" g="0" b="0"/>
          </a:lnRef>
          <a:fillRef idx="0">
            <a:scrgbClr r="0" g="0" b="0"/>
          </a:fillRef>
          <a:effectRef idx="0">
            <a:scrgbClr r="0" g="0" b="0"/>
          </a:effectRef>
          <a:fontRef idx="minor"/>
        </p:style>
      </p:sp>
      <p:sp>
        <p:nvSpPr>
          <p:cNvPr id="280" name="CustomShape 4"/>
          <p:cNvSpPr/>
          <p:nvPr/>
        </p:nvSpPr>
        <p:spPr>
          <a:xfrm>
            <a:off x="103320" y="4135320"/>
            <a:ext cx="2668320" cy="2071440"/>
          </a:xfrm>
          <a:prstGeom prst="trapezoid">
            <a:avLst>
              <a:gd name="adj" fmla="val 25000"/>
            </a:avLst>
          </a:prstGeom>
          <a:solidFill>
            <a:srgbClr val="FFFFFF"/>
          </a:solidFill>
          <a:ln w="12600">
            <a:solidFill>
              <a:srgbClr val="43729D"/>
            </a:solidFill>
            <a:miter/>
          </a:ln>
        </p:spPr>
        <p:style>
          <a:lnRef idx="0">
            <a:scrgbClr r="0" g="0" b="0"/>
          </a:lnRef>
          <a:fillRef idx="0">
            <a:scrgbClr r="0" g="0" b="0"/>
          </a:fillRef>
          <a:effectRef idx="0">
            <a:scrgbClr r="0" g="0" b="0"/>
          </a:effectRef>
          <a:fontRef idx="minor"/>
        </p:style>
      </p:sp>
      <p:sp>
        <p:nvSpPr>
          <p:cNvPr id="281" name="CustomShape 5"/>
          <p:cNvSpPr/>
          <p:nvPr/>
        </p:nvSpPr>
        <p:spPr>
          <a:xfrm>
            <a:off x="565200" y="3086280"/>
            <a:ext cx="1774440" cy="1283760"/>
          </a:xfrm>
          <a:prstGeom prst="trapezoid">
            <a:avLst>
              <a:gd name="adj" fmla="val 25000"/>
            </a:avLst>
          </a:prstGeom>
          <a:solidFill>
            <a:srgbClr val="92D050"/>
          </a:solidFill>
          <a:ln w="12600">
            <a:solidFill>
              <a:srgbClr val="43729D"/>
            </a:solidFill>
            <a:miter/>
          </a:ln>
        </p:spPr>
        <p:style>
          <a:lnRef idx="0">
            <a:scrgbClr r="0" g="0" b="0"/>
          </a:lnRef>
          <a:fillRef idx="0">
            <a:scrgbClr r="0" g="0" b="0"/>
          </a:fillRef>
          <a:effectRef idx="0">
            <a:scrgbClr r="0" g="0" b="0"/>
          </a:effectRef>
          <a:fontRef idx="minor"/>
        </p:style>
        <p:txBody>
          <a:bodyPr lIns="68760" tIns="34200" rIns="68760" bIns="34200" anchor="ctr"/>
          <a:lstStyle/>
          <a:p>
            <a:pPr algn="ctr">
              <a:lnSpc>
                <a:spcPct val="107000"/>
              </a:lnSpc>
              <a:spcAft>
                <a:spcPts val="601"/>
              </a:spcAft>
            </a:pPr>
            <a:r>
              <a:rPr lang="en-US" sz="830" b="0" strike="noStrike" spc="-1">
                <a:solidFill>
                  <a:srgbClr val="000000"/>
                </a:solidFill>
                <a:uFill>
                  <a:solidFill>
                    <a:srgbClr val="FFFFFF"/>
                  </a:solidFill>
                </a:uFill>
                <a:latin typeface="Calibri"/>
                <a:ea typeface="Calibri"/>
              </a:rPr>
              <a:t> </a:t>
            </a:r>
            <a:endParaRPr lang="en-US" sz="830" b="0" strike="noStrike" spc="-1">
              <a:solidFill>
                <a:srgbClr val="000000"/>
              </a:solidFill>
              <a:uFill>
                <a:solidFill>
                  <a:srgbClr val="FFFFFF"/>
                </a:solidFill>
              </a:uFill>
              <a:latin typeface="Arial"/>
            </a:endParaRPr>
          </a:p>
        </p:txBody>
      </p:sp>
      <p:sp>
        <p:nvSpPr>
          <p:cNvPr id="283" name="CustomShape 7"/>
          <p:cNvSpPr/>
          <p:nvPr/>
        </p:nvSpPr>
        <p:spPr>
          <a:xfrm>
            <a:off x="907947" y="1739646"/>
            <a:ext cx="1029240" cy="1325160"/>
          </a:xfrm>
          <a:prstGeom prst="triangle">
            <a:avLst>
              <a:gd name="adj" fmla="val 50000"/>
            </a:avLst>
          </a:prstGeom>
          <a:solidFill>
            <a:srgbClr val="FFFF00"/>
          </a:solidFill>
          <a:ln w="126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endParaRPr lang="en-US" sz="1800" b="0" strike="noStrike" spc="-1">
              <a:solidFill>
                <a:srgbClr val="000000"/>
              </a:solidFill>
              <a:uFill>
                <a:solidFill>
                  <a:srgbClr val="FFFFFF"/>
                </a:solidFill>
              </a:uFill>
              <a:latin typeface="Arial"/>
            </a:endParaRPr>
          </a:p>
          <a:p>
            <a:pPr algn="ctr">
              <a:lnSpc>
                <a:spcPct val="100000"/>
              </a:lnSpc>
            </a:pPr>
            <a:endParaRPr lang="en-US" sz="1800" b="0" strike="noStrike" spc="-1">
              <a:solidFill>
                <a:srgbClr val="000000"/>
              </a:solidFill>
              <a:uFill>
                <a:solidFill>
                  <a:srgbClr val="FFFFFF"/>
                </a:solidFill>
              </a:uFill>
              <a:latin typeface="Arial"/>
            </a:endParaRPr>
          </a:p>
          <a:p>
            <a:pPr algn="ctr">
              <a:lnSpc>
                <a:spcPct val="100000"/>
              </a:lnSpc>
            </a:pPr>
            <a:endParaRPr lang="en-US" sz="1800" b="0" strike="noStrike" spc="-1">
              <a:solidFill>
                <a:srgbClr val="000000"/>
              </a:solidFill>
              <a:uFill>
                <a:solidFill>
                  <a:srgbClr val="FFFFFF"/>
                </a:solidFill>
              </a:uFill>
              <a:latin typeface="Arial"/>
            </a:endParaRPr>
          </a:p>
        </p:txBody>
      </p:sp>
      <p:sp>
        <p:nvSpPr>
          <p:cNvPr id="284" name="CustomShape 8"/>
          <p:cNvSpPr/>
          <p:nvPr/>
        </p:nvSpPr>
        <p:spPr>
          <a:xfrm>
            <a:off x="5197320" y="743040"/>
            <a:ext cx="3946320" cy="395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en-US" sz="2000" b="1" u="sng" strike="noStrike" spc="-1" dirty="0">
                <a:solidFill>
                  <a:srgbClr val="000000"/>
                </a:solidFill>
                <a:uFill>
                  <a:solidFill>
                    <a:srgbClr val="FFFFFF"/>
                  </a:solidFill>
                </a:uFill>
                <a:latin typeface="Calibri"/>
              </a:rPr>
              <a:t>Following the wheel</a:t>
            </a:r>
            <a:endParaRPr lang="en-US" sz="2000" b="0" strike="noStrike" spc="-1" dirty="0">
              <a:solidFill>
                <a:srgbClr val="000000"/>
              </a:solidFill>
              <a:uFill>
                <a:solidFill>
                  <a:srgbClr val="FFFFFF"/>
                </a:solidFill>
              </a:uFill>
              <a:latin typeface="Arial"/>
            </a:endParaRPr>
          </a:p>
        </p:txBody>
      </p:sp>
      <p:sp>
        <p:nvSpPr>
          <p:cNvPr id="285" name="CustomShape 9"/>
          <p:cNvSpPr/>
          <p:nvPr/>
        </p:nvSpPr>
        <p:spPr>
          <a:xfrm>
            <a:off x="125280" y="5226120"/>
            <a:ext cx="2693520" cy="913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en-US" sz="1800" b="0" strike="noStrike" spc="-1">
                <a:solidFill>
                  <a:srgbClr val="000000"/>
                </a:solidFill>
                <a:uFill>
                  <a:solidFill>
                    <a:srgbClr val="FFFFFF"/>
                  </a:solidFill>
                </a:uFill>
                <a:latin typeface="Calibri"/>
              </a:rPr>
              <a:t>Early Years Settings </a:t>
            </a:r>
            <a:endParaRPr lang="en-US" sz="1800" b="0" strike="noStrike" spc="-1">
              <a:solidFill>
                <a:srgbClr val="000000"/>
              </a:solidFill>
              <a:uFill>
                <a:solidFill>
                  <a:srgbClr val="FFFFFF"/>
                </a:solidFill>
              </a:uFill>
              <a:latin typeface="Arial"/>
            </a:endParaRPr>
          </a:p>
          <a:p>
            <a:pPr algn="ctr">
              <a:lnSpc>
                <a:spcPct val="100000"/>
              </a:lnSpc>
            </a:pPr>
            <a:endParaRPr lang="en-US" sz="1800" b="0" strike="noStrike" spc="-1">
              <a:solidFill>
                <a:srgbClr val="000000"/>
              </a:solidFill>
              <a:uFill>
                <a:solidFill>
                  <a:srgbClr val="FFFFFF"/>
                </a:solidFill>
              </a:uFill>
              <a:latin typeface="Arial"/>
            </a:endParaRPr>
          </a:p>
          <a:p>
            <a:pPr algn="ctr">
              <a:lnSpc>
                <a:spcPct val="100000"/>
              </a:lnSpc>
            </a:pPr>
            <a:r>
              <a:rPr lang="en-US" sz="1800" b="0" strike="noStrike" spc="-1">
                <a:solidFill>
                  <a:srgbClr val="000000"/>
                </a:solidFill>
                <a:uFill>
                  <a:solidFill>
                    <a:srgbClr val="FFFFFF"/>
                  </a:solidFill>
                </a:uFill>
                <a:latin typeface="Calibri"/>
              </a:rPr>
              <a:t>Plans </a:t>
            </a:r>
            <a:endParaRPr lang="en-US" sz="1800" b="0" strike="noStrike" spc="-1">
              <a:solidFill>
                <a:srgbClr val="000000"/>
              </a:solidFill>
              <a:uFill>
                <a:solidFill>
                  <a:srgbClr val="FFFFFF"/>
                </a:solidFill>
              </a:uFill>
              <a:latin typeface="Arial"/>
            </a:endParaRPr>
          </a:p>
        </p:txBody>
      </p:sp>
      <p:sp>
        <p:nvSpPr>
          <p:cNvPr id="286" name="CustomShape 10"/>
          <p:cNvSpPr/>
          <p:nvPr/>
        </p:nvSpPr>
        <p:spPr>
          <a:xfrm>
            <a:off x="125280" y="3294000"/>
            <a:ext cx="2693520" cy="913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en-US" sz="1800" b="0" strike="noStrike" spc="-1">
                <a:solidFill>
                  <a:srgbClr val="000000"/>
                </a:solidFill>
                <a:uFill>
                  <a:solidFill>
                    <a:srgbClr val="FFFFFF"/>
                  </a:solidFill>
                </a:uFill>
                <a:latin typeface="Calibri"/>
              </a:rPr>
              <a:t>Early Years Settings </a:t>
            </a:r>
            <a:endParaRPr lang="en-US" sz="1800" b="0" strike="noStrike" spc="-1">
              <a:solidFill>
                <a:srgbClr val="000000"/>
              </a:solidFill>
              <a:uFill>
                <a:solidFill>
                  <a:srgbClr val="FFFFFF"/>
                </a:solidFill>
              </a:uFill>
              <a:latin typeface="Arial"/>
            </a:endParaRPr>
          </a:p>
          <a:p>
            <a:pPr algn="ctr">
              <a:lnSpc>
                <a:spcPct val="100000"/>
              </a:lnSpc>
            </a:pPr>
            <a:endParaRPr lang="en-US" sz="1800" b="0" strike="noStrike" spc="-1">
              <a:solidFill>
                <a:srgbClr val="000000"/>
              </a:solidFill>
              <a:uFill>
                <a:solidFill>
                  <a:srgbClr val="FFFFFF"/>
                </a:solidFill>
              </a:uFill>
              <a:latin typeface="Arial"/>
            </a:endParaRPr>
          </a:p>
          <a:p>
            <a:pPr algn="ctr">
              <a:lnSpc>
                <a:spcPct val="100000"/>
              </a:lnSpc>
            </a:pPr>
            <a:r>
              <a:rPr lang="en-US" sz="1800" b="0" strike="noStrike" spc="-1">
                <a:solidFill>
                  <a:srgbClr val="000000"/>
                </a:solidFill>
                <a:uFill>
                  <a:solidFill>
                    <a:srgbClr val="FFFFFF"/>
                  </a:solidFill>
                </a:uFill>
                <a:latin typeface="Calibri"/>
              </a:rPr>
              <a:t>One page profile</a:t>
            </a:r>
            <a:endParaRPr lang="en-US" sz="1800" b="0" strike="noStrike" spc="-1">
              <a:solidFill>
                <a:srgbClr val="000000"/>
              </a:solidFill>
              <a:uFill>
                <a:solidFill>
                  <a:srgbClr val="FFFFFF"/>
                </a:solidFill>
              </a:uFill>
              <a:latin typeface="Arial"/>
            </a:endParaRPr>
          </a:p>
        </p:txBody>
      </p:sp>
      <p:sp>
        <p:nvSpPr>
          <p:cNvPr id="288" name="CustomShape 12"/>
          <p:cNvSpPr/>
          <p:nvPr/>
        </p:nvSpPr>
        <p:spPr>
          <a:xfrm>
            <a:off x="78120" y="2066400"/>
            <a:ext cx="2693520" cy="639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en-US" sz="1800" b="0" strike="noStrike" spc="-1" dirty="0" smtClean="0">
                <a:solidFill>
                  <a:srgbClr val="000000"/>
                </a:solidFill>
                <a:uFill>
                  <a:solidFill>
                    <a:srgbClr val="FFFFFF"/>
                  </a:solidFill>
                </a:uFill>
                <a:latin typeface="Calibri"/>
              </a:rPr>
              <a:t>Local Authority</a:t>
            </a:r>
            <a:endParaRPr lang="en-US" sz="1800" b="0" strike="noStrike" spc="-1" dirty="0">
              <a:solidFill>
                <a:srgbClr val="000000"/>
              </a:solidFill>
              <a:uFill>
                <a:solidFill>
                  <a:srgbClr val="FFFFFF"/>
                </a:solidFill>
              </a:uFill>
              <a:latin typeface="Arial"/>
            </a:endParaRPr>
          </a:p>
          <a:p>
            <a:pPr algn="ctr">
              <a:lnSpc>
                <a:spcPct val="100000"/>
              </a:lnSpc>
            </a:pPr>
            <a:r>
              <a:rPr lang="en-US" sz="1800" b="0" strike="noStrike" spc="-1" dirty="0">
                <a:solidFill>
                  <a:srgbClr val="000000"/>
                </a:solidFill>
                <a:uFill>
                  <a:solidFill>
                    <a:srgbClr val="FFFFFF"/>
                  </a:solidFill>
                </a:uFill>
                <a:latin typeface="Calibri"/>
              </a:rPr>
              <a:t>IDP </a:t>
            </a:r>
            <a:endParaRPr lang="en-US" sz="1800" b="0" strike="noStrike" spc="-1" dirty="0">
              <a:solidFill>
                <a:srgbClr val="000000"/>
              </a:solidFill>
              <a:uFill>
                <a:solidFill>
                  <a:srgbClr val="FFFFFF"/>
                </a:solidFill>
              </a:uFill>
              <a:latin typeface="Arial"/>
            </a:endParaRPr>
          </a:p>
        </p:txBody>
      </p:sp>
      <p:sp>
        <p:nvSpPr>
          <p:cNvPr id="289" name="CustomShape 13"/>
          <p:cNvSpPr/>
          <p:nvPr/>
        </p:nvSpPr>
        <p:spPr>
          <a:xfrm>
            <a:off x="588960" y="6470640"/>
            <a:ext cx="2693520" cy="2728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en-US" sz="1200" b="0" strike="noStrike" spc="-1">
                <a:solidFill>
                  <a:srgbClr val="000000"/>
                </a:solidFill>
                <a:uFill>
                  <a:solidFill>
                    <a:srgbClr val="FFFFFF"/>
                  </a:solidFill>
                </a:uFill>
                <a:latin typeface="Calibri"/>
              </a:rPr>
              <a:t>IDP: Individual Development Plan</a:t>
            </a:r>
            <a:endParaRPr lang="en-US" sz="1200" b="0" strike="noStrike" spc="-1">
              <a:solidFill>
                <a:srgbClr val="000000"/>
              </a:solidFill>
              <a:uFill>
                <a:solidFill>
                  <a:srgbClr val="FFFFFF"/>
                </a:solidFill>
              </a:uFill>
              <a:latin typeface="Arial"/>
            </a:endParaRPr>
          </a:p>
        </p:txBody>
      </p:sp>
      <p:sp>
        <p:nvSpPr>
          <p:cNvPr id="291" name="CustomShape 15"/>
          <p:cNvSpPr/>
          <p:nvPr/>
        </p:nvSpPr>
        <p:spPr>
          <a:xfrm>
            <a:off x="4352040" y="2002680"/>
            <a:ext cx="3710520" cy="3710520"/>
          </a:xfrm>
          <a:custGeom>
            <a:avLst/>
            <a:gdLst/>
            <a:ahLst/>
            <a:cxnLst/>
            <a:rect l="l" t="t" r="r" b="b"/>
            <a:pathLst>
              <a:path w="2958035" h="1855519">
                <a:moveTo>
                  <a:pt x="2958035" y="363067"/>
                </a:moveTo>
              </a:path>
            </a:pathLst>
          </a:custGeom>
          <a:noFill/>
          <a:ln w="6480">
            <a:solidFill>
              <a:srgbClr val="5B9BD5"/>
            </a:solidFill>
            <a:miter/>
            <a:tailEnd type="arrow" w="med" len="med"/>
          </a:ln>
        </p:spPr>
        <p:style>
          <a:lnRef idx="0">
            <a:scrgbClr r="0" g="0" b="0"/>
          </a:lnRef>
          <a:fillRef idx="0">
            <a:scrgbClr r="0" g="0" b="0"/>
          </a:fillRef>
          <a:effectRef idx="0">
            <a:scrgbClr r="0" g="0" b="0"/>
          </a:effectRef>
          <a:fontRef idx="minor"/>
        </p:style>
      </p:sp>
      <p:sp>
        <p:nvSpPr>
          <p:cNvPr id="293" name="CustomShape 17"/>
          <p:cNvSpPr/>
          <p:nvPr/>
        </p:nvSpPr>
        <p:spPr>
          <a:xfrm>
            <a:off x="4352040" y="2002680"/>
            <a:ext cx="3710520" cy="3710520"/>
          </a:xfrm>
          <a:custGeom>
            <a:avLst/>
            <a:gdLst/>
            <a:ahLst/>
            <a:cxnLst/>
            <a:rect l="l" t="t" r="r" b="b"/>
            <a:pathLst>
              <a:path w="3518680" h="2678232">
                <a:moveTo>
                  <a:pt x="3518680" y="2678233"/>
                </a:moveTo>
              </a:path>
            </a:pathLst>
          </a:custGeom>
          <a:noFill/>
          <a:ln w="6480">
            <a:solidFill>
              <a:srgbClr val="5B9BD5"/>
            </a:solidFill>
            <a:miter/>
            <a:tailEnd type="arrow" w="med" len="med"/>
          </a:ln>
        </p:spPr>
        <p:style>
          <a:lnRef idx="0">
            <a:scrgbClr r="0" g="0" b="0"/>
          </a:lnRef>
          <a:fillRef idx="0">
            <a:scrgbClr r="0" g="0" b="0"/>
          </a:fillRef>
          <a:effectRef idx="0">
            <a:scrgbClr r="0" g="0" b="0"/>
          </a:effectRef>
          <a:fontRef idx="minor"/>
        </p:style>
      </p:sp>
      <p:sp>
        <p:nvSpPr>
          <p:cNvPr id="295" name="CustomShape 19"/>
          <p:cNvSpPr/>
          <p:nvPr/>
        </p:nvSpPr>
        <p:spPr>
          <a:xfrm>
            <a:off x="4352040" y="2002680"/>
            <a:ext cx="3710520" cy="3710520"/>
          </a:xfrm>
          <a:custGeom>
            <a:avLst/>
            <a:gdLst/>
            <a:ahLst/>
            <a:cxnLst/>
            <a:rect l="l" t="t" r="r" b="b"/>
            <a:pathLst>
              <a:path w="1855520" h="3347973">
                <a:moveTo>
                  <a:pt x="753005" y="3347974"/>
                </a:moveTo>
              </a:path>
            </a:pathLst>
          </a:custGeom>
          <a:noFill/>
          <a:ln w="6480">
            <a:solidFill>
              <a:srgbClr val="5B9BD5"/>
            </a:solidFill>
            <a:miter/>
            <a:tailEnd type="arrow" w="med" len="med"/>
          </a:ln>
        </p:spPr>
        <p:style>
          <a:lnRef idx="0">
            <a:scrgbClr r="0" g="0" b="0"/>
          </a:lnRef>
          <a:fillRef idx="0">
            <a:scrgbClr r="0" g="0" b="0"/>
          </a:fillRef>
          <a:effectRef idx="0">
            <a:scrgbClr r="0" g="0" b="0"/>
          </a:effectRef>
          <a:fontRef idx="minor"/>
        </p:style>
      </p:sp>
      <p:sp>
        <p:nvSpPr>
          <p:cNvPr id="297" name="CustomShape 21"/>
          <p:cNvSpPr/>
          <p:nvPr/>
        </p:nvSpPr>
        <p:spPr>
          <a:xfrm>
            <a:off x="4352040" y="2002680"/>
            <a:ext cx="3710520" cy="3710520"/>
          </a:xfrm>
          <a:custGeom>
            <a:avLst/>
            <a:gdLst/>
            <a:ahLst/>
            <a:cxnLst/>
            <a:rect l="l" t="t" r="r" b="b"/>
            <a:pathLst>
              <a:path w="1855520" h="1855519">
                <a:moveTo>
                  <a:pt x="192360" y="1032807"/>
                </a:moveTo>
              </a:path>
            </a:pathLst>
          </a:custGeom>
          <a:noFill/>
          <a:ln w="6480">
            <a:solidFill>
              <a:srgbClr val="5B9BD5"/>
            </a:solidFill>
            <a:miter/>
            <a:tailEnd type="arrow" w="med" len="med"/>
          </a:ln>
        </p:spPr>
        <p:style>
          <a:lnRef idx="0">
            <a:scrgbClr r="0" g="0" b="0"/>
          </a:lnRef>
          <a:fillRef idx="0">
            <a:scrgbClr r="0" g="0" b="0"/>
          </a:fillRef>
          <a:effectRef idx="0">
            <a:scrgbClr r="0" g="0" b="0"/>
          </a:effectRef>
          <a:fontRef idx="minor"/>
        </p:style>
      </p:sp>
      <p:sp>
        <p:nvSpPr>
          <p:cNvPr id="298" name="CustomShape 22"/>
          <p:cNvSpPr/>
          <p:nvPr/>
        </p:nvSpPr>
        <p:spPr>
          <a:xfrm>
            <a:off x="-501480" y="711360"/>
            <a:ext cx="3946320" cy="395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en-US" sz="2000" b="1" u="sng" strike="noStrike" spc="-1">
                <a:solidFill>
                  <a:srgbClr val="000000"/>
                </a:solidFill>
                <a:uFill>
                  <a:solidFill>
                    <a:srgbClr val="FFFFFF"/>
                  </a:solidFill>
                </a:uFill>
                <a:latin typeface="Calibri"/>
              </a:rPr>
              <a:t>Whose responsibility?</a:t>
            </a:r>
            <a:endParaRPr lang="en-US" sz="2000" b="0" strike="noStrike" spc="-1">
              <a:solidFill>
                <a:srgbClr val="000000"/>
              </a:solidFill>
              <a:uFill>
                <a:solidFill>
                  <a:srgbClr val="FFFFFF"/>
                </a:solidFill>
              </a:uFill>
              <a:latin typeface="Arial"/>
            </a:endParaRPr>
          </a:p>
        </p:txBody>
      </p:sp>
      <p:graphicFrame>
        <p:nvGraphicFramePr>
          <p:cNvPr id="28" name="Diagram 27"/>
          <p:cNvGraphicFramePr/>
          <p:nvPr>
            <p:extLst>
              <p:ext uri="{D42A27DB-BD31-4B8C-83A1-F6EECF244321}">
                <p14:modId xmlns:p14="http://schemas.microsoft.com/office/powerpoint/2010/main" val="2877516918"/>
              </p:ext>
            </p:extLst>
          </p:nvPr>
        </p:nvGraphicFramePr>
        <p:xfrm>
          <a:off x="2089467" y="1370520"/>
          <a:ext cx="7831027" cy="481046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9279176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9" name="Picture 2"/>
          <p:cNvPicPr/>
          <p:nvPr/>
        </p:nvPicPr>
        <p:blipFill>
          <a:blip r:embed="rId2"/>
          <a:srcRect t="26298"/>
          <a:stretch/>
        </p:blipFill>
        <p:spPr>
          <a:xfrm>
            <a:off x="0" y="1805040"/>
            <a:ext cx="9145080" cy="5052600"/>
          </a:xfrm>
          <a:prstGeom prst="rect">
            <a:avLst/>
          </a:prstGeom>
          <a:ln>
            <a:noFill/>
          </a:ln>
        </p:spPr>
      </p:pic>
      <p:pic>
        <p:nvPicPr>
          <p:cNvPr id="300" name="Picture 2"/>
          <p:cNvPicPr/>
          <p:nvPr/>
        </p:nvPicPr>
        <p:blipFill>
          <a:blip r:embed="rId3"/>
          <a:stretch/>
        </p:blipFill>
        <p:spPr>
          <a:xfrm>
            <a:off x="179280" y="6329160"/>
            <a:ext cx="545760" cy="460080"/>
          </a:xfrm>
          <a:prstGeom prst="rect">
            <a:avLst/>
          </a:prstGeom>
          <a:ln w="38160">
            <a:solidFill>
              <a:srgbClr val="0070C0"/>
            </a:solidFill>
            <a:miter/>
          </a:ln>
        </p:spPr>
      </p:pic>
      <p:pic>
        <p:nvPicPr>
          <p:cNvPr id="301" name="Picture 1"/>
          <p:cNvPicPr/>
          <p:nvPr/>
        </p:nvPicPr>
        <p:blipFill>
          <a:blip r:embed="rId4"/>
          <a:stretch/>
        </p:blipFill>
        <p:spPr>
          <a:xfrm>
            <a:off x="8544600" y="6329160"/>
            <a:ext cx="506160" cy="496440"/>
          </a:xfrm>
          <a:prstGeom prst="rect">
            <a:avLst/>
          </a:prstGeom>
          <a:ln>
            <a:noFill/>
          </a:ln>
        </p:spPr>
      </p:pic>
      <p:pic>
        <p:nvPicPr>
          <p:cNvPr id="302" name="Picture 7"/>
          <p:cNvPicPr/>
          <p:nvPr/>
        </p:nvPicPr>
        <p:blipFill>
          <a:blip r:embed="rId5"/>
          <a:stretch/>
        </p:blipFill>
        <p:spPr>
          <a:xfrm>
            <a:off x="7425360" y="6417000"/>
            <a:ext cx="1089720" cy="372600"/>
          </a:xfrm>
          <a:prstGeom prst="rect">
            <a:avLst/>
          </a:prstGeom>
          <a:ln>
            <a:noFill/>
          </a:ln>
        </p:spPr>
      </p:pic>
      <p:sp>
        <p:nvSpPr>
          <p:cNvPr id="303" name="TextShape 1"/>
          <p:cNvSpPr txBox="1"/>
          <p:nvPr/>
        </p:nvSpPr>
        <p:spPr>
          <a:xfrm>
            <a:off x="136440" y="126720"/>
            <a:ext cx="8871120" cy="801360"/>
          </a:xfrm>
          <a:prstGeom prst="rect">
            <a:avLst/>
          </a:prstGeom>
          <a:solidFill>
            <a:srgbClr val="009999"/>
          </a:solidFill>
          <a:ln w="57240">
            <a:solidFill>
              <a:srgbClr val="993366"/>
            </a:solidFill>
            <a:miter/>
          </a:ln>
        </p:spPr>
        <p:txBody>
          <a:bodyPr anchor="ctr">
            <a:normAutofit/>
          </a:bodyPr>
          <a:lstStyle/>
          <a:p>
            <a:pPr algn="ctr">
              <a:lnSpc>
                <a:spcPct val="100000"/>
              </a:lnSpc>
            </a:pPr>
            <a:r>
              <a:rPr lang="en-US" sz="4400" b="0" strike="noStrike" spc="-1" dirty="0" smtClean="0">
                <a:solidFill>
                  <a:srgbClr val="FFFFFF"/>
                </a:solidFill>
                <a:uFill>
                  <a:solidFill>
                    <a:srgbClr val="FFFFFF"/>
                  </a:solidFill>
                </a:uFill>
                <a:latin typeface="Arial"/>
              </a:rPr>
              <a:t>Universal Provision Wheel</a:t>
            </a:r>
            <a:endParaRPr lang="en-US" sz="4400" b="0" strike="noStrike" spc="-1" dirty="0">
              <a:solidFill>
                <a:srgbClr val="000000"/>
              </a:solidFill>
              <a:uFill>
                <a:solidFill>
                  <a:srgbClr val="FFFFFF"/>
                </a:solidFill>
              </a:uFill>
              <a:latin typeface="Calibri"/>
            </a:endParaRPr>
          </a:p>
        </p:txBody>
      </p:sp>
      <p:pic>
        <p:nvPicPr>
          <p:cNvPr id="8" name="Llun 7"/>
          <p:cNvPicPr>
            <a:picLocks noChangeAspect="1"/>
          </p:cNvPicPr>
          <p:nvPr/>
        </p:nvPicPr>
        <p:blipFill rotWithShape="1">
          <a:blip r:embed="rId6"/>
          <a:srcRect l="24375" t="23125" r="26430" b="13221"/>
          <a:stretch/>
        </p:blipFill>
        <p:spPr>
          <a:xfrm>
            <a:off x="1198562" y="1257300"/>
            <a:ext cx="6400800" cy="4656406"/>
          </a:xfrm>
          <a:prstGeom prst="rect">
            <a:avLst/>
          </a:prstGeom>
        </p:spPr>
      </p:pic>
    </p:spTree>
    <p:extLst>
      <p:ext uri="{BB962C8B-B14F-4D97-AF65-F5344CB8AC3E}">
        <p14:creationId xmlns:p14="http://schemas.microsoft.com/office/powerpoint/2010/main" val="2671662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5" name="Picture 2"/>
          <p:cNvPicPr/>
          <p:nvPr/>
        </p:nvPicPr>
        <p:blipFill>
          <a:blip r:embed="rId2"/>
          <a:srcRect t="26298"/>
          <a:stretch/>
        </p:blipFill>
        <p:spPr>
          <a:xfrm>
            <a:off x="0" y="1805040"/>
            <a:ext cx="9145080" cy="5052600"/>
          </a:xfrm>
          <a:prstGeom prst="rect">
            <a:avLst/>
          </a:prstGeom>
          <a:ln>
            <a:noFill/>
          </a:ln>
        </p:spPr>
      </p:pic>
      <p:pic>
        <p:nvPicPr>
          <p:cNvPr id="306" name="Picture 2"/>
          <p:cNvPicPr/>
          <p:nvPr/>
        </p:nvPicPr>
        <p:blipFill>
          <a:blip r:embed="rId3"/>
          <a:stretch/>
        </p:blipFill>
        <p:spPr>
          <a:xfrm>
            <a:off x="179280" y="6329160"/>
            <a:ext cx="545760" cy="460080"/>
          </a:xfrm>
          <a:prstGeom prst="rect">
            <a:avLst/>
          </a:prstGeom>
          <a:ln w="38160">
            <a:solidFill>
              <a:srgbClr val="0070C0"/>
            </a:solidFill>
            <a:miter/>
          </a:ln>
        </p:spPr>
      </p:pic>
      <p:pic>
        <p:nvPicPr>
          <p:cNvPr id="307" name="Picture 1"/>
          <p:cNvPicPr/>
          <p:nvPr/>
        </p:nvPicPr>
        <p:blipFill>
          <a:blip r:embed="rId4"/>
          <a:stretch/>
        </p:blipFill>
        <p:spPr>
          <a:xfrm>
            <a:off x="8544600" y="6329160"/>
            <a:ext cx="506160" cy="496440"/>
          </a:xfrm>
          <a:prstGeom prst="rect">
            <a:avLst/>
          </a:prstGeom>
          <a:ln>
            <a:noFill/>
          </a:ln>
        </p:spPr>
      </p:pic>
      <p:pic>
        <p:nvPicPr>
          <p:cNvPr id="308" name="Picture 7"/>
          <p:cNvPicPr/>
          <p:nvPr/>
        </p:nvPicPr>
        <p:blipFill>
          <a:blip r:embed="rId5"/>
          <a:stretch/>
        </p:blipFill>
        <p:spPr>
          <a:xfrm>
            <a:off x="7425360" y="6417000"/>
            <a:ext cx="1089720" cy="372600"/>
          </a:xfrm>
          <a:prstGeom prst="rect">
            <a:avLst/>
          </a:prstGeom>
          <a:ln>
            <a:noFill/>
          </a:ln>
        </p:spPr>
      </p:pic>
      <p:sp>
        <p:nvSpPr>
          <p:cNvPr id="309" name="TextShape 1"/>
          <p:cNvSpPr txBox="1"/>
          <p:nvPr/>
        </p:nvSpPr>
        <p:spPr>
          <a:xfrm>
            <a:off x="136440" y="126720"/>
            <a:ext cx="8871120" cy="801360"/>
          </a:xfrm>
          <a:prstGeom prst="rect">
            <a:avLst/>
          </a:prstGeom>
          <a:solidFill>
            <a:srgbClr val="009999"/>
          </a:solidFill>
          <a:ln w="57240">
            <a:solidFill>
              <a:srgbClr val="993366"/>
            </a:solidFill>
            <a:miter/>
          </a:ln>
        </p:spPr>
        <p:txBody>
          <a:bodyPr anchor="ctr"/>
          <a:lstStyle/>
          <a:p>
            <a:pPr algn="ctr">
              <a:lnSpc>
                <a:spcPct val="100000"/>
              </a:lnSpc>
            </a:pPr>
            <a:r>
              <a:rPr lang="en-US" sz="3200" spc="-1" dirty="0" smtClean="0">
                <a:solidFill>
                  <a:srgbClr val="FFFFFF"/>
                </a:solidFill>
                <a:uFill>
                  <a:solidFill>
                    <a:srgbClr val="FFFFFF"/>
                  </a:solidFill>
                </a:uFill>
              </a:rPr>
              <a:t>Targeted Universal Provision W</a:t>
            </a:r>
            <a:r>
              <a:rPr lang="en-US" sz="3200" b="0" strike="noStrike" spc="-1" dirty="0" smtClean="0">
                <a:solidFill>
                  <a:srgbClr val="FFFFFF"/>
                </a:solidFill>
                <a:uFill>
                  <a:solidFill>
                    <a:srgbClr val="FFFFFF"/>
                  </a:solidFill>
                </a:uFill>
                <a:latin typeface="Arial"/>
              </a:rPr>
              <a:t>heel</a:t>
            </a:r>
            <a:endParaRPr lang="en-US" sz="3200" b="0" strike="noStrike" spc="-1" dirty="0">
              <a:solidFill>
                <a:srgbClr val="000000"/>
              </a:solidFill>
              <a:uFill>
                <a:solidFill>
                  <a:srgbClr val="FFFFFF"/>
                </a:solidFill>
              </a:uFill>
              <a:latin typeface="Calibri"/>
            </a:endParaRPr>
          </a:p>
        </p:txBody>
      </p:sp>
      <p:pic>
        <p:nvPicPr>
          <p:cNvPr id="8" name="Llun 7" descr="Clip Sgri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4193" y="1187104"/>
            <a:ext cx="7249537" cy="4972744"/>
          </a:xfrm>
          <a:prstGeom prst="rect">
            <a:avLst/>
          </a:prstGeom>
        </p:spPr>
      </p:pic>
    </p:spTree>
    <p:extLst>
      <p:ext uri="{BB962C8B-B14F-4D97-AF65-F5344CB8AC3E}">
        <p14:creationId xmlns:p14="http://schemas.microsoft.com/office/powerpoint/2010/main" val="38623973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3" name="Picture 2"/>
          <p:cNvPicPr/>
          <p:nvPr/>
        </p:nvPicPr>
        <p:blipFill>
          <a:blip r:embed="rId2"/>
          <a:srcRect t="26298"/>
          <a:stretch/>
        </p:blipFill>
        <p:spPr>
          <a:xfrm>
            <a:off x="0" y="1805040"/>
            <a:ext cx="9145080" cy="5052600"/>
          </a:xfrm>
          <a:prstGeom prst="rect">
            <a:avLst/>
          </a:prstGeom>
          <a:ln>
            <a:noFill/>
          </a:ln>
        </p:spPr>
      </p:pic>
      <p:sp>
        <p:nvSpPr>
          <p:cNvPr id="324" name="CustomShape 1"/>
          <p:cNvSpPr/>
          <p:nvPr/>
        </p:nvSpPr>
        <p:spPr>
          <a:xfrm>
            <a:off x="0" y="115920"/>
            <a:ext cx="9145080" cy="709920"/>
          </a:xfrm>
          <a:prstGeom prst="rect">
            <a:avLst/>
          </a:prstGeom>
          <a:solidFill>
            <a:srgbClr val="009999"/>
          </a:solidFill>
          <a:ln w="57240">
            <a:solidFill>
              <a:srgbClr val="993366"/>
            </a:solidFill>
            <a:miter/>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2400" b="0" strike="noStrike" spc="-1" dirty="0">
                <a:solidFill>
                  <a:srgbClr val="44546A"/>
                </a:solidFill>
                <a:uFill>
                  <a:solidFill>
                    <a:srgbClr val="FFFFFF"/>
                  </a:solidFill>
                </a:uFill>
                <a:latin typeface="Arial"/>
              </a:rPr>
              <a:t>Access to additional provision in the Early Years flow chart</a:t>
            </a:r>
            <a:endParaRPr lang="en-US" sz="2400" b="0" strike="noStrike" spc="-1" dirty="0">
              <a:solidFill>
                <a:srgbClr val="000000"/>
              </a:solidFill>
              <a:uFill>
                <a:solidFill>
                  <a:srgbClr val="FFFFFF"/>
                </a:solidFill>
              </a:uFill>
              <a:latin typeface="Arial"/>
            </a:endParaRPr>
          </a:p>
        </p:txBody>
      </p:sp>
      <p:pic>
        <p:nvPicPr>
          <p:cNvPr id="325" name="Picture 2"/>
          <p:cNvPicPr/>
          <p:nvPr/>
        </p:nvPicPr>
        <p:blipFill>
          <a:blip r:embed="rId3"/>
          <a:stretch/>
        </p:blipFill>
        <p:spPr>
          <a:xfrm>
            <a:off x="179280" y="6202440"/>
            <a:ext cx="545760" cy="587160"/>
          </a:xfrm>
          <a:prstGeom prst="rect">
            <a:avLst/>
          </a:prstGeom>
          <a:ln w="38160">
            <a:solidFill>
              <a:srgbClr val="0070C0"/>
            </a:solidFill>
            <a:miter/>
          </a:ln>
        </p:spPr>
      </p:pic>
      <p:pic>
        <p:nvPicPr>
          <p:cNvPr id="326" name="Picture 1"/>
          <p:cNvPicPr/>
          <p:nvPr/>
        </p:nvPicPr>
        <p:blipFill>
          <a:blip r:embed="rId4"/>
          <a:stretch/>
        </p:blipFill>
        <p:spPr>
          <a:xfrm>
            <a:off x="8534520" y="6073920"/>
            <a:ext cx="506160" cy="704520"/>
          </a:xfrm>
          <a:prstGeom prst="rect">
            <a:avLst/>
          </a:prstGeom>
          <a:ln>
            <a:noFill/>
          </a:ln>
        </p:spPr>
      </p:pic>
      <p:pic>
        <p:nvPicPr>
          <p:cNvPr id="327" name="Picture 7"/>
          <p:cNvPicPr/>
          <p:nvPr/>
        </p:nvPicPr>
        <p:blipFill>
          <a:blip r:embed="rId5"/>
          <a:stretch/>
        </p:blipFill>
        <p:spPr>
          <a:xfrm>
            <a:off x="6878520" y="6281640"/>
            <a:ext cx="1385640" cy="517320"/>
          </a:xfrm>
          <a:prstGeom prst="rect">
            <a:avLst/>
          </a:prstGeom>
          <a:ln>
            <a:noFill/>
          </a:ln>
        </p:spPr>
      </p:pic>
      <p:sp>
        <p:nvSpPr>
          <p:cNvPr id="328" name="CustomShape 2"/>
          <p:cNvSpPr/>
          <p:nvPr/>
        </p:nvSpPr>
        <p:spPr>
          <a:xfrm>
            <a:off x="539640" y="1698480"/>
            <a:ext cx="7999200" cy="10652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endParaRPr lang="en-US" sz="1800" b="0" strike="noStrike" spc="-1">
              <a:solidFill>
                <a:srgbClr val="000000"/>
              </a:solidFill>
              <a:uFill>
                <a:solidFill>
                  <a:srgbClr val="FFFFFF"/>
                </a:solidFill>
              </a:uFill>
              <a:latin typeface="Arial"/>
            </a:endParaRPr>
          </a:p>
          <a:p>
            <a:pPr algn="ctr">
              <a:lnSpc>
                <a:spcPct val="100000"/>
              </a:lnSpc>
            </a:pPr>
            <a:endParaRPr lang="en-US" sz="1800" b="0" strike="noStrike" spc="-1">
              <a:solidFill>
                <a:srgbClr val="000000"/>
              </a:solidFill>
              <a:uFill>
                <a:solidFill>
                  <a:srgbClr val="FFFFFF"/>
                </a:solidFill>
              </a:uFill>
              <a:latin typeface="Arial"/>
            </a:endParaRPr>
          </a:p>
        </p:txBody>
      </p:sp>
      <p:sp>
        <p:nvSpPr>
          <p:cNvPr id="329" name="CustomShape 3"/>
          <p:cNvSpPr/>
          <p:nvPr/>
        </p:nvSpPr>
        <p:spPr>
          <a:xfrm>
            <a:off x="145800" y="1405440"/>
            <a:ext cx="1549440" cy="1972080"/>
          </a:xfrm>
          <a:prstGeom prst="rect">
            <a:avLst/>
          </a:prstGeom>
          <a:solidFill>
            <a:srgbClr val="FFFFFF"/>
          </a:solidFill>
          <a:ln w="6480">
            <a:solidFill>
              <a:srgbClr val="000000"/>
            </a:solidFill>
            <a:miter/>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600" b="1" strike="noStrike" spc="-1">
                <a:solidFill>
                  <a:srgbClr val="000000"/>
                </a:solidFill>
                <a:uFill>
                  <a:solidFill>
                    <a:srgbClr val="FFFFFF"/>
                  </a:solidFill>
                </a:uFill>
                <a:latin typeface="Gill Sans MT"/>
                <a:ea typeface="Calibri"/>
              </a:rPr>
              <a:t>Step 1:</a:t>
            </a:r>
            <a:endParaRPr lang="en-US" sz="1600" b="0" strike="noStrike" spc="-1">
              <a:solidFill>
                <a:srgbClr val="000000"/>
              </a:solidFill>
              <a:uFill>
                <a:solidFill>
                  <a:srgbClr val="FFFFFF"/>
                </a:solidFill>
              </a:uFill>
              <a:latin typeface="Arial"/>
            </a:endParaRPr>
          </a:p>
          <a:p>
            <a:pPr algn="ctr">
              <a:lnSpc>
                <a:spcPct val="107000"/>
              </a:lnSpc>
              <a:spcAft>
                <a:spcPts val="799"/>
              </a:spcAft>
            </a:pPr>
            <a:r>
              <a:rPr lang="en-US" sz="1600" b="1" strike="noStrike" spc="-1">
                <a:solidFill>
                  <a:srgbClr val="000000"/>
                </a:solidFill>
                <a:uFill>
                  <a:solidFill>
                    <a:srgbClr val="FFFFFF"/>
                  </a:solidFill>
                </a:uFill>
                <a:latin typeface="Calibri Light"/>
                <a:ea typeface="Calibri"/>
              </a:rPr>
              <a:t>Draw the attention of the LA to the possibility that a child may have ALN </a:t>
            </a:r>
            <a:endParaRPr lang="en-US" sz="1600" b="0" strike="noStrike" spc="-1">
              <a:solidFill>
                <a:srgbClr val="000000"/>
              </a:solidFill>
              <a:uFill>
                <a:solidFill>
                  <a:srgbClr val="FFFFFF"/>
                </a:solidFill>
              </a:uFill>
              <a:latin typeface="Arial"/>
            </a:endParaRPr>
          </a:p>
        </p:txBody>
      </p:sp>
      <p:sp>
        <p:nvSpPr>
          <p:cNvPr id="330" name="CustomShape 4"/>
          <p:cNvSpPr/>
          <p:nvPr/>
        </p:nvSpPr>
        <p:spPr>
          <a:xfrm>
            <a:off x="1982880" y="1358640"/>
            <a:ext cx="1856880" cy="201888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Step 2: </a:t>
            </a:r>
            <a:endParaRPr lang="en-US" sz="1600" b="0" strike="noStrike" spc="-1">
              <a:solidFill>
                <a:srgbClr val="000000"/>
              </a:solidFill>
              <a:uFill>
                <a:solidFill>
                  <a:srgbClr val="FFFFFF"/>
                </a:solidFill>
              </a:uFill>
              <a:latin typeface="Arial"/>
            </a:endParaRPr>
          </a:p>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Gather evidence</a:t>
            </a:r>
            <a:endParaRPr lang="en-US" sz="1600" b="0" strike="noStrike" spc="-1">
              <a:solidFill>
                <a:srgbClr val="000000"/>
              </a:solidFill>
              <a:uFill>
                <a:solidFill>
                  <a:srgbClr val="FFFFFF"/>
                </a:solidFill>
              </a:uFill>
              <a:latin typeface="Arial"/>
            </a:endParaRPr>
          </a:p>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(ALN criteria form)</a:t>
            </a:r>
            <a:endParaRPr lang="en-US" sz="1600" b="0" strike="noStrike" spc="-1">
              <a:solidFill>
                <a:srgbClr val="000000"/>
              </a:solidFill>
              <a:uFill>
                <a:solidFill>
                  <a:srgbClr val="FFFFFF"/>
                </a:solidFill>
              </a:uFill>
              <a:latin typeface="Arial"/>
            </a:endParaRPr>
          </a:p>
        </p:txBody>
      </p:sp>
      <p:sp>
        <p:nvSpPr>
          <p:cNvPr id="331" name="CustomShape 5"/>
          <p:cNvSpPr/>
          <p:nvPr/>
        </p:nvSpPr>
        <p:spPr>
          <a:xfrm>
            <a:off x="4274640" y="1358640"/>
            <a:ext cx="1856880" cy="205704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Step 3a:</a:t>
            </a:r>
            <a:endParaRPr lang="en-US" sz="1600" b="0" strike="noStrike" spc="-1">
              <a:solidFill>
                <a:srgbClr val="000000"/>
              </a:solidFill>
              <a:uFill>
                <a:solidFill>
                  <a:srgbClr val="FFFFFF"/>
                </a:solidFill>
              </a:uFill>
              <a:latin typeface="Arial"/>
            </a:endParaRPr>
          </a:p>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Small Moderation Panel to validate the decision </a:t>
            </a:r>
            <a:r>
              <a:rPr lang="en-US" sz="800" b="0" strike="noStrike" spc="-1">
                <a:solidFill>
                  <a:srgbClr val="000000"/>
                </a:solidFill>
                <a:uFill>
                  <a:solidFill>
                    <a:srgbClr val="FFFFFF"/>
                  </a:solidFill>
                </a:uFill>
                <a:latin typeface="Calibri Light"/>
                <a:ea typeface="Calibri"/>
              </a:rPr>
              <a:t>(DALNC:8.9 - ask a psychologist) </a:t>
            </a:r>
            <a:endParaRPr lang="en-US" sz="800" b="0" strike="noStrike" spc="-1">
              <a:solidFill>
                <a:srgbClr val="000000"/>
              </a:solidFill>
              <a:uFill>
                <a:solidFill>
                  <a:srgbClr val="FFFFFF"/>
                </a:solidFill>
              </a:uFill>
              <a:latin typeface="Arial"/>
            </a:endParaRPr>
          </a:p>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 </a:t>
            </a:r>
            <a:endParaRPr lang="en-US" sz="1600" b="0" strike="noStrike" spc="-1">
              <a:solidFill>
                <a:srgbClr val="000000"/>
              </a:solidFill>
              <a:uFill>
                <a:solidFill>
                  <a:srgbClr val="FFFFFF"/>
                </a:solidFill>
              </a:uFill>
              <a:latin typeface="Arial"/>
            </a:endParaRPr>
          </a:p>
        </p:txBody>
      </p:sp>
      <p:sp>
        <p:nvSpPr>
          <p:cNvPr id="332" name="CustomShape 6"/>
          <p:cNvSpPr/>
          <p:nvPr/>
        </p:nvSpPr>
        <p:spPr>
          <a:xfrm>
            <a:off x="4025520" y="3918600"/>
            <a:ext cx="1050480" cy="215712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400" b="0" strike="noStrike" spc="-1">
                <a:solidFill>
                  <a:srgbClr val="000000"/>
                </a:solidFill>
                <a:uFill>
                  <a:solidFill>
                    <a:srgbClr val="FFFFFF"/>
                  </a:solidFill>
                </a:uFill>
                <a:latin typeface="Calibri Light"/>
                <a:ea typeface="Calibri"/>
              </a:rPr>
              <a:t>Step 4: Draw up an AIDP</a:t>
            </a:r>
            <a:endParaRPr lang="en-US" sz="1400" b="0" strike="noStrike" spc="-1">
              <a:solidFill>
                <a:srgbClr val="000000"/>
              </a:solidFill>
              <a:uFill>
                <a:solidFill>
                  <a:srgbClr val="FFFFFF"/>
                </a:solidFill>
              </a:uFill>
              <a:latin typeface="Arial"/>
            </a:endParaRPr>
          </a:p>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 </a:t>
            </a:r>
            <a:endParaRPr lang="en-US" sz="1600" b="0" strike="noStrike" spc="-1">
              <a:solidFill>
                <a:srgbClr val="000000"/>
              </a:solidFill>
              <a:uFill>
                <a:solidFill>
                  <a:srgbClr val="FFFFFF"/>
                </a:solidFill>
              </a:uFill>
              <a:latin typeface="Arial"/>
            </a:endParaRPr>
          </a:p>
        </p:txBody>
      </p:sp>
      <p:sp>
        <p:nvSpPr>
          <p:cNvPr id="333" name="CustomShape 7"/>
          <p:cNvSpPr/>
          <p:nvPr/>
        </p:nvSpPr>
        <p:spPr>
          <a:xfrm>
            <a:off x="6000840" y="1725480"/>
            <a:ext cx="999720" cy="485280"/>
          </a:xfrm>
          <a:prstGeom prst="notchedRightArrow">
            <a:avLst>
              <a:gd name="adj1" fmla="val 50000"/>
              <a:gd name="adj2" fmla="val 50003"/>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7000"/>
              </a:lnSpc>
              <a:spcAft>
                <a:spcPts val="799"/>
              </a:spcAft>
            </a:pPr>
            <a:r>
              <a:rPr lang="en-US" sz="1100" b="1" strike="noStrike" spc="-1">
                <a:solidFill>
                  <a:srgbClr val="FFFFFF"/>
                </a:solidFill>
                <a:uFill>
                  <a:solidFill>
                    <a:srgbClr val="FFFFFF"/>
                  </a:solidFill>
                </a:uFill>
                <a:latin typeface="Calibri"/>
                <a:ea typeface="Calibri"/>
              </a:rPr>
              <a:t>No ALN</a:t>
            </a:r>
            <a:endParaRPr lang="en-US" sz="1100" b="0" strike="noStrike" spc="-1">
              <a:solidFill>
                <a:srgbClr val="000000"/>
              </a:solidFill>
              <a:uFill>
                <a:solidFill>
                  <a:srgbClr val="FFFFFF"/>
                </a:solidFill>
              </a:uFill>
              <a:latin typeface="Arial"/>
            </a:endParaRPr>
          </a:p>
        </p:txBody>
      </p:sp>
      <p:sp>
        <p:nvSpPr>
          <p:cNvPr id="334" name="CustomShape 8"/>
          <p:cNvSpPr/>
          <p:nvPr/>
        </p:nvSpPr>
        <p:spPr>
          <a:xfrm>
            <a:off x="7000920" y="927000"/>
            <a:ext cx="1856880" cy="235224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endParaRPr lang="en-US" sz="1800" b="0" strike="noStrike" spc="-1">
              <a:solidFill>
                <a:srgbClr val="000000"/>
              </a:solidFill>
              <a:uFill>
                <a:solidFill>
                  <a:srgbClr val="FFFFFF"/>
                </a:solidFill>
              </a:uFill>
              <a:latin typeface="Arial"/>
            </a:endParaRPr>
          </a:p>
          <a:p>
            <a:pPr algn="ctr">
              <a:lnSpc>
                <a:spcPct val="107000"/>
              </a:lnSpc>
              <a:spcAft>
                <a:spcPts val="799"/>
              </a:spcAft>
            </a:pPr>
            <a:r>
              <a:rPr lang="en-US" sz="1400" b="0" strike="noStrike" spc="-1">
                <a:solidFill>
                  <a:srgbClr val="000000"/>
                </a:solidFill>
                <a:uFill>
                  <a:solidFill>
                    <a:srgbClr val="FFFFFF"/>
                  </a:solidFill>
                </a:uFill>
                <a:latin typeface="Calibri Light"/>
                <a:ea typeface="Calibri"/>
              </a:rPr>
              <a:t>Share the decision with the parent and the services involved with the case</a:t>
            </a:r>
            <a:endParaRPr lang="en-US" sz="1400" b="0" strike="noStrike" spc="-1">
              <a:solidFill>
                <a:srgbClr val="000000"/>
              </a:solidFill>
              <a:uFill>
                <a:solidFill>
                  <a:srgbClr val="FFFFFF"/>
                </a:solidFill>
              </a:uFill>
              <a:latin typeface="Arial"/>
            </a:endParaRPr>
          </a:p>
          <a:p>
            <a:pPr algn="ctr">
              <a:lnSpc>
                <a:spcPct val="107000"/>
              </a:lnSpc>
              <a:spcAft>
                <a:spcPts val="799"/>
              </a:spcAft>
            </a:pPr>
            <a:r>
              <a:rPr lang="en-US" sz="2000" b="0" strike="noStrike" spc="-1">
                <a:solidFill>
                  <a:srgbClr val="000000"/>
                </a:solidFill>
                <a:uFill>
                  <a:solidFill>
                    <a:srgbClr val="FFFFFF"/>
                  </a:solidFill>
                </a:uFill>
                <a:latin typeface="Calibri"/>
                <a:ea typeface="Calibri"/>
              </a:rPr>
              <a:t> </a:t>
            </a:r>
            <a:endParaRPr lang="en-US" sz="2000" b="0" strike="noStrike" spc="-1">
              <a:solidFill>
                <a:srgbClr val="000000"/>
              </a:solidFill>
              <a:uFill>
                <a:solidFill>
                  <a:srgbClr val="FFFFFF"/>
                </a:solidFill>
              </a:uFill>
              <a:latin typeface="Arial"/>
            </a:endParaRPr>
          </a:p>
        </p:txBody>
      </p:sp>
      <p:sp>
        <p:nvSpPr>
          <p:cNvPr id="335" name="CustomShape 9"/>
          <p:cNvSpPr/>
          <p:nvPr/>
        </p:nvSpPr>
        <p:spPr>
          <a:xfrm>
            <a:off x="1985760" y="3933360"/>
            <a:ext cx="1914120" cy="214272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400" b="0" strike="noStrike" spc="-1">
                <a:solidFill>
                  <a:srgbClr val="000000"/>
                </a:solidFill>
                <a:uFill>
                  <a:solidFill>
                    <a:srgbClr val="FFFFFF"/>
                  </a:solidFill>
                </a:uFill>
                <a:latin typeface="Calibri Light"/>
                <a:ea typeface="Calibri"/>
              </a:rPr>
              <a:t>Step 3b </a:t>
            </a:r>
            <a:endParaRPr lang="en-US" sz="1400" b="0" strike="noStrike" spc="-1">
              <a:solidFill>
                <a:srgbClr val="000000"/>
              </a:solidFill>
              <a:uFill>
                <a:solidFill>
                  <a:srgbClr val="FFFFFF"/>
                </a:solidFill>
              </a:uFill>
              <a:latin typeface="Arial"/>
            </a:endParaRPr>
          </a:p>
          <a:p>
            <a:pPr>
              <a:lnSpc>
                <a:spcPct val="107000"/>
              </a:lnSpc>
              <a:spcAft>
                <a:spcPts val="799"/>
              </a:spcAft>
            </a:pPr>
            <a:r>
              <a:rPr lang="en-US" sz="1400" b="0" strike="noStrike" spc="-1">
                <a:solidFill>
                  <a:srgbClr val="000000"/>
                </a:solidFill>
                <a:uFill>
                  <a:solidFill>
                    <a:srgbClr val="FFFFFF"/>
                  </a:solidFill>
                </a:uFill>
                <a:latin typeface="Calibri Light"/>
                <a:ea typeface="Calibri"/>
              </a:rPr>
              <a:t>Decide which service is likely to provide additional support / provision</a:t>
            </a:r>
            <a:endParaRPr lang="en-US" sz="1400" b="0" strike="noStrike" spc="-1">
              <a:solidFill>
                <a:srgbClr val="000000"/>
              </a:solidFill>
              <a:uFill>
                <a:solidFill>
                  <a:srgbClr val="FFFFFF"/>
                </a:solidFill>
              </a:uFill>
              <a:latin typeface="Arial"/>
            </a:endParaRPr>
          </a:p>
        </p:txBody>
      </p:sp>
      <p:sp>
        <p:nvSpPr>
          <p:cNvPr id="336" name="CustomShape 10"/>
          <p:cNvSpPr/>
          <p:nvPr/>
        </p:nvSpPr>
        <p:spPr>
          <a:xfrm>
            <a:off x="3824280" y="1952640"/>
            <a:ext cx="428400" cy="266400"/>
          </a:xfrm>
          <a:prstGeom prst="rightArrow">
            <a:avLst>
              <a:gd name="adj1" fmla="val 50000"/>
              <a:gd name="adj2" fmla="val 50000"/>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sp>
      <p:sp>
        <p:nvSpPr>
          <p:cNvPr id="337" name="CustomShape 11"/>
          <p:cNvSpPr/>
          <p:nvPr/>
        </p:nvSpPr>
        <p:spPr>
          <a:xfrm>
            <a:off x="5315400" y="3904920"/>
            <a:ext cx="1416600" cy="215712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400" b="0" strike="noStrike" spc="-1">
                <a:solidFill>
                  <a:srgbClr val="000000"/>
                </a:solidFill>
                <a:uFill>
                  <a:solidFill>
                    <a:srgbClr val="FFFFFF"/>
                  </a:solidFill>
                </a:uFill>
                <a:latin typeface="Calibri Light"/>
                <a:ea typeface="Calibri"/>
              </a:rPr>
              <a:t>Step 5: Present the IDP to the attention of the Moderation Panel to validate the ALP</a:t>
            </a:r>
            <a:endParaRPr lang="en-US" sz="1400" b="0" strike="noStrike" spc="-1">
              <a:solidFill>
                <a:srgbClr val="000000"/>
              </a:solidFill>
              <a:uFill>
                <a:solidFill>
                  <a:srgbClr val="FFFFFF"/>
                </a:solidFill>
              </a:uFill>
              <a:latin typeface="Arial"/>
            </a:endParaRPr>
          </a:p>
          <a:p>
            <a:pPr algn="ctr">
              <a:lnSpc>
                <a:spcPct val="107000"/>
              </a:lnSpc>
              <a:spcAft>
                <a:spcPts val="799"/>
              </a:spcAft>
            </a:pPr>
            <a:r>
              <a:rPr lang="en-US" sz="1600" b="0" strike="noStrike" spc="-1">
                <a:solidFill>
                  <a:srgbClr val="000000"/>
                </a:solidFill>
                <a:uFill>
                  <a:solidFill>
                    <a:srgbClr val="FFFFFF"/>
                  </a:solidFill>
                </a:uFill>
                <a:latin typeface="Calibri Light"/>
                <a:ea typeface="Calibri"/>
              </a:rPr>
              <a:t> </a:t>
            </a:r>
            <a:endParaRPr lang="en-US" sz="1600" b="0" strike="noStrike" spc="-1">
              <a:solidFill>
                <a:srgbClr val="000000"/>
              </a:solidFill>
              <a:uFill>
                <a:solidFill>
                  <a:srgbClr val="FFFFFF"/>
                </a:solidFill>
              </a:uFill>
              <a:latin typeface="Arial"/>
            </a:endParaRPr>
          </a:p>
        </p:txBody>
      </p:sp>
      <p:sp>
        <p:nvSpPr>
          <p:cNvPr id="338" name="CustomShape 12"/>
          <p:cNvSpPr/>
          <p:nvPr/>
        </p:nvSpPr>
        <p:spPr>
          <a:xfrm>
            <a:off x="6913080" y="3889440"/>
            <a:ext cx="1416600" cy="2157120"/>
          </a:xfrm>
          <a:prstGeom prst="rect">
            <a:avLst/>
          </a:prstGeom>
          <a:solidFill>
            <a:srgbClr val="FFFFFF"/>
          </a:solidFill>
          <a:ln w="6480">
            <a:solidFill>
              <a:srgbClr val="000000"/>
            </a:solidFill>
            <a:round/>
          </a:ln>
        </p:spPr>
        <p:style>
          <a:lnRef idx="0">
            <a:scrgbClr r="0" g="0" b="0"/>
          </a:lnRef>
          <a:fillRef idx="0">
            <a:scrgbClr r="0" g="0" b="0"/>
          </a:fillRef>
          <a:effectRef idx="0">
            <a:scrgbClr r="0" g="0" b="0"/>
          </a:effectRef>
          <a:fontRef idx="minor"/>
        </p:style>
        <p:txBody>
          <a:bodyPr lIns="90000" tIns="45000" rIns="90000" bIns="45000"/>
          <a:lstStyle/>
          <a:p>
            <a:pPr algn="ctr">
              <a:lnSpc>
                <a:spcPct val="107000"/>
              </a:lnSpc>
              <a:spcAft>
                <a:spcPts val="799"/>
              </a:spcAft>
            </a:pPr>
            <a:r>
              <a:rPr lang="en-US" sz="1400" b="0" strike="noStrike" spc="-1">
                <a:solidFill>
                  <a:srgbClr val="000000"/>
                </a:solidFill>
                <a:uFill>
                  <a:solidFill>
                    <a:srgbClr val="FFFFFF"/>
                  </a:solidFill>
                </a:uFill>
                <a:latin typeface="Calibri Light"/>
                <a:ea typeface="Calibri"/>
              </a:rPr>
              <a:t>Step 6: Present the IDP to the parent / guardian and the services involved with the case</a:t>
            </a:r>
            <a:r>
              <a:rPr lang="en-US" sz="1600" b="0" strike="noStrike" spc="-1">
                <a:solidFill>
                  <a:srgbClr val="000000"/>
                </a:solidFill>
                <a:uFill>
                  <a:solidFill>
                    <a:srgbClr val="FFFFFF"/>
                  </a:solidFill>
                </a:uFill>
                <a:latin typeface="Calibri Light"/>
                <a:ea typeface="Calibri"/>
              </a:rPr>
              <a:t> </a:t>
            </a:r>
            <a:endParaRPr lang="en-US" sz="1600" b="0" strike="noStrike" spc="-1">
              <a:solidFill>
                <a:srgbClr val="000000"/>
              </a:solidFill>
              <a:uFill>
                <a:solidFill>
                  <a:srgbClr val="FFFFFF"/>
                </a:solidFill>
              </a:uFill>
              <a:latin typeface="Arial"/>
            </a:endParaRPr>
          </a:p>
        </p:txBody>
      </p:sp>
      <p:sp>
        <p:nvSpPr>
          <p:cNvPr id="339" name="CustomShape 13"/>
          <p:cNvSpPr/>
          <p:nvPr/>
        </p:nvSpPr>
        <p:spPr>
          <a:xfrm>
            <a:off x="379440" y="784080"/>
            <a:ext cx="6121080" cy="520200"/>
          </a:xfrm>
          <a:prstGeom prst="rightArrow">
            <a:avLst>
              <a:gd name="adj1" fmla="val 50000"/>
              <a:gd name="adj2" fmla="val 50018"/>
            </a:avLst>
          </a:prstGeom>
          <a:solidFill>
            <a:srgbClr val="FFFF00"/>
          </a:solid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2000" b="1" strike="noStrike" spc="-1">
                <a:solidFill>
                  <a:srgbClr val="FFFFFF"/>
                </a:solidFill>
                <a:uFill>
                  <a:solidFill>
                    <a:srgbClr val="FFFFFF"/>
                  </a:solidFill>
                </a:uFill>
                <a:latin typeface="Gill Sans MT"/>
              </a:rPr>
              <a:t>Week 1-6</a:t>
            </a:r>
            <a:endParaRPr lang="en-US" sz="2000" b="0" strike="noStrike" spc="-1">
              <a:solidFill>
                <a:srgbClr val="000000"/>
              </a:solidFill>
              <a:uFill>
                <a:solidFill>
                  <a:srgbClr val="FFFFFF"/>
                </a:solidFill>
              </a:uFill>
              <a:latin typeface="Arial"/>
            </a:endParaRPr>
          </a:p>
        </p:txBody>
      </p:sp>
      <p:sp>
        <p:nvSpPr>
          <p:cNvPr id="340" name="CustomShape 14"/>
          <p:cNvSpPr/>
          <p:nvPr/>
        </p:nvSpPr>
        <p:spPr>
          <a:xfrm>
            <a:off x="2170080" y="3463606"/>
            <a:ext cx="6121080" cy="520200"/>
          </a:xfrm>
          <a:prstGeom prst="rightArrow">
            <a:avLst>
              <a:gd name="adj1" fmla="val 50000"/>
              <a:gd name="adj2" fmla="val 50018"/>
            </a:avLst>
          </a:prstGeom>
          <a:solidFill>
            <a:srgbClr val="FFFF00"/>
          </a:solid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2000" b="1" strike="noStrike" spc="-1">
                <a:solidFill>
                  <a:srgbClr val="FFFFFF"/>
                </a:solidFill>
                <a:uFill>
                  <a:solidFill>
                    <a:srgbClr val="FFFFFF"/>
                  </a:solidFill>
                </a:uFill>
                <a:latin typeface="Gill Sans MT"/>
              </a:rPr>
              <a:t>Week 7-12</a:t>
            </a:r>
            <a:endParaRPr lang="en-US" sz="2000" b="0" strike="noStrike" spc="-1">
              <a:solidFill>
                <a:srgbClr val="000000"/>
              </a:solidFill>
              <a:uFill>
                <a:solidFill>
                  <a:srgbClr val="FFFFFF"/>
                </a:solidFill>
              </a:uFill>
              <a:latin typeface="Arial"/>
            </a:endParaRPr>
          </a:p>
        </p:txBody>
      </p:sp>
      <p:sp>
        <p:nvSpPr>
          <p:cNvPr id="341" name="CustomShape 15"/>
          <p:cNvSpPr/>
          <p:nvPr/>
        </p:nvSpPr>
        <p:spPr>
          <a:xfrm>
            <a:off x="1581120" y="2028960"/>
            <a:ext cx="428400" cy="266400"/>
          </a:xfrm>
          <a:prstGeom prst="rightArrow">
            <a:avLst>
              <a:gd name="adj1" fmla="val 50000"/>
              <a:gd name="adj2" fmla="val 50000"/>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sp>
      <p:sp>
        <p:nvSpPr>
          <p:cNvPr id="342" name="CustomShape 16"/>
          <p:cNvSpPr/>
          <p:nvPr/>
        </p:nvSpPr>
        <p:spPr>
          <a:xfrm>
            <a:off x="3805200" y="4745160"/>
            <a:ext cx="428400" cy="266400"/>
          </a:xfrm>
          <a:prstGeom prst="rightArrow">
            <a:avLst>
              <a:gd name="adj1" fmla="val 50000"/>
              <a:gd name="adj2" fmla="val 50000"/>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sp>
      <p:sp>
        <p:nvSpPr>
          <p:cNvPr id="343" name="CustomShape 17"/>
          <p:cNvSpPr/>
          <p:nvPr/>
        </p:nvSpPr>
        <p:spPr>
          <a:xfrm>
            <a:off x="5003640" y="4716360"/>
            <a:ext cx="428400" cy="266400"/>
          </a:xfrm>
          <a:prstGeom prst="rightArrow">
            <a:avLst>
              <a:gd name="adj1" fmla="val 50000"/>
              <a:gd name="adj2" fmla="val 50000"/>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sp>
      <p:sp>
        <p:nvSpPr>
          <p:cNvPr id="344" name="CustomShape 18"/>
          <p:cNvSpPr/>
          <p:nvPr/>
        </p:nvSpPr>
        <p:spPr>
          <a:xfrm>
            <a:off x="6616800" y="4702320"/>
            <a:ext cx="428400" cy="266400"/>
          </a:xfrm>
          <a:prstGeom prst="rightArrow">
            <a:avLst>
              <a:gd name="adj1" fmla="val 50000"/>
              <a:gd name="adj2" fmla="val 50000"/>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sp>
      <p:sp>
        <p:nvSpPr>
          <p:cNvPr id="345" name="CustomShape 19"/>
          <p:cNvSpPr/>
          <p:nvPr/>
        </p:nvSpPr>
        <p:spPr>
          <a:xfrm rot="5400000">
            <a:off x="4889880" y="2924280"/>
            <a:ext cx="732960" cy="485280"/>
          </a:xfrm>
          <a:prstGeom prst="notchedRightArrow">
            <a:avLst>
              <a:gd name="adj1" fmla="val 50000"/>
              <a:gd name="adj2" fmla="val 50068"/>
            </a:avLst>
          </a:prstGeom>
          <a:solidFill>
            <a:srgbClr val="5B9BD5"/>
          </a:solidFill>
          <a:ln w="12600">
            <a:solidFill>
              <a:srgbClr val="41719C"/>
            </a:solidFill>
            <a:miter/>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7000"/>
              </a:lnSpc>
              <a:spcAft>
                <a:spcPts val="799"/>
              </a:spcAft>
            </a:pPr>
            <a:r>
              <a:rPr lang="en-US" sz="1100" b="1" strike="noStrike" spc="-1">
                <a:solidFill>
                  <a:srgbClr val="FFFFFF"/>
                </a:solidFill>
                <a:uFill>
                  <a:solidFill>
                    <a:srgbClr val="FFFFFF"/>
                  </a:solidFill>
                </a:uFill>
                <a:latin typeface="Calibri"/>
                <a:ea typeface="Calibri"/>
              </a:rPr>
              <a:t>ALN</a:t>
            </a:r>
            <a:endParaRPr lang="en-US" sz="1100"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21223711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25604" name="Rectangle 2"/>
          <p:cNvSpPr txBox="1">
            <a:spLocks noChangeArrowheads="1"/>
          </p:cNvSpPr>
          <p:nvPr/>
        </p:nvSpPr>
        <p:spPr bwMode="auto">
          <a:xfrm>
            <a:off x="53975" y="47625"/>
            <a:ext cx="9090025" cy="9350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None/>
            </a:pPr>
            <a:r>
              <a:rPr lang="en-US" sz="3200" spc="-1" dirty="0">
                <a:solidFill>
                  <a:srgbClr val="FFFFFF"/>
                </a:solidFill>
                <a:uFill>
                  <a:solidFill>
                    <a:srgbClr val="FFFFFF"/>
                  </a:solidFill>
                </a:uFill>
                <a:latin typeface="Arial"/>
              </a:rPr>
              <a:t>Additional Provision Wheel </a:t>
            </a:r>
            <a:r>
              <a:rPr lang="en-US" sz="3200" spc="-1" dirty="0" smtClean="0">
                <a:solidFill>
                  <a:srgbClr val="FFFFFF"/>
                </a:solidFill>
                <a:uFill>
                  <a:solidFill>
                    <a:srgbClr val="FFFFFF"/>
                  </a:solidFill>
                </a:uFill>
                <a:latin typeface="Arial"/>
              </a:rPr>
              <a:t>(Local Authority</a:t>
            </a:r>
            <a:r>
              <a:rPr lang="en-US" sz="3200" spc="-1" dirty="0">
                <a:solidFill>
                  <a:srgbClr val="FFFFFF"/>
                </a:solidFill>
                <a:uFill>
                  <a:solidFill>
                    <a:srgbClr val="FFFFFF"/>
                  </a:solidFill>
                </a:uFill>
                <a:latin typeface="Arial"/>
              </a:rPr>
              <a:t>)</a:t>
            </a:r>
            <a:endParaRPr lang="en-US" sz="3200" spc="-1" dirty="0">
              <a:solidFill>
                <a:srgbClr val="000000"/>
              </a:solidFill>
              <a:uFill>
                <a:solidFill>
                  <a:srgbClr val="FFFFFF"/>
                </a:solidFill>
              </a:uFill>
              <a:latin typeface="Calibri"/>
            </a:endParaRPr>
          </a:p>
          <a:p>
            <a:pPr algn="ctr">
              <a:lnSpc>
                <a:spcPct val="100000"/>
              </a:lnSpc>
              <a:spcBef>
                <a:spcPct val="0"/>
              </a:spcBef>
              <a:buFontTx/>
              <a:buNone/>
            </a:pPr>
            <a:endParaRPr lang="en-US" altLang="en-US" sz="3200" dirty="0">
              <a:solidFill>
                <a:srgbClr val="FFFFFF"/>
              </a:solidFill>
              <a:latin typeface="Calibri Light" panose="020F0302020204030204" pitchFamily="34" charset="0"/>
            </a:endParaRPr>
          </a:p>
        </p:txBody>
      </p:sp>
      <p:pic>
        <p:nvPicPr>
          <p:cNvPr id="2560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389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65389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7"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577013"/>
            <a:ext cx="496888"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560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18CDEA1B-0E3A-453C-B672-34D474DA8486}" type="slidenum">
              <a:rPr lang="en-GB" altLang="en-US" sz="900" b="0" smtClean="0">
                <a:solidFill>
                  <a:srgbClr val="898989"/>
                </a:solidFill>
              </a:rPr>
              <a:pPr eaLnBrk="1" hangingPunct="1">
                <a:lnSpc>
                  <a:spcPct val="100000"/>
                </a:lnSpc>
                <a:spcBef>
                  <a:spcPct val="0"/>
                </a:spcBef>
                <a:buFontTx/>
                <a:buNone/>
              </a:pPr>
              <a:t>26</a:t>
            </a:fld>
            <a:endParaRPr lang="en-GB" altLang="en-US" sz="900" b="0" smtClean="0">
              <a:solidFill>
                <a:srgbClr val="898989"/>
              </a:solidFill>
            </a:endParaRPr>
          </a:p>
        </p:txBody>
      </p:sp>
      <p:pic>
        <p:nvPicPr>
          <p:cNvPr id="2" name="Llun 1" descr="Clip Sgri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3067" y="1374087"/>
            <a:ext cx="7535327" cy="4934639"/>
          </a:xfrm>
          <a:prstGeom prst="rect">
            <a:avLst/>
          </a:prstGeom>
        </p:spPr>
      </p:pic>
    </p:spTree>
    <p:extLst>
      <p:ext uri="{BB962C8B-B14F-4D97-AF65-F5344CB8AC3E}">
        <p14:creationId xmlns:p14="http://schemas.microsoft.com/office/powerpoint/2010/main" val="3463844666"/>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25604" name="Rectangle 2"/>
          <p:cNvSpPr txBox="1">
            <a:spLocks noChangeArrowheads="1"/>
          </p:cNvSpPr>
          <p:nvPr/>
        </p:nvSpPr>
        <p:spPr bwMode="auto">
          <a:xfrm>
            <a:off x="53975" y="47625"/>
            <a:ext cx="9090025" cy="9350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None/>
            </a:pPr>
            <a:r>
              <a:rPr lang="en-US" sz="3200" spc="-1" dirty="0" smtClean="0">
                <a:solidFill>
                  <a:srgbClr val="FFFFFF"/>
                </a:solidFill>
                <a:uFill>
                  <a:solidFill>
                    <a:srgbClr val="FFFFFF"/>
                  </a:solidFill>
                </a:uFill>
                <a:latin typeface="Arial"/>
              </a:rPr>
              <a:t>Supplementary document</a:t>
            </a:r>
            <a:endParaRPr lang="en-US" sz="3200" spc="-1" dirty="0">
              <a:solidFill>
                <a:srgbClr val="000000"/>
              </a:solidFill>
              <a:uFill>
                <a:solidFill>
                  <a:srgbClr val="FFFFFF"/>
                </a:solidFill>
              </a:uFill>
              <a:latin typeface="Calibri"/>
            </a:endParaRPr>
          </a:p>
          <a:p>
            <a:pPr algn="ctr">
              <a:lnSpc>
                <a:spcPct val="100000"/>
              </a:lnSpc>
              <a:spcBef>
                <a:spcPct val="0"/>
              </a:spcBef>
              <a:buFontTx/>
              <a:buNone/>
            </a:pPr>
            <a:endParaRPr lang="en-US" altLang="en-US" sz="3200" dirty="0">
              <a:solidFill>
                <a:srgbClr val="FFFFFF"/>
              </a:solidFill>
              <a:latin typeface="Calibri Light" panose="020F0302020204030204" pitchFamily="34" charset="0"/>
            </a:endParaRPr>
          </a:p>
        </p:txBody>
      </p:sp>
      <p:pic>
        <p:nvPicPr>
          <p:cNvPr id="2560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389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65389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7"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577013"/>
            <a:ext cx="496888"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560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18CDEA1B-0E3A-453C-B672-34D474DA8486}" type="slidenum">
              <a:rPr lang="en-GB" altLang="en-US" sz="900" b="0" smtClean="0">
                <a:solidFill>
                  <a:srgbClr val="898989"/>
                </a:solidFill>
              </a:rPr>
              <a:pPr eaLnBrk="1" hangingPunct="1">
                <a:lnSpc>
                  <a:spcPct val="100000"/>
                </a:lnSpc>
                <a:spcBef>
                  <a:spcPct val="0"/>
                </a:spcBef>
                <a:buFontTx/>
                <a:buNone/>
              </a:pPr>
              <a:t>27</a:t>
            </a:fld>
            <a:endParaRPr lang="en-GB" altLang="en-US" sz="900" b="0" smtClean="0">
              <a:solidFill>
                <a:srgbClr val="898989"/>
              </a:solidFill>
            </a:endParaRPr>
          </a:p>
        </p:txBody>
      </p:sp>
      <p:pic>
        <p:nvPicPr>
          <p:cNvPr id="4" name="Picture 3"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98565" y="1792787"/>
            <a:ext cx="3000794" cy="4210638"/>
          </a:xfrm>
          <a:prstGeom prst="rect">
            <a:avLst/>
          </a:prstGeom>
        </p:spPr>
      </p:pic>
    </p:spTree>
    <p:extLst>
      <p:ext uri="{BB962C8B-B14F-4D97-AF65-F5344CB8AC3E}">
        <p14:creationId xmlns:p14="http://schemas.microsoft.com/office/powerpoint/2010/main" val="2506204926"/>
      </p:ext>
    </p:extLst>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6148" name="Rectangle 2"/>
          <p:cNvSpPr txBox="1">
            <a:spLocks noChangeArrowheads="1"/>
          </p:cNvSpPr>
          <p:nvPr/>
        </p:nvSpPr>
        <p:spPr bwMode="auto">
          <a:xfrm>
            <a:off x="53975" y="15875"/>
            <a:ext cx="8940800" cy="8445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solidFill>
                  <a:srgbClr val="FFFFFF"/>
                </a:solidFill>
                <a:latin typeface="Calibri Light" panose="020F0302020204030204" pitchFamily="34" charset="0"/>
              </a:rPr>
              <a:t>Entry points when starting in a setting</a:t>
            </a:r>
            <a:endParaRPr lang="en-US" altLang="en-US" sz="3600" dirty="0">
              <a:solidFill>
                <a:srgbClr val="FFFFFF"/>
              </a:solidFill>
              <a:latin typeface="Calibri Light" panose="020F0302020204030204" pitchFamily="34" charset="0"/>
            </a:endParaRPr>
          </a:p>
        </p:txBody>
      </p:sp>
      <p:pic>
        <p:nvPicPr>
          <p:cNvPr id="61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615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CA162E48-D04D-4E60-8442-C2EB837104AF}" type="slidenum">
              <a:rPr lang="en-GB" altLang="en-US" sz="900" b="0" smtClean="0">
                <a:solidFill>
                  <a:srgbClr val="898989"/>
                </a:solidFill>
              </a:rPr>
              <a:pPr eaLnBrk="1" hangingPunct="1">
                <a:lnSpc>
                  <a:spcPct val="100000"/>
                </a:lnSpc>
                <a:spcBef>
                  <a:spcPct val="0"/>
                </a:spcBef>
                <a:buFontTx/>
                <a:buNone/>
              </a:pPr>
              <a:t>28</a:t>
            </a:fld>
            <a:endParaRPr lang="en-GB" altLang="en-US" sz="900" b="0" smtClean="0">
              <a:solidFill>
                <a:srgbClr val="898989"/>
              </a:solidFill>
            </a:endParaRPr>
          </a:p>
        </p:txBody>
      </p:sp>
      <p:sp>
        <p:nvSpPr>
          <p:cNvPr id="615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6156" name="Blwch Testun 8"/>
          <p:cNvSpPr txBox="1">
            <a:spLocks noChangeArrowheads="1"/>
          </p:cNvSpPr>
          <p:nvPr/>
        </p:nvSpPr>
        <p:spPr bwMode="auto">
          <a:xfrm>
            <a:off x="152400" y="5083175"/>
            <a:ext cx="1544638" cy="925513"/>
          </a:xfrm>
          <a:prstGeom prst="rect">
            <a:avLst/>
          </a:prstGeom>
          <a:solidFill>
            <a:schemeClr val="bg1"/>
          </a:solidFill>
          <a:ln w="6350">
            <a:solidFill>
              <a:srgbClr val="000000"/>
            </a:solidFill>
            <a:miter lim="800000"/>
            <a:headEnd/>
            <a:tailEnd/>
          </a:ln>
        </p:spPr>
        <p:txBody>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nSpc>
                <a:spcPct val="107000"/>
              </a:lnSpc>
              <a:spcAft>
                <a:spcPts val="800"/>
              </a:spcAft>
            </a:pPr>
            <a:r>
              <a:rPr lang="cy-GB" altLang="cy-GB" sz="1600"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A </a:t>
            </a:r>
            <a:r>
              <a:rPr lang="cy-GB" altLang="cy-GB" sz="1600" dirty="0" err="1" smtClean="0">
                <a:solidFill>
                  <a:schemeClr val="tx1"/>
                </a:solidFill>
                <a:latin typeface="Calibri" panose="020F0502020204030204" pitchFamily="34" charset="0"/>
                <a:ea typeface="Calibri" panose="020F0502020204030204" pitchFamily="34" charset="0"/>
                <a:cs typeface="Times New Roman" panose="02020603050405020304" pitchFamily="18" charset="0"/>
              </a:rPr>
              <a:t>Entry</a:t>
            </a:r>
            <a:r>
              <a:rPr lang="cy-GB" altLang="cy-GB" sz="1600"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 </a:t>
            </a:r>
            <a:r>
              <a:rPr lang="cy-GB" altLang="cy-GB" sz="1600" dirty="0" err="1" smtClean="0">
                <a:solidFill>
                  <a:schemeClr val="tx1"/>
                </a:solidFill>
                <a:latin typeface="Calibri" panose="020F0502020204030204" pitchFamily="34" charset="0"/>
                <a:ea typeface="Calibri" panose="020F0502020204030204" pitchFamily="34" charset="0"/>
                <a:cs typeface="Times New Roman" panose="02020603050405020304" pitchFamily="18" charset="0"/>
              </a:rPr>
              <a:t>Point</a:t>
            </a:r>
            <a:r>
              <a:rPr lang="cy-GB" altLang="cy-GB" sz="1600"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 </a:t>
            </a:r>
            <a:endParaRPr lang="cy-GB" altLang="cy-GB" sz="11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0" name="Blwch Testun 10"/>
          <p:cNvSpPr txBox="1"/>
          <p:nvPr/>
        </p:nvSpPr>
        <p:spPr>
          <a:xfrm>
            <a:off x="136525" y="4176713"/>
            <a:ext cx="1852613" cy="327025"/>
          </a:xfrm>
          <a:prstGeom prst="rect">
            <a:avLst/>
          </a:prstGeom>
          <a:solidFill>
            <a:srgbClr val="92D050"/>
          </a:solidFill>
          <a:ln w="6350">
            <a:solidFill>
              <a:prstClr val="black"/>
            </a:solidFill>
          </a:ln>
        </p:spPr>
        <p:txBody>
          <a:bodyPr/>
          <a:lstStyle/>
          <a:p>
            <a:pPr algn="ctr">
              <a:lnSpc>
                <a:spcPct val="107000"/>
              </a:lnSpc>
              <a:spcAft>
                <a:spcPts val="800"/>
              </a:spcAft>
              <a:defRPr/>
            </a:pPr>
            <a:r>
              <a:rPr lang="cy-GB" sz="1600" b="0" dirty="0" smtClean="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B </a:t>
            </a:r>
            <a:r>
              <a:rPr lang="cy-GB" sz="1600" b="0" dirty="0" err="1" smtClean="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Entry</a:t>
            </a:r>
            <a:r>
              <a:rPr lang="cy-GB" sz="1600" b="0" dirty="0" smtClean="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 </a:t>
            </a:r>
            <a:r>
              <a:rPr lang="cy-GB" sz="1600" b="0" dirty="0" err="1" smtClean="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Point</a:t>
            </a:r>
            <a:endParaRPr lang="cy-GB" sz="1100" b="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6160" name="Cysylltydd Saeth Syth 22"/>
          <p:cNvCxnSpPr>
            <a:cxnSpLocks noChangeShapeType="1"/>
          </p:cNvCxnSpPr>
          <p:nvPr/>
        </p:nvCxnSpPr>
        <p:spPr bwMode="auto">
          <a:xfrm>
            <a:off x="2028825" y="4340225"/>
            <a:ext cx="879475" cy="0"/>
          </a:xfrm>
          <a:prstGeom prst="straightConnector1">
            <a:avLst/>
          </a:prstGeom>
          <a:noFill/>
          <a:ln w="57150" algn="ctr">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22" name="Cysylltydd Saeth Syth 21"/>
          <p:cNvCxnSpPr/>
          <p:nvPr/>
        </p:nvCxnSpPr>
        <p:spPr>
          <a:xfrm>
            <a:off x="2377440" y="2799471"/>
            <a:ext cx="880110" cy="87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6161" name="Cysylltydd Saeth Syth 23"/>
          <p:cNvCxnSpPr>
            <a:cxnSpLocks noChangeShapeType="1"/>
          </p:cNvCxnSpPr>
          <p:nvPr/>
        </p:nvCxnSpPr>
        <p:spPr bwMode="auto">
          <a:xfrm>
            <a:off x="1697038" y="5484813"/>
            <a:ext cx="879475" cy="0"/>
          </a:xfrm>
          <a:prstGeom prst="straightConnector1">
            <a:avLst/>
          </a:prstGeom>
          <a:noFill/>
          <a:ln w="57150" algn="ctr">
            <a:solidFill>
              <a:srgbClr val="000000"/>
            </a:solidFill>
            <a:miter lim="800000"/>
            <a:headEnd/>
            <a:tailEnd type="triangle" w="med" len="med"/>
          </a:ln>
          <a:extLst>
            <a:ext uri="{909E8E84-426E-40DD-AFC4-6F175D3DCCD1}">
              <a14:hiddenFill xmlns:a14="http://schemas.microsoft.com/office/drawing/2010/main">
                <a:noFill/>
              </a14:hiddenFill>
            </a:ext>
          </a:extLst>
        </p:spPr>
      </p:cxnSp>
      <p:sp>
        <p:nvSpPr>
          <p:cNvPr id="21" name="Blwch Testun 11"/>
          <p:cNvSpPr txBox="1"/>
          <p:nvPr/>
        </p:nvSpPr>
        <p:spPr>
          <a:xfrm>
            <a:off x="139700" y="2636838"/>
            <a:ext cx="2190750" cy="355600"/>
          </a:xfrm>
          <a:prstGeom prst="rect">
            <a:avLst/>
          </a:prstGeom>
          <a:solidFill>
            <a:srgbClr val="FFFF00"/>
          </a:solidFill>
          <a:ln w="6350">
            <a:solidFill>
              <a:prstClr val="black"/>
            </a:solidFill>
          </a:ln>
        </p:spPr>
        <p:txBody>
          <a:bodyPr/>
          <a:lstStyle/>
          <a:p>
            <a:pPr algn="ctr">
              <a:lnSpc>
                <a:spcPct val="107000"/>
              </a:lnSpc>
              <a:spcAft>
                <a:spcPts val="800"/>
              </a:spcAft>
              <a:defRPr/>
            </a:pPr>
            <a:r>
              <a:rPr lang="cy-GB" sz="1600" b="0" dirty="0" smtClean="0">
                <a:ln w="0"/>
                <a:solidFill>
                  <a:schemeClr val="tx1"/>
                </a:solidFill>
                <a:effectLst>
                  <a:outerShdw blurRad="38100" dist="19050" dir="2700000" algn="tl" rotWithShape="0">
                    <a:schemeClr val="dk1">
                      <a:alpha val="40000"/>
                    </a:schemeClr>
                  </a:outerShdw>
                </a:effectLst>
                <a:latin typeface="Calibri Light" panose="020F0302020204030204" pitchFamily="34" charset="0"/>
                <a:ea typeface="Calibri" panose="020F0502020204030204" pitchFamily="34" charset="0"/>
                <a:cs typeface="Times New Roman" panose="02020603050405020304" pitchFamily="18" charset="0"/>
              </a:rPr>
              <a:t>C </a:t>
            </a:r>
            <a:r>
              <a:rPr lang="cy-GB" sz="1600" b="0" dirty="0" err="1" smtClean="0">
                <a:ln w="0"/>
                <a:solidFill>
                  <a:schemeClr val="tx1"/>
                </a:solidFill>
                <a:effectLst>
                  <a:outerShdw blurRad="38100" dist="19050" dir="2700000" algn="tl" rotWithShape="0">
                    <a:schemeClr val="dk1">
                      <a:alpha val="40000"/>
                    </a:schemeClr>
                  </a:outerShdw>
                </a:effectLst>
                <a:latin typeface="Calibri Light" panose="020F0302020204030204" pitchFamily="34" charset="0"/>
                <a:ea typeface="Calibri" panose="020F0502020204030204" pitchFamily="34" charset="0"/>
                <a:cs typeface="Times New Roman" panose="02020603050405020304" pitchFamily="18" charset="0"/>
              </a:rPr>
              <a:t>Entry</a:t>
            </a:r>
            <a:r>
              <a:rPr lang="cy-GB" sz="1600" b="0" dirty="0" smtClean="0">
                <a:ln w="0"/>
                <a:solidFill>
                  <a:schemeClr val="tx1"/>
                </a:solidFill>
                <a:effectLst>
                  <a:outerShdw blurRad="38100" dist="19050" dir="2700000" algn="tl" rotWithShape="0">
                    <a:schemeClr val="dk1">
                      <a:alpha val="40000"/>
                    </a:schemeClr>
                  </a:outerShdw>
                </a:effectLst>
                <a:latin typeface="Calibri Light" panose="020F0302020204030204" pitchFamily="34" charset="0"/>
                <a:ea typeface="Calibri" panose="020F0502020204030204" pitchFamily="34" charset="0"/>
                <a:cs typeface="Times New Roman" panose="02020603050405020304" pitchFamily="18" charset="0"/>
              </a:rPr>
              <a:t> </a:t>
            </a:r>
            <a:r>
              <a:rPr lang="cy-GB" sz="1600" b="0" dirty="0" err="1" smtClean="0">
                <a:ln w="0"/>
                <a:solidFill>
                  <a:schemeClr val="tx1"/>
                </a:solidFill>
                <a:effectLst>
                  <a:outerShdw blurRad="38100" dist="19050" dir="2700000" algn="tl" rotWithShape="0">
                    <a:schemeClr val="dk1">
                      <a:alpha val="40000"/>
                    </a:schemeClr>
                  </a:outerShdw>
                </a:effectLst>
                <a:latin typeface="Calibri Light" panose="020F0302020204030204" pitchFamily="34" charset="0"/>
                <a:ea typeface="Calibri" panose="020F0502020204030204" pitchFamily="34" charset="0"/>
                <a:cs typeface="Times New Roman" panose="02020603050405020304" pitchFamily="18" charset="0"/>
              </a:rPr>
              <a:t>Point</a:t>
            </a:r>
            <a:endParaRPr lang="cy-GB" sz="1100" b="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4"/>
          <p:cNvSpPr>
            <a:spLocks noChangeArrowheads="1"/>
          </p:cNvSpPr>
          <p:nvPr/>
        </p:nvSpPr>
        <p:spPr bwMode="auto">
          <a:xfrm>
            <a:off x="412466" y="1087825"/>
            <a:ext cx="8350534" cy="934241"/>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cy-GB" sz="2100" b="0" i="0" u="none" strike="noStrike" cap="none" normalizeH="0" baseline="0" dirty="0" smtClean="0">
                <a:ln>
                  <a:noFill/>
                </a:ln>
                <a:solidFill>
                  <a:srgbClr val="222222"/>
                </a:solidFill>
                <a:effectLst/>
                <a:latin typeface="inherit"/>
              </a:rPr>
              <a:t>A </a:t>
            </a:r>
            <a:r>
              <a:rPr kumimoji="0" lang="cy-GB" altLang="cy-GB" sz="2100" b="0" i="0" u="none" strike="noStrike" cap="none" normalizeH="0" baseline="0" dirty="0" err="1" smtClean="0">
                <a:ln>
                  <a:noFill/>
                </a:ln>
                <a:solidFill>
                  <a:srgbClr val="222222"/>
                </a:solidFill>
                <a:effectLst/>
                <a:latin typeface="inherit"/>
              </a:rPr>
              <a:t>child</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may</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enter</a:t>
            </a:r>
            <a:r>
              <a:rPr kumimoji="0" lang="cy-GB" altLang="cy-GB" sz="2100" b="0" i="0" u="none" strike="noStrike" cap="none" normalizeH="0" baseline="0" dirty="0" smtClean="0">
                <a:ln>
                  <a:noFill/>
                </a:ln>
                <a:solidFill>
                  <a:srgbClr val="222222"/>
                </a:solidFill>
                <a:effectLst/>
                <a:latin typeface="inherit"/>
              </a:rPr>
              <a:t> a </a:t>
            </a:r>
            <a:r>
              <a:rPr kumimoji="0" lang="cy-GB" altLang="cy-GB" sz="2100" b="0" i="0" u="none" strike="noStrike" cap="none" normalizeH="0" baseline="0" dirty="0" err="1" smtClean="0">
                <a:ln>
                  <a:noFill/>
                </a:ln>
                <a:solidFill>
                  <a:srgbClr val="222222"/>
                </a:solidFill>
                <a:effectLst/>
                <a:latin typeface="inherit"/>
              </a:rPr>
              <a:t>setting</a:t>
            </a:r>
            <a:r>
              <a:rPr kumimoji="0" lang="cy-GB" altLang="cy-GB" sz="2100" b="0" i="0" u="none" strike="noStrike" cap="none" normalizeH="0" baseline="0" dirty="0" smtClean="0">
                <a:ln>
                  <a:noFill/>
                </a:ln>
                <a:solidFill>
                  <a:srgbClr val="222222"/>
                </a:solidFill>
                <a:effectLst/>
                <a:latin typeface="inherit"/>
              </a:rPr>
              <a:t> at </a:t>
            </a:r>
            <a:r>
              <a:rPr kumimoji="0" lang="cy-GB" altLang="cy-GB" sz="2100" b="0" i="0" u="none" strike="noStrike" cap="none" normalizeH="0" baseline="0" dirty="0" err="1" smtClean="0">
                <a:ln>
                  <a:noFill/>
                </a:ln>
                <a:solidFill>
                  <a:srgbClr val="222222"/>
                </a:solidFill>
                <a:effectLst/>
                <a:latin typeface="inherit"/>
              </a:rPr>
              <a:t>any</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tier</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within</a:t>
            </a:r>
            <a:r>
              <a:rPr kumimoji="0" lang="cy-GB" altLang="cy-GB" sz="2100" b="0" i="0" u="none" strike="noStrike" cap="none" normalizeH="0" baseline="0" dirty="0" smtClean="0">
                <a:ln>
                  <a:noFill/>
                </a:ln>
                <a:solidFill>
                  <a:srgbClr val="222222"/>
                </a:solidFill>
                <a:effectLst/>
                <a:latin typeface="inherit"/>
              </a:rPr>
              <a:t> the </a:t>
            </a:r>
            <a:r>
              <a:rPr kumimoji="0" lang="cy-GB" altLang="cy-GB" sz="2100" b="0" i="0" u="none" strike="noStrike" cap="none" normalizeH="0" baseline="0" dirty="0" err="1" smtClean="0">
                <a:ln>
                  <a:noFill/>
                </a:ln>
                <a:solidFill>
                  <a:srgbClr val="222222"/>
                </a:solidFill>
                <a:effectLst/>
                <a:latin typeface="inherit"/>
              </a:rPr>
              <a:t>provision</a:t>
            </a:r>
            <a:r>
              <a:rPr kumimoji="0" lang="cy-GB" altLang="cy-GB" sz="2100" b="0" i="0" u="none" strike="noStrike" cap="none" normalizeH="0" baseline="0" dirty="0" smtClean="0">
                <a:ln>
                  <a:noFill/>
                </a:ln>
                <a:solidFill>
                  <a:srgbClr val="222222"/>
                </a:solidFill>
                <a:effectLst/>
                <a:latin typeface="inherit"/>
              </a:rPr>
              <a:t> map </a:t>
            </a:r>
            <a:r>
              <a:rPr kumimoji="0" lang="cy-GB" altLang="cy-GB" sz="2100" b="0" i="0" u="none" strike="noStrike" cap="none" normalizeH="0" baseline="0" dirty="0" err="1" smtClean="0">
                <a:ln>
                  <a:noFill/>
                </a:ln>
                <a:solidFill>
                  <a:srgbClr val="222222"/>
                </a:solidFill>
                <a:effectLst/>
                <a:latin typeface="inherit"/>
              </a:rPr>
              <a:t>depending</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on</a:t>
            </a:r>
            <a:r>
              <a:rPr kumimoji="0" lang="cy-GB" altLang="cy-GB" sz="2100" b="0" i="0" u="none" strike="noStrike" cap="none" normalizeH="0" baseline="0" dirty="0" smtClean="0">
                <a:ln>
                  <a:noFill/>
                </a:ln>
                <a:solidFill>
                  <a:srgbClr val="222222"/>
                </a:solidFill>
                <a:effectLst/>
                <a:latin typeface="inherit"/>
              </a:rPr>
              <a:t> the </a:t>
            </a:r>
            <a:r>
              <a:rPr kumimoji="0" lang="cy-GB" altLang="cy-GB" sz="2100" b="0" i="0" u="none" strike="noStrike" cap="none" normalizeH="0" baseline="0" dirty="0" err="1" smtClean="0">
                <a:ln>
                  <a:noFill/>
                </a:ln>
                <a:solidFill>
                  <a:srgbClr val="222222"/>
                </a:solidFill>
                <a:effectLst/>
                <a:latin typeface="inherit"/>
              </a:rPr>
              <a:t>level</a:t>
            </a:r>
            <a:r>
              <a:rPr kumimoji="0" lang="cy-GB" altLang="cy-GB" sz="2100" b="0" i="0" u="none" strike="noStrike" cap="none" normalizeH="0" baseline="0" dirty="0" smtClean="0">
                <a:ln>
                  <a:noFill/>
                </a:ln>
                <a:solidFill>
                  <a:srgbClr val="222222"/>
                </a:solidFill>
                <a:effectLst/>
                <a:latin typeface="inherit"/>
              </a:rPr>
              <a:t> of </a:t>
            </a:r>
            <a:r>
              <a:rPr kumimoji="0" lang="cy-GB" altLang="cy-GB" sz="2100" b="0" i="0" u="none" strike="noStrike" cap="none" normalizeH="0" baseline="0" dirty="0" err="1" smtClean="0">
                <a:ln>
                  <a:noFill/>
                </a:ln>
                <a:solidFill>
                  <a:srgbClr val="222222"/>
                </a:solidFill>
                <a:effectLst/>
                <a:latin typeface="inherit"/>
              </a:rPr>
              <a:t>provision</a:t>
            </a:r>
            <a:r>
              <a:rPr kumimoji="0" lang="cy-GB" altLang="cy-GB" sz="2100" b="0" i="0" u="none" strike="noStrike" cap="none" normalizeH="0" baseline="0" dirty="0" smtClean="0">
                <a:ln>
                  <a:noFill/>
                </a:ln>
                <a:solidFill>
                  <a:srgbClr val="222222"/>
                </a:solidFill>
                <a:effectLst/>
                <a:latin typeface="inherit"/>
              </a:rPr>
              <a:t> the </a:t>
            </a:r>
            <a:r>
              <a:rPr kumimoji="0" lang="cy-GB" altLang="cy-GB" sz="2100" b="0" i="0" u="none" strike="noStrike" cap="none" normalizeH="0" baseline="0" dirty="0" err="1" smtClean="0">
                <a:ln>
                  <a:noFill/>
                </a:ln>
                <a:solidFill>
                  <a:srgbClr val="222222"/>
                </a:solidFill>
                <a:effectLst/>
                <a:latin typeface="inherit"/>
              </a:rPr>
              <a:t>child</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has</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received</a:t>
            </a:r>
            <a:r>
              <a:rPr kumimoji="0" lang="cy-GB" altLang="cy-GB" sz="2100" b="0" i="0" u="none" strike="noStrike" cap="none" normalizeH="0" baseline="0" dirty="0" smtClean="0">
                <a:ln>
                  <a:noFill/>
                </a:ln>
                <a:solidFill>
                  <a:srgbClr val="222222"/>
                </a:solidFill>
                <a:effectLst/>
                <a:latin typeface="inherit"/>
              </a:rPr>
              <a:t> at </a:t>
            </a:r>
            <a:r>
              <a:rPr kumimoji="0" lang="cy-GB" altLang="cy-GB" sz="2100" b="0" i="0" u="none" strike="noStrike" cap="none" normalizeH="0" baseline="0" dirty="0" err="1" smtClean="0">
                <a:ln>
                  <a:noFill/>
                </a:ln>
                <a:solidFill>
                  <a:srgbClr val="222222"/>
                </a:solidFill>
                <a:effectLst/>
                <a:latin typeface="inherit"/>
              </a:rPr>
              <a:t>home</a:t>
            </a:r>
            <a:r>
              <a:rPr kumimoji="0" lang="cy-GB" altLang="cy-GB" sz="2100" b="0" i="0" u="none" strike="noStrike" cap="none" normalizeH="0" baseline="0" dirty="0" smtClean="0">
                <a:ln>
                  <a:noFill/>
                </a:ln>
                <a:solidFill>
                  <a:srgbClr val="222222"/>
                </a:solidFill>
                <a:effectLst/>
                <a:latin typeface="inherit"/>
              </a:rPr>
              <a:t> or at a </a:t>
            </a:r>
            <a:r>
              <a:rPr kumimoji="0" lang="cy-GB" altLang="cy-GB" sz="2100" b="0" i="0" u="none" strike="noStrike" cap="none" normalizeH="0" baseline="0" dirty="0" err="1" smtClean="0">
                <a:ln>
                  <a:noFill/>
                </a:ln>
                <a:solidFill>
                  <a:srgbClr val="222222"/>
                </a:solidFill>
                <a:effectLst/>
                <a:latin typeface="inherit"/>
              </a:rPr>
              <a:t>previous</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setting</a:t>
            </a:r>
            <a:r>
              <a:rPr kumimoji="0" lang="cy-GB" altLang="cy-GB" sz="2100" b="0" i="0" u="none" strike="noStrike" cap="none" normalizeH="0" baseline="0" dirty="0" smtClean="0">
                <a:ln>
                  <a:noFill/>
                </a:ln>
                <a:solidFill>
                  <a:srgbClr val="222222"/>
                </a:solidFill>
                <a:effectLst/>
                <a:latin typeface="inherit"/>
              </a:rPr>
              <a:t>.</a:t>
            </a:r>
            <a:endParaRPr kumimoji="0" lang="cy-GB" altLang="cy-GB" sz="1800" b="0" i="0" u="none" strike="noStrike" cap="none" normalizeH="0" baseline="0" dirty="0" smtClean="0">
              <a:ln>
                <a:noFill/>
              </a:ln>
              <a:solidFill>
                <a:schemeClr val="tx1"/>
              </a:solidFill>
              <a:effectLst/>
              <a:latin typeface="Arial" panose="020B0604020202020204" pitchFamily="34" charset="0"/>
            </a:endParaRPr>
          </a:p>
        </p:txBody>
      </p:sp>
      <p:cxnSp>
        <p:nvCxnSpPr>
          <p:cNvPr id="25" name="Cysylltydd Saeth Syth 24"/>
          <p:cNvCxnSpPr/>
          <p:nvPr/>
        </p:nvCxnSpPr>
        <p:spPr>
          <a:xfrm>
            <a:off x="5214303" y="2798592"/>
            <a:ext cx="880110" cy="87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graphicFrame>
        <p:nvGraphicFramePr>
          <p:cNvPr id="19" name="Diagram 18"/>
          <p:cNvGraphicFramePr/>
          <p:nvPr>
            <p:extLst>
              <p:ext uri="{D42A27DB-BD31-4B8C-83A1-F6EECF244321}">
                <p14:modId xmlns:p14="http://schemas.microsoft.com/office/powerpoint/2010/main" val="3977082931"/>
              </p:ext>
            </p:extLst>
          </p:nvPr>
        </p:nvGraphicFramePr>
        <p:xfrm>
          <a:off x="3367088" y="1892300"/>
          <a:ext cx="5473949" cy="460853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cxnSp>
        <p:nvCxnSpPr>
          <p:cNvPr id="23" name="Straight Connector 22"/>
          <p:cNvCxnSpPr/>
          <p:nvPr/>
        </p:nvCxnSpPr>
        <p:spPr>
          <a:xfrm>
            <a:off x="4222634" y="3471405"/>
            <a:ext cx="3557248" cy="104592"/>
          </a:xfrm>
          <a:prstGeom prst="line">
            <a:avLst/>
          </a:prstGeom>
          <a:ln w="76200">
            <a:solidFill>
              <a:srgbClr val="FFFF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 Box 9"/>
          <p:cNvSpPr txBox="1"/>
          <p:nvPr/>
        </p:nvSpPr>
        <p:spPr>
          <a:xfrm>
            <a:off x="4725931" y="3309565"/>
            <a:ext cx="2687695" cy="384272"/>
          </a:xfrm>
          <a:prstGeom prst="rect">
            <a:avLst/>
          </a:prstGeom>
          <a:solidFill>
            <a:srgbClr val="FFFF00"/>
          </a:solidFill>
          <a:ln w="22225">
            <a:solidFill>
              <a:schemeClr val="tx1"/>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6000"/>
              </a:lnSpc>
              <a:spcBef>
                <a:spcPts val="1400"/>
              </a:spcBef>
              <a:spcAft>
                <a:spcPts val="800"/>
              </a:spcAft>
            </a:pPr>
            <a:r>
              <a:rPr lang="en-GB" sz="1000" dirty="0">
                <a:effectLst/>
                <a:highlight>
                  <a:srgbClr val="FFFF00"/>
                </a:highlight>
                <a:latin typeface="Calibri" panose="020F0502020204030204" pitchFamily="34" charset="0"/>
                <a:ea typeface="Calibri" panose="020F0502020204030204" pitchFamily="34" charset="0"/>
                <a:cs typeface="DejaVu Sans"/>
              </a:rPr>
              <a:t>The </a:t>
            </a:r>
            <a:r>
              <a:rPr lang="en-GB" sz="1000" b="1" dirty="0">
                <a:effectLst/>
                <a:highlight>
                  <a:srgbClr val="FFFF00"/>
                </a:highlight>
                <a:latin typeface="Calibri" panose="020F0502020204030204" pitchFamily="34" charset="0"/>
                <a:ea typeface="Calibri" panose="020F0502020204030204" pitchFamily="34" charset="0"/>
                <a:cs typeface="DejaVu Sans"/>
              </a:rPr>
              <a:t>statutory timetable</a:t>
            </a:r>
            <a:r>
              <a:rPr lang="en-GB" sz="1000" dirty="0">
                <a:effectLst/>
                <a:highlight>
                  <a:srgbClr val="FFFF00"/>
                </a:highlight>
                <a:latin typeface="Calibri" panose="020F0502020204030204" pitchFamily="34" charset="0"/>
                <a:ea typeface="Calibri" panose="020F0502020204030204" pitchFamily="34" charset="0"/>
                <a:cs typeface="DejaVu Sans"/>
              </a:rPr>
              <a:t> must be adhered to when starting this step</a:t>
            </a:r>
            <a:r>
              <a:rPr lang="en-GB" sz="1000" dirty="0">
                <a:effectLst/>
                <a:latin typeface="Calibri" panose="020F0502020204030204" pitchFamily="34" charset="0"/>
                <a:ea typeface="Calibri" panose="020F0502020204030204" pitchFamily="34" charset="0"/>
                <a:cs typeface="DejaVu Sans"/>
              </a:rPr>
              <a:t> – </a:t>
            </a:r>
            <a:endParaRPr lang="cy-GB" sz="1100" dirty="0">
              <a:effectLst/>
              <a:latin typeface="Calibri" panose="020F0502020204030204" pitchFamily="34" charset="0"/>
              <a:ea typeface="Calibri" panose="020F0502020204030204" pitchFamily="34" charset="0"/>
              <a:cs typeface="DejaVu Sans"/>
            </a:endParaRPr>
          </a:p>
        </p:txBody>
      </p:sp>
    </p:spTree>
    <p:extLst>
      <p:ext uri="{BB962C8B-B14F-4D97-AF65-F5344CB8AC3E}">
        <p14:creationId xmlns:p14="http://schemas.microsoft.com/office/powerpoint/2010/main" val="793057001"/>
      </p:ext>
    </p:extLst>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7172" name="Rectangle 2"/>
          <p:cNvSpPr txBox="1">
            <a:spLocks noChangeArrowheads="1"/>
          </p:cNvSpPr>
          <p:nvPr/>
        </p:nvSpPr>
        <p:spPr bwMode="auto">
          <a:xfrm>
            <a:off x="53975" y="15875"/>
            <a:ext cx="8940800" cy="13906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a:solidFill>
                  <a:srgbClr val="FFFFFF"/>
                </a:solidFill>
                <a:latin typeface="Calibri Light" panose="020F0302020204030204" pitchFamily="34" charset="0"/>
              </a:rPr>
              <a:t>  </a:t>
            </a:r>
            <a:r>
              <a:rPr lang="en-US" altLang="en-US" sz="4000" dirty="0" smtClean="0">
                <a:solidFill>
                  <a:srgbClr val="FFFFFF"/>
                </a:solidFill>
                <a:latin typeface="Calibri Light" panose="020F0302020204030204" pitchFamily="34" charset="0"/>
              </a:rPr>
              <a:t>A Entry Level or starting Point</a:t>
            </a:r>
            <a:endParaRPr lang="en-US" altLang="en-US" sz="4000" dirty="0">
              <a:solidFill>
                <a:srgbClr val="FFFFFF"/>
              </a:solidFill>
              <a:latin typeface="Calibri Light" panose="020F0302020204030204" pitchFamily="34" charset="0"/>
            </a:endParaRPr>
          </a:p>
        </p:txBody>
      </p:sp>
      <p:pic>
        <p:nvPicPr>
          <p:cNvPr id="717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717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CA3405A5-7C68-49A1-902A-1AF8E8F20A0D}" type="slidenum">
              <a:rPr lang="en-GB" altLang="en-US" sz="900" b="0" smtClean="0">
                <a:solidFill>
                  <a:srgbClr val="898989"/>
                </a:solidFill>
              </a:rPr>
              <a:pPr eaLnBrk="1" hangingPunct="1">
                <a:lnSpc>
                  <a:spcPct val="100000"/>
                </a:lnSpc>
                <a:spcBef>
                  <a:spcPct val="0"/>
                </a:spcBef>
                <a:buFontTx/>
                <a:buNone/>
              </a:pPr>
              <a:t>29</a:t>
            </a:fld>
            <a:endParaRPr lang="en-GB" altLang="en-US" sz="900" b="0" smtClean="0">
              <a:solidFill>
                <a:srgbClr val="898989"/>
              </a:solidFill>
            </a:endParaRPr>
          </a:p>
        </p:txBody>
      </p:sp>
      <p:sp>
        <p:nvSpPr>
          <p:cNvPr id="7177"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7178" name="Llun 3"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8494" y="3762561"/>
            <a:ext cx="4103687" cy="1844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225859" y="1850732"/>
            <a:ext cx="8460581" cy="1257407"/>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cy-GB" sz="2100" b="0" i="0" u="none" strike="noStrike" cap="none" normalizeH="0" baseline="0" dirty="0" smtClean="0">
                <a:ln>
                  <a:noFill/>
                </a:ln>
                <a:solidFill>
                  <a:srgbClr val="222222"/>
                </a:solidFill>
                <a:effectLst/>
                <a:latin typeface="inherit"/>
              </a:rPr>
              <a:t>Access to the </a:t>
            </a:r>
            <a:r>
              <a:rPr kumimoji="0" lang="cy-GB" altLang="cy-GB" sz="2100" b="0" i="0" u="none" strike="noStrike" cap="none" normalizeH="0" baseline="0" dirty="0" err="1" smtClean="0">
                <a:ln>
                  <a:noFill/>
                </a:ln>
                <a:solidFill>
                  <a:srgbClr val="222222"/>
                </a:solidFill>
                <a:effectLst/>
                <a:latin typeface="inherit"/>
              </a:rPr>
              <a:t>setting</a:t>
            </a:r>
            <a:r>
              <a:rPr kumimoji="0" lang="cy-GB" altLang="cy-GB" sz="2100" b="0" i="0" u="none" strike="noStrike" cap="none" normalizeH="0" baseline="0" dirty="0" smtClean="0">
                <a:ln>
                  <a:noFill/>
                </a:ln>
                <a:solidFill>
                  <a:srgbClr val="222222"/>
                </a:solidFill>
                <a:effectLst/>
                <a:latin typeface="inherit"/>
              </a:rPr>
              <a:t> – </a:t>
            </a:r>
            <a:r>
              <a:rPr kumimoji="0" lang="cy-GB" altLang="cy-GB" sz="2100" b="0" i="0" u="none" strike="noStrike" cap="none" normalizeH="0" baseline="0" dirty="0" err="1" smtClean="0">
                <a:ln>
                  <a:noFill/>
                </a:ln>
                <a:solidFill>
                  <a:srgbClr val="222222"/>
                </a:solidFill>
                <a:effectLst/>
                <a:latin typeface="inherit"/>
              </a:rPr>
              <a:t>Setting</a:t>
            </a:r>
            <a:r>
              <a:rPr kumimoji="0" lang="cy-GB" altLang="cy-GB" sz="2100" b="0" i="0" u="none" strike="noStrike" cap="none" normalizeH="0" baseline="0" dirty="0" smtClean="0">
                <a:ln>
                  <a:noFill/>
                </a:ln>
                <a:solidFill>
                  <a:srgbClr val="222222"/>
                </a:solidFill>
                <a:effectLst/>
                <a:latin typeface="inherit"/>
              </a:rPr>
              <a:t> to </a:t>
            </a:r>
            <a:r>
              <a:rPr kumimoji="0" lang="cy-GB" altLang="cy-GB" sz="2100" b="0" i="0" u="none" strike="noStrike" cap="none" normalizeH="0" baseline="0" dirty="0" err="1" smtClean="0">
                <a:ln>
                  <a:noFill/>
                </a:ln>
                <a:solidFill>
                  <a:srgbClr val="222222"/>
                </a:solidFill>
                <a:effectLst/>
                <a:latin typeface="inherit"/>
              </a:rPr>
              <a:t>talk</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with</a:t>
            </a:r>
            <a:r>
              <a:rPr kumimoji="0" lang="cy-GB" altLang="cy-GB" sz="2100" b="0" i="0" u="none" strike="noStrike" cap="none" normalizeH="0" baseline="0" dirty="0" smtClean="0">
                <a:ln>
                  <a:noFill/>
                </a:ln>
                <a:solidFill>
                  <a:srgbClr val="222222"/>
                </a:solidFill>
                <a:effectLst/>
                <a:latin typeface="inherit"/>
              </a:rPr>
              <a:t> parent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cy-GB" sz="2100" b="0" i="0" u="none" strike="noStrike" cap="none" normalizeH="0" baseline="0" dirty="0" err="1" smtClean="0">
                <a:ln>
                  <a:noFill/>
                </a:ln>
                <a:solidFill>
                  <a:srgbClr val="222222"/>
                </a:solidFill>
                <a:effectLst/>
                <a:latin typeface="inherit"/>
              </a:rPr>
              <a:t>Setting</a:t>
            </a:r>
            <a:r>
              <a:rPr kumimoji="0" lang="cy-GB" altLang="cy-GB" sz="2100" b="0" i="0" u="none" strike="noStrike" cap="none" normalizeH="0" baseline="0" dirty="0" smtClean="0">
                <a:ln>
                  <a:noFill/>
                </a:ln>
                <a:solidFill>
                  <a:srgbClr val="222222"/>
                </a:solidFill>
                <a:effectLst/>
                <a:latin typeface="inherit"/>
              </a:rPr>
              <a:t> to </a:t>
            </a:r>
            <a:r>
              <a:rPr kumimoji="0" lang="cy-GB" altLang="cy-GB" sz="2100" b="0" i="0" u="none" strike="noStrike" cap="none" normalizeH="0" baseline="0" dirty="0" err="1" smtClean="0">
                <a:ln>
                  <a:noFill/>
                </a:ln>
                <a:solidFill>
                  <a:srgbClr val="222222"/>
                </a:solidFill>
                <a:effectLst/>
                <a:latin typeface="inherit"/>
              </a:rPr>
              <a:t>operate</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on</a:t>
            </a:r>
            <a:r>
              <a:rPr kumimoji="0" lang="cy-GB" altLang="cy-GB" sz="2100" b="0" i="0" u="none" strike="noStrike" cap="none" normalizeH="0" baseline="0" dirty="0" smtClean="0">
                <a:ln>
                  <a:noFill/>
                </a:ln>
                <a:solidFill>
                  <a:srgbClr val="222222"/>
                </a:solidFill>
                <a:effectLst/>
                <a:latin typeface="inherit"/>
              </a:rPr>
              <a:t> the </a:t>
            </a:r>
            <a:r>
              <a:rPr kumimoji="0" lang="cy-GB" altLang="cy-GB" sz="2100" b="0" i="0" u="none" strike="noStrike" cap="none" normalizeH="0" baseline="0" dirty="0" err="1" smtClean="0">
                <a:ln>
                  <a:noFill/>
                </a:ln>
                <a:solidFill>
                  <a:srgbClr val="222222"/>
                </a:solidFill>
                <a:effectLst/>
                <a:latin typeface="inherit"/>
              </a:rPr>
              <a:t>Universal</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Provision</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layer</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white</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wheel</a:t>
            </a:r>
            <a:r>
              <a:rPr kumimoji="0" lang="cy-GB" altLang="cy-GB" sz="2100" b="0" i="0" u="none" strike="noStrike" cap="none" normalizeH="0" baseline="0" dirty="0" smtClean="0">
                <a:ln>
                  <a:noFill/>
                </a:ln>
                <a:solidFill>
                  <a:srgbClr val="222222"/>
                </a:solidFill>
                <a:effectLst/>
                <a:latin typeface="inherit"/>
              </a:rPr>
              <a:t>).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cy-GB" sz="2100" b="0" i="0" u="none" strike="noStrike" cap="none" normalizeH="0" baseline="0" dirty="0" err="1" smtClean="0">
                <a:ln>
                  <a:noFill/>
                </a:ln>
                <a:solidFill>
                  <a:srgbClr val="222222"/>
                </a:solidFill>
                <a:effectLst/>
                <a:latin typeface="inherit"/>
              </a:rPr>
              <a:t>Teacher</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may</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consult</a:t>
            </a:r>
            <a:r>
              <a:rPr kumimoji="0" lang="cy-GB" altLang="cy-GB" sz="2100" b="0" i="0" u="none" strike="noStrike" cap="none" normalizeH="0" baseline="0" dirty="0" smtClean="0">
                <a:ln>
                  <a:noFill/>
                </a:ln>
                <a:solidFill>
                  <a:srgbClr val="222222"/>
                </a:solidFill>
                <a:effectLst/>
                <a:latin typeface="inherit"/>
              </a:rPr>
              <a:t> at </a:t>
            </a:r>
            <a:r>
              <a:rPr kumimoji="0" lang="cy-GB" altLang="cy-GB" sz="2100" b="0" i="0" u="none" strike="noStrike" cap="none" normalizeH="0" baseline="0" dirty="0" err="1" smtClean="0">
                <a:ln>
                  <a:noFill/>
                </a:ln>
                <a:solidFill>
                  <a:srgbClr val="222222"/>
                </a:solidFill>
                <a:effectLst/>
                <a:latin typeface="inherit"/>
              </a:rPr>
              <a:t>Universal</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provision</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level</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situations</a:t>
            </a:r>
            <a:r>
              <a:rPr kumimoji="0" lang="cy-GB" altLang="cy-GB" sz="2100" b="0" i="0" u="none" strike="noStrike" cap="none" normalizeH="0" baseline="0" dirty="0" smtClean="0">
                <a:ln>
                  <a:noFill/>
                </a:ln>
                <a:solidFill>
                  <a:srgbClr val="222222"/>
                </a:solidFill>
                <a:effectLst/>
                <a:latin typeface="inherit"/>
              </a:rPr>
              <a:t> / </a:t>
            </a:r>
            <a:r>
              <a:rPr kumimoji="0" lang="cy-GB" altLang="cy-GB" sz="2100" b="0" i="0" u="none" strike="noStrike" cap="none" normalizeH="0" baseline="0" dirty="0" err="1" smtClean="0">
                <a:ln>
                  <a:noFill/>
                </a:ln>
                <a:solidFill>
                  <a:srgbClr val="222222"/>
                </a:solidFill>
                <a:effectLst/>
                <a:latin typeface="inherit"/>
              </a:rPr>
              <a:t>routines</a:t>
            </a:r>
            <a:r>
              <a:rPr kumimoji="0" lang="cy-GB" altLang="cy-GB" sz="2100" b="0" i="0" u="none" strike="noStrike" cap="none" normalizeH="0" baseline="0" dirty="0" smtClean="0">
                <a:ln>
                  <a:noFill/>
                </a:ln>
                <a:solidFill>
                  <a:srgbClr val="222222"/>
                </a:solidFill>
                <a:effectLst/>
                <a:latin typeface="inherit"/>
              </a:rPr>
              <a:t> of </a:t>
            </a:r>
            <a:r>
              <a:rPr kumimoji="0" lang="cy-GB" altLang="cy-GB" sz="2100" b="0" i="0" u="none" strike="noStrike" cap="none" normalizeH="0" baseline="0" dirty="0" err="1" smtClean="0">
                <a:ln>
                  <a:noFill/>
                </a:ln>
                <a:solidFill>
                  <a:srgbClr val="222222"/>
                </a:solidFill>
                <a:effectLst/>
                <a:latin typeface="inherit"/>
              </a:rPr>
              <a:t>concern</a:t>
            </a:r>
            <a:r>
              <a:rPr kumimoji="0" lang="cy-GB" altLang="cy-GB" sz="2100" b="0" i="0" u="none" strike="noStrike" cap="none" normalizeH="0" baseline="0" dirty="0" smtClean="0">
                <a:ln>
                  <a:noFill/>
                </a:ln>
                <a:solidFill>
                  <a:srgbClr val="222222"/>
                </a:solidFill>
                <a:effectLst/>
                <a:latin typeface="inherit"/>
              </a:rPr>
              <a:t>) Record </a:t>
            </a:r>
            <a:r>
              <a:rPr kumimoji="0" lang="cy-GB" altLang="cy-GB" sz="2100" b="0" i="0" u="none" strike="noStrike" cap="none" normalizeH="0" baseline="0" dirty="0" err="1" smtClean="0">
                <a:ln>
                  <a:noFill/>
                </a:ln>
                <a:solidFill>
                  <a:srgbClr val="222222"/>
                </a:solidFill>
                <a:effectLst/>
                <a:latin typeface="inherit"/>
              </a:rPr>
              <a:t>on</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Advisory</a:t>
            </a:r>
            <a:r>
              <a:rPr kumimoji="0" lang="cy-GB" altLang="cy-GB" sz="2100" b="0" i="0" u="none" strike="noStrike" cap="none" normalizeH="0" baseline="0" dirty="0" smtClean="0">
                <a:ln>
                  <a:noFill/>
                </a:ln>
                <a:solidFill>
                  <a:srgbClr val="222222"/>
                </a:solidFill>
                <a:effectLst/>
                <a:latin typeface="inherit"/>
              </a:rPr>
              <a:t> </a:t>
            </a:r>
            <a:r>
              <a:rPr kumimoji="0" lang="cy-GB" altLang="cy-GB" sz="2100" b="0" i="0" u="none" strike="noStrike" cap="none" normalizeH="0" baseline="0" dirty="0" err="1" smtClean="0">
                <a:ln>
                  <a:noFill/>
                </a:ln>
                <a:solidFill>
                  <a:srgbClr val="222222"/>
                </a:solidFill>
                <a:effectLst/>
                <a:latin typeface="inherit"/>
              </a:rPr>
              <a:t>Teacher</a:t>
            </a:r>
            <a:r>
              <a:rPr kumimoji="0" lang="cy-GB" altLang="cy-GB" sz="2100" b="0" i="0" u="none" strike="noStrike" cap="none" normalizeH="0" baseline="0" dirty="0" smtClean="0">
                <a:ln>
                  <a:noFill/>
                </a:ln>
                <a:solidFill>
                  <a:srgbClr val="222222"/>
                </a:solidFill>
                <a:effectLst/>
                <a:latin typeface="inherit"/>
              </a:rPr>
              <a:t> record </a:t>
            </a:r>
            <a:r>
              <a:rPr kumimoji="0" lang="cy-GB" altLang="cy-GB" sz="2100" b="0" i="0" u="none" strike="noStrike" cap="none" normalizeH="0" baseline="0" dirty="0" err="1" smtClean="0">
                <a:ln>
                  <a:noFill/>
                </a:ln>
                <a:solidFill>
                  <a:srgbClr val="222222"/>
                </a:solidFill>
                <a:effectLst/>
                <a:latin typeface="inherit"/>
              </a:rPr>
              <a:t>form</a:t>
            </a:r>
            <a:r>
              <a:rPr kumimoji="0" lang="cy-GB" altLang="cy-GB" sz="800" b="0" i="0" u="none" strike="noStrike" cap="none" normalizeH="0" baseline="0" dirty="0" smtClean="0">
                <a:ln>
                  <a:noFill/>
                </a:ln>
                <a:solidFill>
                  <a:schemeClr val="tx1"/>
                </a:solidFill>
                <a:effectLst/>
              </a:rPr>
              <a:t> </a:t>
            </a:r>
            <a:endParaRPr kumimoji="0" lang="cy-GB" altLang="cy-GB" sz="1800" b="0" i="0" u="none" strike="noStrike" cap="none" normalizeH="0" baseline="0" dirty="0" smtClean="0">
              <a:ln>
                <a:noFill/>
              </a:ln>
              <a:solidFill>
                <a:schemeClr val="tx1"/>
              </a:solidFill>
              <a:effectLst/>
              <a:latin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423655249"/>
              </p:ext>
            </p:extLst>
          </p:nvPr>
        </p:nvGraphicFramePr>
        <p:xfrm>
          <a:off x="4903772" y="3375024"/>
          <a:ext cx="4390247" cy="301625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922769348"/>
      </p:ext>
    </p:extLst>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8196" name="Rectangle 2"/>
          <p:cNvSpPr txBox="1">
            <a:spLocks noChangeArrowheads="1"/>
          </p:cNvSpPr>
          <p:nvPr/>
        </p:nvSpPr>
        <p:spPr bwMode="auto">
          <a:xfrm>
            <a:off x="53975" y="0"/>
            <a:ext cx="8940800" cy="1080332"/>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None/>
            </a:pPr>
            <a:r>
              <a:rPr lang="en-US" altLang="en-US" sz="3600" dirty="0">
                <a:solidFill>
                  <a:srgbClr val="FFFFFF"/>
                </a:solidFill>
                <a:latin typeface="Calibri Light" panose="020F0302020204030204" pitchFamily="34" charset="0"/>
              </a:rPr>
              <a:t>A Entry Level or starting Point</a:t>
            </a:r>
          </a:p>
          <a:p>
            <a:pPr algn="ctr">
              <a:lnSpc>
                <a:spcPct val="100000"/>
              </a:lnSpc>
              <a:spcBef>
                <a:spcPct val="0"/>
              </a:spcBef>
              <a:buFontTx/>
              <a:buNone/>
            </a:pPr>
            <a:endParaRPr lang="en-US" altLang="en-US" sz="4000" dirty="0">
              <a:solidFill>
                <a:srgbClr val="FFFFFF"/>
              </a:solidFill>
              <a:latin typeface="Calibri Light" panose="020F0302020204030204" pitchFamily="34" charset="0"/>
            </a:endParaRPr>
          </a:p>
        </p:txBody>
      </p:sp>
      <p:pic>
        <p:nvPicPr>
          <p:cNvPr id="81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820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2D70BA1E-CACB-4AF9-BB0B-8EA10D585B7A}" type="slidenum">
              <a:rPr lang="en-GB" altLang="en-US" sz="900" b="0" smtClean="0">
                <a:solidFill>
                  <a:srgbClr val="898989"/>
                </a:solidFill>
              </a:rPr>
              <a:pPr eaLnBrk="1" hangingPunct="1">
                <a:lnSpc>
                  <a:spcPct val="100000"/>
                </a:lnSpc>
                <a:spcBef>
                  <a:spcPct val="0"/>
                </a:spcBef>
                <a:buFontTx/>
                <a:buNone/>
              </a:pPr>
              <a:t>30</a:t>
            </a:fld>
            <a:endParaRPr lang="en-GB" altLang="en-US" sz="900" b="0" smtClean="0">
              <a:solidFill>
                <a:srgbClr val="898989"/>
              </a:solidFill>
            </a:endParaRPr>
          </a:p>
        </p:txBody>
      </p:sp>
      <p:sp>
        <p:nvSpPr>
          <p:cNvPr id="820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8203"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2929612" y="5229280"/>
            <a:ext cx="3411537" cy="1240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302419" y="1545992"/>
            <a:ext cx="8460581" cy="365806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Observation</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and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assessment</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methods</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have</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highlighted</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concern</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achievement</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or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progress</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Setting</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to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arrange</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an</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initial</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meeting</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with</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the parent /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guardian</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Share</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information</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and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agree</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on</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actions</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Record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on</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F1</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Complete</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F2</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Complete</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or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revise</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the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Information</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lang="cy-GB" altLang="cy-GB" sz="2000" dirty="0" err="1" smtClean="0">
                <a:solidFill>
                  <a:srgbClr val="222222"/>
                </a:solidFill>
                <a:latin typeface="Gill Sans MT" panose="020B0502020104020203" pitchFamily="34" charset="0"/>
                <a:cs typeface="Arial" panose="020B0604020202020204" pitchFamily="34" charset="0"/>
              </a:rPr>
              <a:t>s</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heet</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ready</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to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create</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one</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page</a:t>
            </a:r>
            <a:r>
              <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rPr>
              <a:t> </a:t>
            </a:r>
            <a:r>
              <a:rPr kumimoji="0" lang="cy-GB" altLang="cy-GB" sz="2000" b="0" i="0" u="none" strike="noStrike" cap="none" normalizeH="0" baseline="0" dirty="0" err="1" smtClean="0">
                <a:ln>
                  <a:noFill/>
                </a:ln>
                <a:solidFill>
                  <a:srgbClr val="222222"/>
                </a:solidFill>
                <a:effectLst/>
                <a:latin typeface="Gill Sans MT" panose="020B0502020104020203" pitchFamily="34" charset="0"/>
                <a:cs typeface="Arial" panose="020B0604020202020204" pitchFamily="34" charset="0"/>
              </a:rPr>
              <a:t>profile</a:t>
            </a:r>
            <a:endParaRPr kumimoji="0" lang="cy-GB" altLang="cy-GB" sz="2000" b="0" i="0" u="none" strike="noStrike" cap="none" normalizeH="0" baseline="0" dirty="0" smtClean="0">
              <a:ln>
                <a:noFill/>
              </a:ln>
              <a:solidFill>
                <a:srgbClr val="222222"/>
              </a:solidFill>
              <a:effectLst/>
              <a:latin typeface="Gill Sans MT" panose="020B0502020104020203" pitchFamily="34" charset="0"/>
              <a:cs typeface="Arial" panose="020B0604020202020204" pitchFamily="34" charset="0"/>
            </a:endParaRPr>
          </a:p>
          <a:p>
            <a:pPr marL="342900" lvl="0" indent="-342900" defTabSz="914400">
              <a:buFont typeface="Arial" panose="020B0604020202020204" pitchFamily="34" charset="0"/>
              <a:buChar char="•"/>
            </a:pPr>
            <a:r>
              <a:rPr lang="en-US" altLang="cy-GB" sz="2000" dirty="0">
                <a:latin typeface="Gill Sans MT" panose="020B0502020104020203" pitchFamily="34" charset="0"/>
              </a:rPr>
              <a:t>Share the pamphlet 'What is a one-page profile' with the parent / </a:t>
            </a:r>
            <a:r>
              <a:rPr lang="en-US" altLang="cy-GB" sz="2000" dirty="0" smtClean="0">
                <a:latin typeface="Gill Sans MT" panose="020B0502020104020203" pitchFamily="34" charset="0"/>
              </a:rPr>
              <a:t>guardian </a:t>
            </a:r>
            <a:r>
              <a:rPr lang="en-US" altLang="cy-GB" sz="2000" dirty="0">
                <a:latin typeface="Gill Sans MT" panose="020B0502020104020203" pitchFamily="34" charset="0"/>
              </a:rPr>
              <a:t>and explain the process of how to receive an invitation to contribute to the one-page digital profile via e-mail.    Explain that a 6 digit code will need to be received from the setting to register on the system.  Share/discuss the guidance </a:t>
            </a:r>
            <a:r>
              <a:rPr lang="en-US" altLang="cy-GB" sz="2000" dirty="0" smtClean="0">
                <a:latin typeface="Gill Sans MT" panose="020B0502020104020203" pitchFamily="34" charset="0"/>
              </a:rPr>
              <a:t>booklet.</a:t>
            </a:r>
          </a:p>
        </p:txBody>
      </p:sp>
    </p:spTree>
    <p:extLst>
      <p:ext uri="{BB962C8B-B14F-4D97-AF65-F5344CB8AC3E}">
        <p14:creationId xmlns:p14="http://schemas.microsoft.com/office/powerpoint/2010/main" val="738021777"/>
      </p:ext>
    </p:extLst>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8196" name="Rectangle 2"/>
          <p:cNvSpPr txBox="1">
            <a:spLocks noChangeArrowheads="1"/>
          </p:cNvSpPr>
          <p:nvPr/>
        </p:nvSpPr>
        <p:spPr bwMode="auto">
          <a:xfrm>
            <a:off x="53975" y="0"/>
            <a:ext cx="8940800" cy="1080332"/>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None/>
            </a:pPr>
            <a:r>
              <a:rPr lang="en-US" altLang="en-US" sz="3600" dirty="0" smtClean="0">
                <a:solidFill>
                  <a:srgbClr val="FFFFFF"/>
                </a:solidFill>
                <a:latin typeface="Calibri Light" panose="020F0302020204030204" pitchFamily="34" charset="0"/>
              </a:rPr>
              <a:t>Important information</a:t>
            </a:r>
            <a:endParaRPr lang="en-US" altLang="en-US" sz="3600" dirty="0">
              <a:solidFill>
                <a:srgbClr val="FFFFFF"/>
              </a:solidFill>
              <a:latin typeface="Calibri Light" panose="020F0302020204030204" pitchFamily="34" charset="0"/>
            </a:endParaRPr>
          </a:p>
          <a:p>
            <a:pPr algn="ctr">
              <a:lnSpc>
                <a:spcPct val="100000"/>
              </a:lnSpc>
              <a:spcBef>
                <a:spcPct val="0"/>
              </a:spcBef>
              <a:buFontTx/>
              <a:buNone/>
            </a:pPr>
            <a:endParaRPr lang="en-US" altLang="en-US" sz="4000" dirty="0">
              <a:solidFill>
                <a:srgbClr val="FFFFFF"/>
              </a:solidFill>
              <a:latin typeface="Calibri Light" panose="020F0302020204030204" pitchFamily="34" charset="0"/>
            </a:endParaRPr>
          </a:p>
        </p:txBody>
      </p:sp>
      <p:pic>
        <p:nvPicPr>
          <p:cNvPr id="81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820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2D70BA1E-CACB-4AF9-BB0B-8EA10D585B7A}" type="slidenum">
              <a:rPr lang="en-GB" altLang="en-US" sz="900" b="0" smtClean="0">
                <a:solidFill>
                  <a:srgbClr val="898989"/>
                </a:solidFill>
              </a:rPr>
              <a:pPr eaLnBrk="1" hangingPunct="1">
                <a:lnSpc>
                  <a:spcPct val="100000"/>
                </a:lnSpc>
                <a:spcBef>
                  <a:spcPct val="0"/>
                </a:spcBef>
                <a:buFontTx/>
                <a:buNone/>
              </a:pPr>
              <a:t>31</a:t>
            </a:fld>
            <a:endParaRPr lang="en-GB" altLang="en-US" sz="900" b="0" smtClean="0">
              <a:solidFill>
                <a:srgbClr val="898989"/>
              </a:solidFill>
            </a:endParaRPr>
          </a:p>
        </p:txBody>
      </p:sp>
      <p:sp>
        <p:nvSpPr>
          <p:cNvPr id="820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8203"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2929612" y="5229280"/>
            <a:ext cx="3411537" cy="1240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302419" y="3254152"/>
            <a:ext cx="8460581" cy="24174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cy-GB" altLang="cy-GB"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4"/>
          <p:cNvSpPr/>
          <p:nvPr/>
        </p:nvSpPr>
        <p:spPr>
          <a:xfrm>
            <a:off x="302419" y="1720840"/>
            <a:ext cx="8460581" cy="3416320"/>
          </a:xfrm>
          <a:prstGeom prst="rect">
            <a:avLst/>
          </a:prstGeom>
        </p:spPr>
        <p:txBody>
          <a:bodyPr wrap="square">
            <a:spAutoFit/>
          </a:bodyPr>
          <a:lstStyle/>
          <a:p>
            <a:r>
              <a:rPr lang="en-US" sz="2400" dirty="0"/>
              <a:t>F1:to remain in the setting adhering to the setting's data protection policy </a:t>
            </a:r>
            <a:r>
              <a:rPr lang="en-US" sz="2400" dirty="0" smtClean="0"/>
              <a:t>(Advisory Teacher </a:t>
            </a:r>
            <a:r>
              <a:rPr lang="en-US" sz="2400" dirty="0"/>
              <a:t>will be aware that you have a child stepping onto the green level (targeted Universal Provision) as she receives an invitation to contribute to the One-page Profile). </a:t>
            </a:r>
            <a:endParaRPr lang="en-US" sz="2400" dirty="0" smtClean="0"/>
          </a:p>
          <a:p>
            <a:endParaRPr lang="en-US" sz="2400" dirty="0" smtClean="0"/>
          </a:p>
          <a:p>
            <a:r>
              <a:rPr lang="en-US" sz="2400" dirty="0" smtClean="0"/>
              <a:t>F2</a:t>
            </a:r>
            <a:r>
              <a:rPr lang="en-US" sz="2400" dirty="0"/>
              <a:t>: Email </a:t>
            </a:r>
            <a:r>
              <a:rPr lang="en-US" sz="2400" dirty="0" smtClean="0"/>
              <a:t>for the </a:t>
            </a:r>
            <a:r>
              <a:rPr lang="en-US" sz="2400" dirty="0"/>
              <a:t>attention of </a:t>
            </a:r>
            <a:r>
              <a:rPr lang="en-US" sz="2400" dirty="0" smtClean="0"/>
              <a:t>the </a:t>
            </a:r>
            <a:r>
              <a:rPr lang="en-US" sz="2400" dirty="0"/>
              <a:t>Authority Officer (Ellen Jones during </a:t>
            </a:r>
            <a:r>
              <a:rPr lang="en-US" sz="2400" dirty="0" smtClean="0"/>
              <a:t> interim) </a:t>
            </a:r>
            <a:r>
              <a:rPr lang="en-US" sz="2400" dirty="0" err="1"/>
              <a:t>ellenjones@gwynedd.llyw.cymru</a:t>
            </a:r>
            <a:r>
              <a:rPr lang="en-US" sz="2400" dirty="0"/>
              <a:t>. </a:t>
            </a:r>
            <a:r>
              <a:rPr lang="en-US" sz="2400" dirty="0" smtClean="0"/>
              <a:t>The form must be password protected   </a:t>
            </a:r>
            <a:r>
              <a:rPr lang="en-US" sz="2400" b="1" dirty="0" smtClean="0"/>
              <a:t>Ff2Gwynedd </a:t>
            </a:r>
            <a:endParaRPr lang="cy-GB" sz="2400" b="1" dirty="0"/>
          </a:p>
        </p:txBody>
      </p:sp>
    </p:spTree>
    <p:extLst>
      <p:ext uri="{BB962C8B-B14F-4D97-AF65-F5344CB8AC3E}">
        <p14:creationId xmlns:p14="http://schemas.microsoft.com/office/powerpoint/2010/main" val="3371047336"/>
      </p:ext>
    </p:extLst>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8100" y="40735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9220" name="Rectangle 2"/>
          <p:cNvSpPr txBox="1">
            <a:spLocks noChangeArrowheads="1"/>
          </p:cNvSpPr>
          <p:nvPr/>
        </p:nvSpPr>
        <p:spPr bwMode="auto">
          <a:xfrm>
            <a:off x="53975" y="47625"/>
            <a:ext cx="9090025" cy="95250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400" dirty="0">
                <a:solidFill>
                  <a:srgbClr val="FFFFFF"/>
                </a:solidFill>
                <a:latin typeface="Calibri Light" panose="020F0302020204030204" pitchFamily="34" charset="0"/>
              </a:rPr>
              <a:t> </a:t>
            </a:r>
            <a:r>
              <a:rPr lang="en-US" altLang="en-US" sz="4400" dirty="0" smtClean="0">
                <a:solidFill>
                  <a:srgbClr val="FFFFFF"/>
                </a:solidFill>
                <a:latin typeface="Calibri Light" panose="020F0302020204030204" pitchFamily="34" charset="0"/>
              </a:rPr>
              <a:t>F1 </a:t>
            </a:r>
            <a:r>
              <a:rPr lang="en-US" altLang="en-US" sz="3200" dirty="0">
                <a:solidFill>
                  <a:srgbClr val="FFFFFF"/>
                </a:solidFill>
                <a:latin typeface="Calibri Light" panose="020F0302020204030204" pitchFamily="34" charset="0"/>
              </a:rPr>
              <a:t>– </a:t>
            </a:r>
            <a:r>
              <a:rPr lang="en-US" altLang="en-US" sz="3200" dirty="0" smtClean="0">
                <a:solidFill>
                  <a:srgbClr val="FFFFFF"/>
                </a:solidFill>
                <a:latin typeface="Calibri Light" panose="020F0302020204030204" pitchFamily="34" charset="0"/>
              </a:rPr>
              <a:t>Meeting Record</a:t>
            </a:r>
            <a:endParaRPr lang="en-US" altLang="en-US" sz="3200" dirty="0">
              <a:solidFill>
                <a:srgbClr val="FFFFFF"/>
              </a:solidFill>
              <a:latin typeface="Calibri Light" panose="020F0302020204030204" pitchFamily="34" charset="0"/>
            </a:endParaRPr>
          </a:p>
        </p:txBody>
      </p:sp>
      <p:pic>
        <p:nvPicPr>
          <p:cNvPr id="922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6532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7100" y="66532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050" y="6643688"/>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922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4A009F8C-E931-47E0-AB6A-2908597E23EC}" type="slidenum">
              <a:rPr lang="en-GB" altLang="en-US" sz="900" b="0" smtClean="0">
                <a:solidFill>
                  <a:srgbClr val="898989"/>
                </a:solidFill>
              </a:rPr>
              <a:pPr eaLnBrk="1" hangingPunct="1">
                <a:lnSpc>
                  <a:spcPct val="100000"/>
                </a:lnSpc>
                <a:spcBef>
                  <a:spcPct val="0"/>
                </a:spcBef>
                <a:buFontTx/>
                <a:buNone/>
              </a:pPr>
              <a:t>32</a:t>
            </a:fld>
            <a:endParaRPr lang="en-GB" altLang="en-US" sz="900" b="0" smtClean="0">
              <a:solidFill>
                <a:srgbClr val="898989"/>
              </a:solidFill>
            </a:endParaRPr>
          </a:p>
        </p:txBody>
      </p:sp>
      <p:sp>
        <p:nvSpPr>
          <p:cNvPr id="922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13" name="Picture 12"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513" y="923155"/>
            <a:ext cx="8899787" cy="5581712"/>
          </a:xfrm>
          <a:prstGeom prst="rect">
            <a:avLst/>
          </a:prstGeom>
        </p:spPr>
      </p:pic>
    </p:spTree>
    <p:extLst>
      <p:ext uri="{BB962C8B-B14F-4D97-AF65-F5344CB8AC3E}">
        <p14:creationId xmlns:p14="http://schemas.microsoft.com/office/powerpoint/2010/main" val="4012289160"/>
      </p:ext>
    </p:extLst>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02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DC5FF57-F94B-408C-9DF1-95E2B0E13DB3}" type="slidenum">
              <a:rPr lang="en-GB" altLang="en-US" sz="900" b="0" smtClean="0">
                <a:solidFill>
                  <a:srgbClr val="898989"/>
                </a:solidFill>
              </a:rPr>
              <a:pPr eaLnBrk="1" hangingPunct="1">
                <a:lnSpc>
                  <a:spcPct val="100000"/>
                </a:lnSpc>
                <a:spcBef>
                  <a:spcPct val="0"/>
                </a:spcBef>
                <a:buFontTx/>
                <a:buNone/>
              </a:pPr>
              <a:t>33</a:t>
            </a:fld>
            <a:endParaRPr lang="en-GB" altLang="en-US" sz="900" b="0" smtClean="0">
              <a:solidFill>
                <a:srgbClr val="898989"/>
              </a:solidFill>
            </a:endParaRPr>
          </a:p>
        </p:txBody>
      </p:sp>
      <p:sp>
        <p:nvSpPr>
          <p:cNvPr id="1024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0249" name="Rectangle 2"/>
          <p:cNvSpPr txBox="1">
            <a:spLocks noChangeArrowheads="1"/>
          </p:cNvSpPr>
          <p:nvPr/>
        </p:nvSpPr>
        <p:spPr bwMode="auto">
          <a:xfrm>
            <a:off x="100013" y="44450"/>
            <a:ext cx="8794750" cy="650875"/>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solidFill>
                  <a:srgbClr val="FFFFFF"/>
                </a:solidFill>
                <a:latin typeface="Calibri Light" panose="020F0302020204030204" pitchFamily="34" charset="0"/>
              </a:rPr>
              <a:t>F2 – Collect Core Information</a:t>
            </a:r>
            <a:endParaRPr lang="en-US" altLang="en-US" sz="3600" dirty="0">
              <a:solidFill>
                <a:srgbClr val="FFFFFF"/>
              </a:solidFill>
              <a:latin typeface="Calibri Light" panose="020F0302020204030204" pitchFamily="34" charset="0"/>
            </a:endParaRPr>
          </a:p>
        </p:txBody>
      </p:sp>
      <p:pic>
        <p:nvPicPr>
          <p:cNvPr id="10251"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6251107" y="2914711"/>
            <a:ext cx="23860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65694" y="1041829"/>
            <a:ext cx="4477375" cy="5239481"/>
          </a:xfrm>
          <a:prstGeom prst="rect">
            <a:avLst/>
          </a:prstGeom>
        </p:spPr>
      </p:pic>
    </p:spTree>
    <p:extLst>
      <p:ext uri="{BB962C8B-B14F-4D97-AF65-F5344CB8AC3E}">
        <p14:creationId xmlns:p14="http://schemas.microsoft.com/office/powerpoint/2010/main" val="206210989"/>
      </p:ext>
    </p:ext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34</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smtClean="0">
                <a:solidFill>
                  <a:srgbClr val="FFFFFF"/>
                </a:solidFill>
                <a:latin typeface="Calibri Light" panose="020F0302020204030204" pitchFamily="34" charset="0"/>
              </a:rPr>
              <a:t>Complete or review information collection sheet</a:t>
            </a:r>
            <a:endParaRPr lang="en-US" altLang="en-US" sz="2400" dirty="0">
              <a:solidFill>
                <a:srgbClr val="FFFFFF"/>
              </a:solidFill>
              <a:latin typeface="Calibri Light" panose="020F0302020204030204" pitchFamily="34" charset="0"/>
            </a:endParaRPr>
          </a:p>
        </p:txBody>
      </p:sp>
      <p:pic>
        <p:nvPicPr>
          <p:cNvPr id="11274" name="Llun 1"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54075" y="1830388"/>
            <a:ext cx="7659688" cy="459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Llun 9"/>
          <p:cNvPicPr>
            <a:picLocks noChangeAspect="1"/>
          </p:cNvPicPr>
          <p:nvPr/>
        </p:nvPicPr>
        <p:blipFill>
          <a:blip r:embed="rId7">
            <a:extLst>
              <a:ext uri="{28A0092B-C50C-407E-A947-70E740481C1C}">
                <a14:useLocalDpi xmlns:a14="http://schemas.microsoft.com/office/drawing/2010/main" val="0"/>
              </a:ext>
            </a:extLst>
          </a:blip>
          <a:srcRect b="12222"/>
          <a:stretch>
            <a:fillRect/>
          </a:stretch>
        </p:blipFill>
        <p:spPr bwMode="auto">
          <a:xfrm>
            <a:off x="3800475" y="796925"/>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1061913"/>
      </p:ext>
    </p:extLst>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229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229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58F18FF-A348-45C3-929B-65B351B1CE49}" type="slidenum">
              <a:rPr lang="en-GB" altLang="en-US" sz="900" b="0" smtClean="0">
                <a:solidFill>
                  <a:srgbClr val="898989"/>
                </a:solidFill>
              </a:rPr>
              <a:pPr eaLnBrk="1" hangingPunct="1">
                <a:lnSpc>
                  <a:spcPct val="100000"/>
                </a:lnSpc>
                <a:spcBef>
                  <a:spcPct val="0"/>
                </a:spcBef>
                <a:buFontTx/>
                <a:buNone/>
              </a:pPr>
              <a:t>35</a:t>
            </a:fld>
            <a:endParaRPr lang="en-GB" altLang="en-US" sz="900" b="0" smtClean="0">
              <a:solidFill>
                <a:srgbClr val="898989"/>
              </a:solidFill>
            </a:endParaRPr>
          </a:p>
        </p:txBody>
      </p:sp>
      <p:sp>
        <p:nvSpPr>
          <p:cNvPr id="12297"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12299" name="Llun 1"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95313" y="698500"/>
            <a:ext cx="7743825" cy="535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7619107"/>
      </p:ext>
    </p:extLst>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068638"/>
            <a:ext cx="9221788"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1843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84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6BDDE21A-3238-42F2-A152-366CF7322BEB}" type="slidenum">
              <a:rPr lang="en-GB" altLang="en-US" sz="900" b="0" smtClean="0">
                <a:solidFill>
                  <a:srgbClr val="898989"/>
                </a:solidFill>
              </a:rPr>
              <a:pPr eaLnBrk="1" hangingPunct="1">
                <a:lnSpc>
                  <a:spcPct val="100000"/>
                </a:lnSpc>
                <a:spcBef>
                  <a:spcPct val="0"/>
                </a:spcBef>
                <a:buFontTx/>
                <a:buNone/>
              </a:pPr>
              <a:t>36</a:t>
            </a:fld>
            <a:endParaRPr lang="en-GB" altLang="en-US" sz="900" b="0" smtClean="0">
              <a:solidFill>
                <a:srgbClr val="898989"/>
              </a:solidFill>
            </a:endParaRPr>
          </a:p>
        </p:txBody>
      </p:sp>
      <p:sp>
        <p:nvSpPr>
          <p:cNvPr id="18440"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8441"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solidFill>
                  <a:srgbClr val="FFFFFF"/>
                </a:solidFill>
                <a:latin typeface="Calibri Light" panose="020F0302020204030204" pitchFamily="34" charset="0"/>
              </a:rPr>
              <a:t>One Page Profile Leaflet for Parents / Guardian</a:t>
            </a:r>
            <a:endParaRPr lang="en-US" altLang="en-US" sz="3600" dirty="0">
              <a:solidFill>
                <a:srgbClr val="FFFFFF"/>
              </a:solidFill>
              <a:latin typeface="Calibri Light" panose="020F0302020204030204" pitchFamily="34" charset="0"/>
            </a:endParaRPr>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4255" y="1657905"/>
            <a:ext cx="3240689" cy="4510552"/>
          </a:xfrm>
          <a:prstGeom prst="rect">
            <a:avLst/>
          </a:prstGeom>
        </p:spPr>
      </p:pic>
      <p:pic>
        <p:nvPicPr>
          <p:cNvPr id="5" name="Picture 4"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06987" y="1577975"/>
            <a:ext cx="3231622" cy="4524270"/>
          </a:xfrm>
          <a:prstGeom prst="rect">
            <a:avLst/>
          </a:prstGeom>
        </p:spPr>
      </p:pic>
    </p:spTree>
    <p:extLst>
      <p:ext uri="{BB962C8B-B14F-4D97-AF65-F5344CB8AC3E}">
        <p14:creationId xmlns:p14="http://schemas.microsoft.com/office/powerpoint/2010/main" val="822792495"/>
      </p:ext>
    </p:extLst>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37</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00013" y="62746"/>
            <a:ext cx="8794750" cy="852783"/>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a:solidFill>
                  <a:srgbClr val="FFFFFF"/>
                </a:solidFill>
                <a:latin typeface="Calibri Light" panose="020F0302020204030204" pitchFamily="34" charset="0"/>
              </a:rPr>
              <a:t>Guidance booklet on how to receive an invitation to </a:t>
            </a:r>
            <a:r>
              <a:rPr lang="en-US" altLang="en-US" sz="2400" dirty="0" smtClean="0">
                <a:solidFill>
                  <a:srgbClr val="FFFFFF"/>
                </a:solidFill>
                <a:latin typeface="Calibri Light" panose="020F0302020204030204" pitchFamily="34" charset="0"/>
              </a:rPr>
              <a:t>contribute to a One Page Profile</a:t>
            </a:r>
            <a:endParaRPr lang="en-US" altLang="en-US" sz="2400" dirty="0">
              <a:solidFill>
                <a:srgbClr val="FFFFFF"/>
              </a:solidFill>
              <a:latin typeface="Calibri Light" panose="020F0302020204030204" pitchFamily="34" charset="0"/>
            </a:endParaRPr>
          </a:p>
        </p:txBody>
      </p:sp>
      <p:pic>
        <p:nvPicPr>
          <p:cNvPr id="11" name="Llun 4" descr="Clip Sgri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82219" y="1009467"/>
            <a:ext cx="5747811" cy="5060340"/>
          </a:xfrm>
          <a:prstGeom prst="rect">
            <a:avLst/>
          </a:prstGeom>
        </p:spPr>
      </p:pic>
    </p:spTree>
    <p:extLst>
      <p:ext uri="{BB962C8B-B14F-4D97-AF65-F5344CB8AC3E}">
        <p14:creationId xmlns:p14="http://schemas.microsoft.com/office/powerpoint/2010/main" val="2273871433"/>
      </p:ext>
    </p:extLst>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3068638"/>
            <a:ext cx="9124950"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1843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84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6BDDE21A-3238-42F2-A152-366CF7322BEB}" type="slidenum">
              <a:rPr lang="en-GB" altLang="en-US" sz="900" b="0" smtClean="0">
                <a:solidFill>
                  <a:srgbClr val="898989"/>
                </a:solidFill>
              </a:rPr>
              <a:pPr eaLnBrk="1" hangingPunct="1">
                <a:lnSpc>
                  <a:spcPct val="100000"/>
                </a:lnSpc>
                <a:spcBef>
                  <a:spcPct val="0"/>
                </a:spcBef>
                <a:buFontTx/>
                <a:buNone/>
              </a:pPr>
              <a:t>38</a:t>
            </a:fld>
            <a:endParaRPr lang="en-GB" altLang="en-US" sz="900" b="0" smtClean="0">
              <a:solidFill>
                <a:srgbClr val="898989"/>
              </a:solidFill>
            </a:endParaRPr>
          </a:p>
        </p:txBody>
      </p:sp>
      <p:sp>
        <p:nvSpPr>
          <p:cNvPr id="18440"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8441"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solidFill>
                  <a:srgbClr val="FFFFFF"/>
                </a:solidFill>
                <a:latin typeface="Calibri Light" panose="020F0302020204030204" pitchFamily="34" charset="0"/>
              </a:rPr>
              <a:t>Advisory Teacher </a:t>
            </a:r>
            <a:r>
              <a:rPr lang="en-US" altLang="en-US" sz="3600" dirty="0">
                <a:solidFill>
                  <a:srgbClr val="FFFFFF"/>
                </a:solidFill>
                <a:latin typeface="Calibri Light" panose="020F0302020204030204" pitchFamily="34" charset="0"/>
              </a:rPr>
              <a:t>consultation recording form</a:t>
            </a:r>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0863" y="1222815"/>
            <a:ext cx="7887801" cy="4879537"/>
          </a:xfrm>
          <a:prstGeom prst="rect">
            <a:avLst/>
          </a:prstGeom>
        </p:spPr>
      </p:pic>
    </p:spTree>
    <p:extLst>
      <p:ext uri="{BB962C8B-B14F-4D97-AF65-F5344CB8AC3E}">
        <p14:creationId xmlns:p14="http://schemas.microsoft.com/office/powerpoint/2010/main" val="2529233842"/>
      </p:ext>
    </p:extLst>
  </p:cSld>
  <p:clrMapOvr>
    <a:masterClrMapping/>
  </p:clrMapOvr>
  <p:transition spd="slow"/>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3316" name="Rectangle 2"/>
          <p:cNvSpPr txBox="1">
            <a:spLocks noChangeArrowheads="1"/>
          </p:cNvSpPr>
          <p:nvPr/>
        </p:nvSpPr>
        <p:spPr bwMode="auto">
          <a:xfrm>
            <a:off x="53975" y="-136790"/>
            <a:ext cx="9090025" cy="1099173"/>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a:solidFill>
                  <a:srgbClr val="FFFFFF"/>
                </a:solidFill>
                <a:latin typeface="Calibri Light" panose="020F0302020204030204" pitchFamily="34" charset="0"/>
              </a:rPr>
              <a:t>  </a:t>
            </a:r>
            <a:r>
              <a:rPr lang="en-US" altLang="en-US" sz="4000" dirty="0" smtClean="0">
                <a:solidFill>
                  <a:srgbClr val="FFFFFF"/>
                </a:solidFill>
                <a:latin typeface="Calibri Light" panose="020F0302020204030204" pitchFamily="34" charset="0"/>
              </a:rPr>
              <a:t>B Entry level</a:t>
            </a:r>
            <a:endParaRPr lang="en-US" altLang="en-US" sz="4000" dirty="0">
              <a:solidFill>
                <a:srgbClr val="FFFFFF"/>
              </a:solidFill>
              <a:latin typeface="Calibri Light" panose="020F0302020204030204" pitchFamily="34" charset="0"/>
            </a:endParaRPr>
          </a:p>
        </p:txBody>
      </p:sp>
      <p:pic>
        <p:nvPicPr>
          <p:cNvPr id="1331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332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BB11A359-6348-499A-8116-D18A44C68155}" type="slidenum">
              <a:rPr lang="en-GB" altLang="en-US" sz="900" b="0" smtClean="0">
                <a:solidFill>
                  <a:srgbClr val="898989"/>
                </a:solidFill>
              </a:rPr>
              <a:pPr eaLnBrk="1" hangingPunct="1">
                <a:lnSpc>
                  <a:spcPct val="100000"/>
                </a:lnSpc>
                <a:spcBef>
                  <a:spcPct val="0"/>
                </a:spcBef>
                <a:buFontTx/>
                <a:buNone/>
              </a:pPr>
              <a:t>39</a:t>
            </a:fld>
            <a:endParaRPr lang="en-GB" altLang="en-US" sz="900" b="0" smtClean="0">
              <a:solidFill>
                <a:srgbClr val="898989"/>
              </a:solidFill>
            </a:endParaRPr>
          </a:p>
        </p:txBody>
      </p:sp>
      <p:sp>
        <p:nvSpPr>
          <p:cNvPr id="1332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3322" name="Blwch Testun 12"/>
          <p:cNvSpPr txBox="1">
            <a:spLocks noChangeArrowheads="1"/>
          </p:cNvSpPr>
          <p:nvPr/>
        </p:nvSpPr>
        <p:spPr bwMode="auto">
          <a:xfrm>
            <a:off x="104525" y="1111916"/>
            <a:ext cx="8661400" cy="3477875"/>
          </a:xfrm>
          <a:prstGeom prst="rect">
            <a:avLst/>
          </a:prstGeom>
          <a:solidFill>
            <a:srgbClr val="92D050"/>
          </a:solidFill>
          <a:ln w="66675">
            <a:solidFill>
              <a:srgbClr val="993366"/>
            </a:solidFill>
            <a:miter lim="800000"/>
            <a:headEnd/>
            <a:tailEnd/>
          </a:ln>
        </p:spPr>
        <p:txBody>
          <a:bodyPr>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buFont typeface="Arial" panose="020B0604020202020204" pitchFamily="34" charset="0"/>
              <a:buChar char="•"/>
            </a:pPr>
            <a:r>
              <a:rPr lang="en-US" altLang="cy-GB" sz="2000" dirty="0">
                <a:solidFill>
                  <a:srgbClr val="222222"/>
                </a:solidFill>
              </a:rPr>
              <a:t>Setting to </a:t>
            </a:r>
            <a:r>
              <a:rPr lang="en-US" altLang="cy-GB" sz="2000" dirty="0" smtClean="0">
                <a:solidFill>
                  <a:srgbClr val="222222"/>
                </a:solidFill>
              </a:rPr>
              <a:t>arrange </a:t>
            </a:r>
            <a:r>
              <a:rPr lang="en-US" altLang="cy-GB" sz="2000" dirty="0">
                <a:solidFill>
                  <a:srgbClr val="222222"/>
                </a:solidFill>
              </a:rPr>
              <a:t>a meeting </a:t>
            </a:r>
            <a:r>
              <a:rPr lang="en-US" altLang="cy-GB" sz="2000" b="0" dirty="0">
                <a:solidFill>
                  <a:srgbClr val="222222"/>
                </a:solidFill>
              </a:rPr>
              <a:t>with the parent / guardian, leader /manager and any service involved with the child / family including previous setting before the child commenced at the </a:t>
            </a:r>
            <a:r>
              <a:rPr lang="en-US" altLang="cy-GB" sz="2000" b="0" dirty="0" smtClean="0">
                <a:solidFill>
                  <a:srgbClr val="222222"/>
                </a:solidFill>
              </a:rPr>
              <a:t>setting. </a:t>
            </a:r>
          </a:p>
          <a:p>
            <a:pPr>
              <a:buFont typeface="Arial" panose="020B0604020202020204" pitchFamily="34" charset="0"/>
              <a:buChar char="•"/>
            </a:pPr>
            <a:r>
              <a:rPr lang="en-US" altLang="cy-GB" sz="2000" b="0" dirty="0">
                <a:solidFill>
                  <a:srgbClr val="222222"/>
                </a:solidFill>
              </a:rPr>
              <a:t>Record on F1</a:t>
            </a:r>
          </a:p>
          <a:p>
            <a:pPr>
              <a:buFont typeface="Arial" panose="020B0604020202020204" pitchFamily="34" charset="0"/>
              <a:buChar char="•"/>
            </a:pPr>
            <a:r>
              <a:rPr lang="en-US" altLang="cy-GB" sz="2000" b="0" dirty="0">
                <a:solidFill>
                  <a:srgbClr val="222222"/>
                </a:solidFill>
              </a:rPr>
              <a:t>Complete F2</a:t>
            </a:r>
          </a:p>
          <a:p>
            <a:pPr>
              <a:buFont typeface="Arial" panose="020B0604020202020204" pitchFamily="34" charset="0"/>
              <a:buChar char="•"/>
            </a:pPr>
            <a:r>
              <a:rPr lang="en-US" altLang="cy-GB" sz="2000" b="0" dirty="0">
                <a:solidFill>
                  <a:srgbClr val="222222"/>
                </a:solidFill>
              </a:rPr>
              <a:t>Complete or revise the Information sheet ready to create a one page profile</a:t>
            </a:r>
          </a:p>
          <a:p>
            <a:pPr>
              <a:buFont typeface="Arial" panose="020B0604020202020204" pitchFamily="34" charset="0"/>
              <a:buChar char="•"/>
            </a:pPr>
            <a:r>
              <a:rPr lang="en-US" altLang="cy-GB" sz="2000" b="0" dirty="0">
                <a:solidFill>
                  <a:srgbClr val="222222"/>
                </a:solidFill>
              </a:rPr>
              <a:t>Share the pamphlet 'What is a one-page profile' with the parent / guardian and explain the process of how to receive an invitation to contribute to the one-page digital profile via e-mail.    Explain that a 6 digit code will need to be received from the setting to register on the system.  Share/discuss the guidance booklet</a:t>
            </a:r>
            <a:r>
              <a:rPr lang="en-US" altLang="cy-GB" sz="2000" b="0" dirty="0" smtClean="0">
                <a:solidFill>
                  <a:srgbClr val="222222"/>
                </a:solidFill>
              </a:rPr>
              <a:t>.</a:t>
            </a:r>
            <a:endParaRPr lang="cy-GB" altLang="cy-GB" sz="2000" b="0" dirty="0" smtClean="0">
              <a:solidFill>
                <a:srgbClr val="222222"/>
              </a:solidFill>
            </a:endParaRPr>
          </a:p>
        </p:txBody>
      </p:sp>
      <p:pic>
        <p:nvPicPr>
          <p:cNvPr id="13324"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359694" y="4725315"/>
            <a:ext cx="2713538" cy="1381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9777840"/>
      </p:ext>
    </p:extLst>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8196" name="Rectangle 2"/>
          <p:cNvSpPr txBox="1">
            <a:spLocks noChangeArrowheads="1"/>
          </p:cNvSpPr>
          <p:nvPr/>
        </p:nvSpPr>
        <p:spPr bwMode="auto">
          <a:xfrm>
            <a:off x="53975" y="0"/>
            <a:ext cx="8940800" cy="1080332"/>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None/>
            </a:pPr>
            <a:r>
              <a:rPr lang="en-US" altLang="en-US" sz="3600" dirty="0" smtClean="0">
                <a:solidFill>
                  <a:srgbClr val="FFFFFF"/>
                </a:solidFill>
                <a:latin typeface="Calibri Light" panose="020F0302020204030204" pitchFamily="34" charset="0"/>
              </a:rPr>
              <a:t>Important information</a:t>
            </a:r>
            <a:endParaRPr lang="en-US" altLang="en-US" sz="3600" dirty="0">
              <a:solidFill>
                <a:srgbClr val="FFFFFF"/>
              </a:solidFill>
              <a:latin typeface="Calibri Light" panose="020F0302020204030204" pitchFamily="34" charset="0"/>
            </a:endParaRPr>
          </a:p>
          <a:p>
            <a:pPr algn="ctr">
              <a:lnSpc>
                <a:spcPct val="100000"/>
              </a:lnSpc>
              <a:spcBef>
                <a:spcPct val="0"/>
              </a:spcBef>
              <a:buFontTx/>
              <a:buNone/>
            </a:pPr>
            <a:endParaRPr lang="en-US" altLang="en-US" sz="4000" dirty="0">
              <a:solidFill>
                <a:srgbClr val="FFFFFF"/>
              </a:solidFill>
              <a:latin typeface="Calibri Light" panose="020F0302020204030204" pitchFamily="34" charset="0"/>
            </a:endParaRPr>
          </a:p>
        </p:txBody>
      </p:sp>
      <p:pic>
        <p:nvPicPr>
          <p:cNvPr id="81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820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2D70BA1E-CACB-4AF9-BB0B-8EA10D585B7A}" type="slidenum">
              <a:rPr lang="en-GB" altLang="en-US" sz="900" b="0" smtClean="0">
                <a:solidFill>
                  <a:srgbClr val="898989"/>
                </a:solidFill>
              </a:rPr>
              <a:pPr eaLnBrk="1" hangingPunct="1">
                <a:lnSpc>
                  <a:spcPct val="100000"/>
                </a:lnSpc>
                <a:spcBef>
                  <a:spcPct val="0"/>
                </a:spcBef>
                <a:buFontTx/>
                <a:buNone/>
              </a:pPr>
              <a:t>40</a:t>
            </a:fld>
            <a:endParaRPr lang="en-GB" altLang="en-US" sz="900" b="0" smtClean="0">
              <a:solidFill>
                <a:srgbClr val="898989"/>
              </a:solidFill>
            </a:endParaRPr>
          </a:p>
        </p:txBody>
      </p:sp>
      <p:sp>
        <p:nvSpPr>
          <p:cNvPr id="820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8203"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2929612" y="5229280"/>
            <a:ext cx="3411537" cy="1240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302419" y="3254152"/>
            <a:ext cx="8460581" cy="24174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cy-GB" altLang="cy-GB"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4"/>
          <p:cNvSpPr/>
          <p:nvPr/>
        </p:nvSpPr>
        <p:spPr>
          <a:xfrm>
            <a:off x="302419" y="1720840"/>
            <a:ext cx="8460581" cy="3416320"/>
          </a:xfrm>
          <a:prstGeom prst="rect">
            <a:avLst/>
          </a:prstGeom>
        </p:spPr>
        <p:txBody>
          <a:bodyPr wrap="square">
            <a:spAutoFit/>
          </a:bodyPr>
          <a:lstStyle/>
          <a:p>
            <a:r>
              <a:rPr lang="en-US" sz="2400" dirty="0"/>
              <a:t>F1:to remain in the setting adhering to the setting's data protection policy </a:t>
            </a:r>
            <a:r>
              <a:rPr lang="en-US" sz="2400" dirty="0" smtClean="0"/>
              <a:t>(advisory teacher </a:t>
            </a:r>
            <a:r>
              <a:rPr lang="en-US" sz="2400" dirty="0"/>
              <a:t>will be aware that you have a child stepping onto the green level (targeted Universal Provision) as she receives an invitation to contribute to the One-page Profile). </a:t>
            </a:r>
            <a:endParaRPr lang="en-US" sz="2400" dirty="0" smtClean="0"/>
          </a:p>
          <a:p>
            <a:endParaRPr lang="en-US" sz="2400" dirty="0" smtClean="0"/>
          </a:p>
          <a:p>
            <a:r>
              <a:rPr lang="en-US" sz="2400" dirty="0" smtClean="0"/>
              <a:t>F2</a:t>
            </a:r>
            <a:r>
              <a:rPr lang="en-US" sz="2400" dirty="0"/>
              <a:t>: Email </a:t>
            </a:r>
            <a:r>
              <a:rPr lang="en-US" sz="2400" dirty="0" smtClean="0"/>
              <a:t>for the </a:t>
            </a:r>
            <a:r>
              <a:rPr lang="en-US" sz="2400" dirty="0"/>
              <a:t>attention of </a:t>
            </a:r>
            <a:r>
              <a:rPr lang="en-US" sz="2400" dirty="0" smtClean="0"/>
              <a:t>the </a:t>
            </a:r>
            <a:r>
              <a:rPr lang="en-US" sz="2400" dirty="0"/>
              <a:t>Authority Officer (Ellen Jones during </a:t>
            </a:r>
            <a:r>
              <a:rPr lang="en-US" sz="2400" dirty="0" smtClean="0"/>
              <a:t> interim) </a:t>
            </a:r>
            <a:r>
              <a:rPr lang="en-US" sz="2400" dirty="0" err="1"/>
              <a:t>ellenjones@gwynedd.llyw.cymru</a:t>
            </a:r>
            <a:r>
              <a:rPr lang="en-US" sz="2400" dirty="0"/>
              <a:t>. </a:t>
            </a:r>
            <a:r>
              <a:rPr lang="en-US" sz="2400" dirty="0" smtClean="0"/>
              <a:t>The form must be password protected   </a:t>
            </a:r>
            <a:r>
              <a:rPr lang="en-US" sz="2400" b="1" dirty="0" smtClean="0"/>
              <a:t>Ff2Gwynedd</a:t>
            </a:r>
            <a:endParaRPr lang="cy-GB" sz="2400" b="1" dirty="0"/>
          </a:p>
        </p:txBody>
      </p:sp>
    </p:spTree>
    <p:extLst>
      <p:ext uri="{BB962C8B-B14F-4D97-AF65-F5344CB8AC3E}">
        <p14:creationId xmlns:p14="http://schemas.microsoft.com/office/powerpoint/2010/main" val="2043936372"/>
      </p:ext>
    </p:extLst>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4" y="3785914"/>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4340" name="Rectangle 2"/>
          <p:cNvSpPr txBox="1">
            <a:spLocks noChangeArrowheads="1"/>
          </p:cNvSpPr>
          <p:nvPr/>
        </p:nvSpPr>
        <p:spPr bwMode="auto">
          <a:xfrm>
            <a:off x="-46038" y="59164"/>
            <a:ext cx="9090025" cy="947004"/>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a:solidFill>
                  <a:srgbClr val="FFFFFF"/>
                </a:solidFill>
                <a:latin typeface="Calibri Light" panose="020F0302020204030204" pitchFamily="34" charset="0"/>
              </a:rPr>
              <a:t>  </a:t>
            </a:r>
            <a:r>
              <a:rPr lang="en-US" altLang="en-US" sz="4000" dirty="0" smtClean="0">
                <a:solidFill>
                  <a:srgbClr val="FFFFFF"/>
                </a:solidFill>
                <a:latin typeface="Calibri Light" panose="020F0302020204030204" pitchFamily="34" charset="0"/>
              </a:rPr>
              <a:t>C Entry Level</a:t>
            </a:r>
            <a:endParaRPr lang="en-US" altLang="en-US" sz="4000" dirty="0">
              <a:solidFill>
                <a:srgbClr val="FFFFFF"/>
              </a:solidFill>
              <a:latin typeface="Calibri Light" panose="020F0302020204030204" pitchFamily="34" charset="0"/>
            </a:endParaRPr>
          </a:p>
        </p:txBody>
      </p:sp>
      <p:pic>
        <p:nvPicPr>
          <p:cNvPr id="1434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434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E98FBAF1-748F-41AD-964B-4A3ACAF42877}" type="slidenum">
              <a:rPr lang="en-GB" altLang="en-US" sz="900" b="0" smtClean="0">
                <a:solidFill>
                  <a:srgbClr val="898989"/>
                </a:solidFill>
              </a:rPr>
              <a:pPr eaLnBrk="1" hangingPunct="1">
                <a:lnSpc>
                  <a:spcPct val="100000"/>
                </a:lnSpc>
                <a:spcBef>
                  <a:spcPct val="0"/>
                </a:spcBef>
                <a:buFontTx/>
                <a:buNone/>
              </a:pPr>
              <a:t>41</a:t>
            </a:fld>
            <a:endParaRPr lang="en-GB" altLang="en-US" sz="900" b="0" smtClean="0">
              <a:solidFill>
                <a:srgbClr val="898989"/>
              </a:solidFill>
            </a:endParaRPr>
          </a:p>
        </p:txBody>
      </p:sp>
      <p:sp>
        <p:nvSpPr>
          <p:cNvPr id="1434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4346" name="Blwch Testun 12"/>
          <p:cNvSpPr txBox="1">
            <a:spLocks noChangeArrowheads="1"/>
          </p:cNvSpPr>
          <p:nvPr/>
        </p:nvSpPr>
        <p:spPr bwMode="auto">
          <a:xfrm>
            <a:off x="101600" y="1097707"/>
            <a:ext cx="8893174" cy="4401205"/>
          </a:xfrm>
          <a:prstGeom prst="rect">
            <a:avLst/>
          </a:prstGeom>
          <a:solidFill>
            <a:srgbClr val="FFFF00"/>
          </a:solidFill>
          <a:ln w="66675">
            <a:solidFill>
              <a:srgbClr val="993366"/>
            </a:solidFill>
            <a:miter lim="800000"/>
            <a:headEnd/>
            <a:tailEnd/>
          </a:ln>
        </p:spPr>
        <p:txBody>
          <a:bodyPr wrap="square">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marL="0" indent="0"/>
            <a:r>
              <a:rPr lang="en-US" altLang="cy-GB" sz="2000" dirty="0" smtClean="0">
                <a:solidFill>
                  <a:schemeClr val="tx1"/>
                </a:solidFill>
              </a:rPr>
              <a:t>Children </a:t>
            </a:r>
            <a:r>
              <a:rPr lang="en-US" altLang="cy-GB" sz="2000" dirty="0">
                <a:solidFill>
                  <a:schemeClr val="tx1"/>
                </a:solidFill>
              </a:rPr>
              <a:t>with profound </a:t>
            </a:r>
            <a:r>
              <a:rPr lang="en-US" altLang="cy-GB" sz="2000" dirty="0" smtClean="0">
                <a:solidFill>
                  <a:schemeClr val="tx1"/>
                </a:solidFill>
              </a:rPr>
              <a:t>needs </a:t>
            </a:r>
            <a:endParaRPr lang="en-US" altLang="cy-GB" sz="2000" dirty="0">
              <a:solidFill>
                <a:schemeClr val="tx1"/>
              </a:solidFill>
            </a:endParaRPr>
          </a:p>
          <a:p>
            <a:pPr>
              <a:buFont typeface="Arial" panose="020B0604020202020204" pitchFamily="34" charset="0"/>
              <a:buChar char="•"/>
            </a:pPr>
            <a:r>
              <a:rPr lang="en-US" altLang="cy-GB" sz="2000" dirty="0">
                <a:solidFill>
                  <a:schemeClr val="tx1"/>
                </a:solidFill>
              </a:rPr>
              <a:t>Setting to </a:t>
            </a:r>
            <a:r>
              <a:rPr lang="en-US" altLang="cy-GB" sz="2000" dirty="0" smtClean="0">
                <a:solidFill>
                  <a:schemeClr val="tx1"/>
                </a:solidFill>
              </a:rPr>
              <a:t>arrange </a:t>
            </a:r>
            <a:r>
              <a:rPr lang="en-US" altLang="cy-GB" sz="2000" dirty="0">
                <a:solidFill>
                  <a:schemeClr val="tx1"/>
                </a:solidFill>
              </a:rPr>
              <a:t>a meeting </a:t>
            </a:r>
            <a:r>
              <a:rPr lang="en-US" altLang="cy-GB" sz="2000" b="0" dirty="0">
                <a:solidFill>
                  <a:schemeClr val="tx1"/>
                </a:solidFill>
              </a:rPr>
              <a:t>with the parent / guardian, leader /manager, </a:t>
            </a:r>
            <a:r>
              <a:rPr lang="en-US" altLang="cy-GB" sz="2000" b="0" dirty="0" smtClean="0">
                <a:solidFill>
                  <a:schemeClr val="tx1"/>
                </a:solidFill>
              </a:rPr>
              <a:t>advisory teacher </a:t>
            </a:r>
            <a:r>
              <a:rPr lang="en-US" altLang="cy-GB" sz="2000" b="0" dirty="0">
                <a:solidFill>
                  <a:schemeClr val="tx1"/>
                </a:solidFill>
              </a:rPr>
              <a:t>and any service involved with the child / family including previous setting before the child commenced at the </a:t>
            </a:r>
            <a:r>
              <a:rPr lang="en-US" altLang="cy-GB" sz="2000" b="0" dirty="0" smtClean="0">
                <a:solidFill>
                  <a:schemeClr val="tx1"/>
                </a:solidFill>
              </a:rPr>
              <a:t>setting</a:t>
            </a:r>
          </a:p>
          <a:p>
            <a:pPr>
              <a:buFont typeface="Arial" panose="020B0604020202020204" pitchFamily="34" charset="0"/>
              <a:buChar char="•"/>
            </a:pPr>
            <a:r>
              <a:rPr lang="en-US" altLang="cy-GB" sz="2000" b="0" dirty="0" smtClean="0">
                <a:solidFill>
                  <a:schemeClr val="tx1"/>
                </a:solidFill>
              </a:rPr>
              <a:t>Share </a:t>
            </a:r>
            <a:r>
              <a:rPr lang="en-US" altLang="cy-GB" sz="2000" b="0" dirty="0">
                <a:solidFill>
                  <a:schemeClr val="tx1"/>
                </a:solidFill>
              </a:rPr>
              <a:t>key information and agree on the actions Record on </a:t>
            </a:r>
            <a:r>
              <a:rPr lang="en-US" altLang="cy-GB" sz="2000" b="0" dirty="0" smtClean="0">
                <a:solidFill>
                  <a:schemeClr val="tx1"/>
                </a:solidFill>
              </a:rPr>
              <a:t>Form 1,  </a:t>
            </a:r>
            <a:r>
              <a:rPr lang="en-US" altLang="cy-GB" sz="2000" dirty="0">
                <a:solidFill>
                  <a:schemeClr val="tx1"/>
                </a:solidFill>
              </a:rPr>
              <a:t>this may include </a:t>
            </a:r>
            <a:r>
              <a:rPr lang="en-US" altLang="cy-GB" sz="2000" dirty="0" smtClean="0">
                <a:solidFill>
                  <a:schemeClr val="tx1"/>
                </a:solidFill>
              </a:rPr>
              <a:t>referring </a:t>
            </a:r>
            <a:r>
              <a:rPr lang="en-US" altLang="cy-GB" sz="2000" dirty="0">
                <a:solidFill>
                  <a:schemeClr val="tx1"/>
                </a:solidFill>
              </a:rPr>
              <a:t>to the Early Years Panel </a:t>
            </a:r>
            <a:r>
              <a:rPr lang="en-US" altLang="cy-GB" sz="2000" b="0" dirty="0" smtClean="0">
                <a:solidFill>
                  <a:schemeClr val="tx1"/>
                </a:solidFill>
              </a:rPr>
              <a:t>for </a:t>
            </a:r>
            <a:r>
              <a:rPr lang="en-US" altLang="cy-GB" sz="2000" b="0" dirty="0">
                <a:solidFill>
                  <a:schemeClr val="tx1"/>
                </a:solidFill>
              </a:rPr>
              <a:t>funding for </a:t>
            </a:r>
            <a:r>
              <a:rPr lang="en-US" altLang="cy-GB" sz="2000" b="0" dirty="0" smtClean="0">
                <a:solidFill>
                  <a:schemeClr val="tx1"/>
                </a:solidFill>
              </a:rPr>
              <a:t>extra pair of  hands</a:t>
            </a:r>
            <a:r>
              <a:rPr lang="en-US" altLang="cy-GB" sz="2000" b="0" dirty="0">
                <a:solidFill>
                  <a:schemeClr val="tx1"/>
                </a:solidFill>
              </a:rPr>
              <a:t> (</a:t>
            </a:r>
            <a:r>
              <a:rPr lang="en-US" altLang="cy-GB" sz="2000" b="0" dirty="0" smtClean="0">
                <a:solidFill>
                  <a:schemeClr val="tx1"/>
                </a:solidFill>
              </a:rPr>
              <a:t>see </a:t>
            </a:r>
            <a:r>
              <a:rPr lang="en-US" altLang="cy-GB" sz="2000" b="0" dirty="0">
                <a:solidFill>
                  <a:schemeClr val="tx1"/>
                </a:solidFill>
              </a:rPr>
              <a:t>referral form on slide </a:t>
            </a:r>
            <a:r>
              <a:rPr lang="en-US" altLang="cy-GB" sz="2000" b="0" dirty="0" smtClean="0">
                <a:solidFill>
                  <a:schemeClr val="tx1"/>
                </a:solidFill>
              </a:rPr>
              <a:t>43)</a:t>
            </a:r>
          </a:p>
          <a:p>
            <a:pPr>
              <a:buFont typeface="Arial" panose="020B0604020202020204" pitchFamily="34" charset="0"/>
              <a:buChar char="•"/>
            </a:pPr>
            <a:r>
              <a:rPr lang="en-US" altLang="cy-GB" sz="2000" b="0" dirty="0" smtClean="0">
                <a:solidFill>
                  <a:schemeClr val="tx1"/>
                </a:solidFill>
              </a:rPr>
              <a:t>Complete </a:t>
            </a:r>
            <a:r>
              <a:rPr lang="en-US" altLang="cy-GB" sz="2000" b="0" dirty="0">
                <a:solidFill>
                  <a:schemeClr val="tx1"/>
                </a:solidFill>
              </a:rPr>
              <a:t>F2 </a:t>
            </a:r>
            <a:r>
              <a:rPr lang="en-US" altLang="cy-GB" sz="2000" b="0" dirty="0" smtClean="0">
                <a:solidFill>
                  <a:schemeClr val="tx1"/>
                </a:solidFill>
              </a:rPr>
              <a:t> </a:t>
            </a:r>
            <a:r>
              <a:rPr lang="en-US" altLang="cy-GB" sz="2000" b="0" dirty="0">
                <a:solidFill>
                  <a:schemeClr val="tx1"/>
                </a:solidFill>
              </a:rPr>
              <a:t>and the Information Gathering Leaflet </a:t>
            </a:r>
          </a:p>
          <a:p>
            <a:pPr>
              <a:buFont typeface="Arial" panose="020B0604020202020204" pitchFamily="34" charset="0"/>
              <a:buChar char="•"/>
            </a:pPr>
            <a:r>
              <a:rPr lang="en-US" altLang="cy-GB" sz="2000" b="0" dirty="0" smtClean="0">
                <a:solidFill>
                  <a:schemeClr val="tx1"/>
                </a:solidFill>
              </a:rPr>
              <a:t>Share </a:t>
            </a:r>
            <a:r>
              <a:rPr lang="en-US" altLang="cy-GB" sz="2000" b="0" dirty="0">
                <a:solidFill>
                  <a:schemeClr val="tx1"/>
                </a:solidFill>
              </a:rPr>
              <a:t>the </a:t>
            </a:r>
            <a:r>
              <a:rPr lang="en-US" altLang="cy-GB" sz="2000" b="0" dirty="0" smtClean="0">
                <a:solidFill>
                  <a:schemeClr val="tx1"/>
                </a:solidFill>
              </a:rPr>
              <a:t>'What </a:t>
            </a:r>
            <a:r>
              <a:rPr lang="en-US" altLang="cy-GB" sz="2000" b="0" dirty="0">
                <a:solidFill>
                  <a:schemeClr val="tx1"/>
                </a:solidFill>
              </a:rPr>
              <a:t>is a one-page </a:t>
            </a:r>
            <a:r>
              <a:rPr lang="en-US" altLang="cy-GB" sz="2000" b="0" dirty="0" smtClean="0">
                <a:solidFill>
                  <a:schemeClr val="tx1"/>
                </a:solidFill>
              </a:rPr>
              <a:t>profile ‘leaflet </a:t>
            </a:r>
            <a:r>
              <a:rPr lang="en-US" altLang="cy-GB" sz="2000" b="0" dirty="0">
                <a:solidFill>
                  <a:schemeClr val="tx1"/>
                </a:solidFill>
              </a:rPr>
              <a:t>with the parent / guardian </a:t>
            </a:r>
            <a:r>
              <a:rPr lang="en-US" altLang="cy-GB" sz="2000" b="0" dirty="0" smtClean="0">
                <a:solidFill>
                  <a:schemeClr val="tx1"/>
                </a:solidFill>
              </a:rPr>
              <a:t> </a:t>
            </a:r>
            <a:r>
              <a:rPr lang="en-US" altLang="cy-GB" sz="2000" b="0" dirty="0">
                <a:solidFill>
                  <a:schemeClr val="tx1"/>
                </a:solidFill>
              </a:rPr>
              <a:t>and explain the process of how to receive an invitation to contribute to the one-page digital profile via e-mail.   Explain that a 6 digit code will need to be received from the setting to register on the system.  Share/discuss the guidance booklet </a:t>
            </a:r>
          </a:p>
          <a:p>
            <a:pPr>
              <a:buFont typeface="Arial" panose="020B0604020202020204" pitchFamily="34" charset="0"/>
              <a:buChar char="•"/>
            </a:pPr>
            <a:endParaRPr lang="en-US" altLang="cy-GB" sz="2000" dirty="0" smtClean="0">
              <a:solidFill>
                <a:schemeClr val="tx1"/>
              </a:solidFill>
            </a:endParaRPr>
          </a:p>
          <a:p>
            <a:pPr>
              <a:buFont typeface="Arial" panose="020B0604020202020204" pitchFamily="34" charset="0"/>
              <a:buChar char="•"/>
            </a:pPr>
            <a:endParaRPr lang="en-US" altLang="cy-GB" sz="2000" dirty="0">
              <a:solidFill>
                <a:schemeClr val="tx1"/>
              </a:solidFill>
            </a:endParaRPr>
          </a:p>
        </p:txBody>
      </p:sp>
      <p:pic>
        <p:nvPicPr>
          <p:cNvPr id="14347"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258782" y="5608104"/>
            <a:ext cx="2915362" cy="74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1199209"/>
      </p:ext>
    </p:extLst>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3948113"/>
            <a:ext cx="8894763"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50196"/>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66489" y="6544948"/>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42</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83356" y="1432"/>
            <a:ext cx="8794750" cy="1149033"/>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200" dirty="0">
                <a:solidFill>
                  <a:srgbClr val="FFFFFF"/>
                </a:solidFill>
                <a:latin typeface="Calibri Light" panose="020F0302020204030204" pitchFamily="34" charset="0"/>
              </a:rPr>
              <a:t>Referral Arrangements for the </a:t>
            </a:r>
            <a:r>
              <a:rPr lang="en-US" altLang="en-US" sz="3200" dirty="0" smtClean="0">
                <a:solidFill>
                  <a:srgbClr val="FFFFFF"/>
                </a:solidFill>
                <a:latin typeface="Calibri Light" panose="020F0302020204030204" pitchFamily="34" charset="0"/>
              </a:rPr>
              <a:t>Early </a:t>
            </a:r>
            <a:r>
              <a:rPr lang="en-US" altLang="en-US" sz="3200" dirty="0">
                <a:solidFill>
                  <a:srgbClr val="FFFFFF"/>
                </a:solidFill>
                <a:latin typeface="Calibri Light" panose="020F0302020204030204" pitchFamily="34" charset="0"/>
              </a:rPr>
              <a:t>Years </a:t>
            </a:r>
            <a:r>
              <a:rPr lang="en-US" altLang="en-US" sz="3200" dirty="0" smtClean="0">
                <a:solidFill>
                  <a:srgbClr val="FFFFFF"/>
                </a:solidFill>
                <a:latin typeface="Calibri Light" panose="020F0302020204030204" pitchFamily="34" charset="0"/>
              </a:rPr>
              <a:t>Panel</a:t>
            </a:r>
            <a:endParaRPr lang="en-US" altLang="en-US" sz="3200" dirty="0">
              <a:solidFill>
                <a:srgbClr val="FFFFFF"/>
              </a:solidFill>
              <a:latin typeface="Calibri Light" panose="020F0302020204030204" pitchFamily="34" charset="0"/>
            </a:endParaRPr>
          </a:p>
        </p:txBody>
      </p:sp>
      <p:sp>
        <p:nvSpPr>
          <p:cNvPr id="15" name="Text Box 3"/>
          <p:cNvSpPr txBox="1"/>
          <p:nvPr/>
        </p:nvSpPr>
        <p:spPr>
          <a:xfrm>
            <a:off x="183356" y="1443358"/>
            <a:ext cx="8579644" cy="2250480"/>
          </a:xfrm>
          <a:prstGeom prst="rect">
            <a:avLst/>
          </a:prstGeom>
          <a:solidFill>
            <a:schemeClr val="lt1"/>
          </a:solidFill>
          <a:ln w="76200">
            <a:solidFill>
              <a:srgbClr val="008080"/>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A new Referral Form will need to be used. A copy has been attached and a copy can be downloaded from the Gwynedd and Anglesey ALN &amp; I website</a:t>
            </a:r>
            <a:endParaRPr lang="cy-GB"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Please email the referral form and attachments to the email address below using the following password </a:t>
            </a:r>
            <a:r>
              <a:rPr lang="en-GB" dirty="0" smtClean="0">
                <a:effectLst/>
                <a:latin typeface="Calibri" panose="020F0502020204030204" pitchFamily="34" charset="0"/>
                <a:ea typeface="Calibri" panose="020F0502020204030204" pitchFamily="34" charset="0"/>
                <a:cs typeface="Times New Roman" panose="02020603050405020304" pitchFamily="18" charset="0"/>
              </a:rPr>
              <a:t>Cyfeirio2020  </a:t>
            </a:r>
            <a:r>
              <a:rPr lang="en-GB" u="sng" dirty="0" err="1" smtClean="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gweinyddolADYaCH@Gwynedd.llyw.cymru</a:t>
            </a:r>
            <a:endParaRPr lang="cy-GB"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Any queries relating to the referrals please email the above e-mail address or contact  the </a:t>
            </a:r>
            <a:r>
              <a:rPr lang="en-GB" dirty="0" smtClean="0">
                <a:effectLst/>
                <a:latin typeface="Calibri" panose="020F0502020204030204" pitchFamily="34" charset="0"/>
                <a:ea typeface="Calibri" panose="020F0502020204030204" pitchFamily="34" charset="0"/>
                <a:cs typeface="Times New Roman" panose="02020603050405020304" pitchFamily="18" charset="0"/>
              </a:rPr>
              <a:t>EYALN </a:t>
            </a:r>
            <a:r>
              <a:rPr lang="en-GB" dirty="0">
                <a:effectLst/>
                <a:latin typeface="Calibri" panose="020F0502020204030204" pitchFamily="34" charset="0"/>
                <a:ea typeface="Calibri" panose="020F0502020204030204" pitchFamily="34" charset="0"/>
                <a:cs typeface="Times New Roman" panose="02020603050405020304" pitchFamily="18" charset="0"/>
              </a:rPr>
              <a:t>Lead Officer Ellen </a:t>
            </a:r>
            <a:r>
              <a:rPr lang="en-GB" dirty="0" smtClean="0">
                <a:effectLst/>
                <a:latin typeface="Calibri" panose="020F0502020204030204" pitchFamily="34" charset="0"/>
                <a:ea typeface="Calibri" panose="020F0502020204030204" pitchFamily="34" charset="0"/>
                <a:cs typeface="Times New Roman" panose="02020603050405020304" pitchFamily="18" charset="0"/>
              </a:rPr>
              <a:t>Jones  </a:t>
            </a:r>
            <a:r>
              <a:rPr lang="en-GB" u="sng" dirty="0" err="1" smtClean="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ellenjones@gwynedd.llyw.cymru</a:t>
            </a:r>
            <a:endParaRPr lang="cy-GB"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sz="1100" dirty="0">
                <a:effectLst/>
                <a:latin typeface="Calibri" panose="020F0502020204030204" pitchFamily="34" charset="0"/>
                <a:ea typeface="Calibri" panose="020F0502020204030204" pitchFamily="34" charset="0"/>
                <a:cs typeface="Times New Roman" panose="02020603050405020304" pitchFamily="18" charset="0"/>
              </a:rPr>
              <a:t> </a:t>
            </a:r>
          </a:p>
        </p:txBody>
      </p:sp>
      <p:graphicFrame>
        <p:nvGraphicFramePr>
          <p:cNvPr id="9" name="Table 8"/>
          <p:cNvGraphicFramePr>
            <a:graphicFrameLocks noGrp="1"/>
          </p:cNvGraphicFramePr>
          <p:nvPr>
            <p:extLst>
              <p:ext uri="{D42A27DB-BD31-4B8C-83A1-F6EECF244321}">
                <p14:modId xmlns:p14="http://schemas.microsoft.com/office/powerpoint/2010/main" val="33995201"/>
              </p:ext>
            </p:extLst>
          </p:nvPr>
        </p:nvGraphicFramePr>
        <p:xfrm>
          <a:off x="302419" y="4056345"/>
          <a:ext cx="8592344" cy="1956754"/>
        </p:xfrm>
        <a:graphic>
          <a:graphicData uri="http://schemas.openxmlformats.org/drawingml/2006/table">
            <a:tbl>
              <a:tblPr firstRow="1" firstCol="1" bandRow="1"/>
              <a:tblGrid>
                <a:gridCol w="2034796">
                  <a:extLst>
                    <a:ext uri="{9D8B030D-6E8A-4147-A177-3AD203B41FA5}">
                      <a16:colId xmlns:a16="http://schemas.microsoft.com/office/drawing/2014/main" val="4134243936"/>
                    </a:ext>
                  </a:extLst>
                </a:gridCol>
                <a:gridCol w="3826265">
                  <a:extLst>
                    <a:ext uri="{9D8B030D-6E8A-4147-A177-3AD203B41FA5}">
                      <a16:colId xmlns:a16="http://schemas.microsoft.com/office/drawing/2014/main" val="3600449502"/>
                    </a:ext>
                  </a:extLst>
                </a:gridCol>
                <a:gridCol w="2731283">
                  <a:extLst>
                    <a:ext uri="{9D8B030D-6E8A-4147-A177-3AD203B41FA5}">
                      <a16:colId xmlns:a16="http://schemas.microsoft.com/office/drawing/2014/main" val="3468190052"/>
                    </a:ext>
                  </a:extLst>
                </a:gridCol>
              </a:tblGrid>
              <a:tr h="606626">
                <a:tc>
                  <a:txBody>
                    <a:bodyPr/>
                    <a:lstStyle/>
                    <a:p>
                      <a:pPr algn="ctr">
                        <a:lnSpc>
                          <a:spcPct val="107000"/>
                        </a:lnSpc>
                        <a:spcAft>
                          <a:spcPts val="0"/>
                        </a:spcAft>
                      </a:pP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Last </a:t>
                      </a:r>
                      <a:r>
                        <a:rPr lang="cy-GB" sz="2400" dirty="0" err="1">
                          <a:solidFill>
                            <a:srgbClr val="202124"/>
                          </a:solidFill>
                          <a:effectLst/>
                          <a:latin typeface="Calibri" panose="020F0502020204030204" pitchFamily="34" charset="0"/>
                          <a:ea typeface="Calibri" panose="020F0502020204030204" pitchFamily="34" charset="0"/>
                          <a:cs typeface="Calibri" panose="020F0502020204030204" pitchFamily="34" charset="0"/>
                        </a:rPr>
                        <a:t>day</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 </a:t>
                      </a:r>
                      <a:r>
                        <a:rPr lang="cy-GB" sz="2400" dirty="0" err="1">
                          <a:solidFill>
                            <a:srgbClr val="202124"/>
                          </a:solidFill>
                          <a:effectLst/>
                          <a:latin typeface="Calibri" panose="020F0502020204030204" pitchFamily="34" charset="0"/>
                          <a:ea typeface="Calibri" panose="020F0502020204030204" pitchFamily="34" charset="0"/>
                          <a:cs typeface="Calibri" panose="020F0502020204030204" pitchFamily="34" charset="0"/>
                        </a:rPr>
                        <a:t>for</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 </a:t>
                      </a:r>
                      <a:r>
                        <a:rPr lang="cy-GB" sz="2400" dirty="0" err="1">
                          <a:solidFill>
                            <a:srgbClr val="202124"/>
                          </a:solidFill>
                          <a:effectLst/>
                          <a:latin typeface="Calibri" panose="020F0502020204030204" pitchFamily="34" charset="0"/>
                          <a:ea typeface="Calibri" panose="020F0502020204030204" pitchFamily="34" charset="0"/>
                          <a:cs typeface="Calibri" panose="020F0502020204030204" pitchFamily="34" charset="0"/>
                        </a:rPr>
                        <a:t>receiving</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 </a:t>
                      </a:r>
                      <a:r>
                        <a:rPr lang="cy-GB" sz="2400" dirty="0" err="1">
                          <a:solidFill>
                            <a:srgbClr val="202124"/>
                          </a:solidFill>
                          <a:effectLst/>
                          <a:latin typeface="Calibri" panose="020F0502020204030204" pitchFamily="34" charset="0"/>
                          <a:ea typeface="Calibri" panose="020F0502020204030204" pitchFamily="34" charset="0"/>
                          <a:cs typeface="Calibri" panose="020F0502020204030204" pitchFamily="34" charset="0"/>
                        </a:rPr>
                        <a:t>new</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 </a:t>
                      </a:r>
                      <a:r>
                        <a:rPr lang="cy-GB" sz="2400" dirty="0" err="1">
                          <a:solidFill>
                            <a:srgbClr val="202124"/>
                          </a:solidFill>
                          <a:effectLst/>
                          <a:latin typeface="Calibri" panose="020F0502020204030204" pitchFamily="34" charset="0"/>
                          <a:ea typeface="Calibri" panose="020F0502020204030204" pitchFamily="34" charset="0"/>
                          <a:cs typeface="Calibri" panose="020F0502020204030204" pitchFamily="34" charset="0"/>
                        </a:rPr>
                        <a:t>referrals</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 </a:t>
                      </a:r>
                      <a:endParaRPr lang="cy-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4754" marR="447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33CC"/>
                    </a:solidFill>
                  </a:tcPr>
                </a:tc>
                <a:tc>
                  <a:txBody>
                    <a:bodyPr/>
                    <a:lstStyle/>
                    <a:p>
                      <a:pPr algn="ctr">
                        <a:lnSpc>
                          <a:spcPct val="107000"/>
                        </a:lnSpc>
                        <a:spcAft>
                          <a:spcPts val="0"/>
                        </a:spcAft>
                      </a:pPr>
                      <a:r>
                        <a:rPr lang="cy-GB" sz="2400" dirty="0" err="1">
                          <a:solidFill>
                            <a:srgbClr val="202124"/>
                          </a:solidFill>
                          <a:effectLst/>
                          <a:latin typeface="Calibri" panose="020F0502020204030204" pitchFamily="34" charset="0"/>
                          <a:ea typeface="Calibri" panose="020F0502020204030204" pitchFamily="34" charset="0"/>
                          <a:cs typeface="Calibri" panose="020F0502020204030204" pitchFamily="34" charset="0"/>
                        </a:rPr>
                        <a:t>Date</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 of </a:t>
                      </a:r>
                      <a:r>
                        <a:rPr lang="cy-GB" sz="2400" dirty="0" err="1">
                          <a:solidFill>
                            <a:srgbClr val="202124"/>
                          </a:solidFill>
                          <a:effectLst/>
                          <a:latin typeface="Calibri" panose="020F0502020204030204" pitchFamily="34" charset="0"/>
                          <a:ea typeface="Calibri" panose="020F0502020204030204" pitchFamily="34" charset="0"/>
                          <a:cs typeface="Calibri" panose="020F0502020204030204" pitchFamily="34" charset="0"/>
                        </a:rPr>
                        <a:t>Early</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 </a:t>
                      </a:r>
                      <a:r>
                        <a:rPr lang="cy-GB" sz="2400" dirty="0" err="1">
                          <a:solidFill>
                            <a:srgbClr val="202124"/>
                          </a:solidFill>
                          <a:effectLst/>
                          <a:latin typeface="Calibri" panose="020F0502020204030204" pitchFamily="34" charset="0"/>
                          <a:ea typeface="Calibri" panose="020F0502020204030204" pitchFamily="34" charset="0"/>
                          <a:cs typeface="Calibri" panose="020F0502020204030204" pitchFamily="34" charset="0"/>
                        </a:rPr>
                        <a:t>Years</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 Panel: </a:t>
                      </a:r>
                      <a:endParaRPr lang="cy-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4754" marR="447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33CC"/>
                    </a:solidFill>
                  </a:tcPr>
                </a:tc>
                <a:tc>
                  <a:txBody>
                    <a:bodyPr/>
                    <a:lstStyle/>
                    <a:p>
                      <a:pPr algn="ctr">
                        <a:lnSpc>
                          <a:spcPct val="107000"/>
                        </a:lnSpc>
                        <a:spcAft>
                          <a:spcPts val="0"/>
                        </a:spcAft>
                      </a:pPr>
                      <a:r>
                        <a:rPr lang="cy-GB" sz="2400" dirty="0" err="1">
                          <a:solidFill>
                            <a:srgbClr val="202124"/>
                          </a:solidFill>
                          <a:effectLst/>
                          <a:latin typeface="Calibri" panose="020F0502020204030204" pitchFamily="34" charset="0"/>
                          <a:ea typeface="Calibri" panose="020F0502020204030204" pitchFamily="34" charset="0"/>
                          <a:cs typeface="Calibri" panose="020F0502020204030204" pitchFamily="34" charset="0"/>
                        </a:rPr>
                        <a:t>Share</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 </a:t>
                      </a:r>
                      <a:r>
                        <a:rPr lang="cy-GB" sz="2400" dirty="0" err="1">
                          <a:solidFill>
                            <a:srgbClr val="202124"/>
                          </a:solidFill>
                          <a:effectLst/>
                          <a:latin typeface="Calibri" panose="020F0502020204030204" pitchFamily="34" charset="0"/>
                          <a:ea typeface="Calibri" panose="020F0502020204030204" pitchFamily="34" charset="0"/>
                          <a:cs typeface="Calibri" panose="020F0502020204030204" pitchFamily="34" charset="0"/>
                        </a:rPr>
                        <a:t>decision</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 </a:t>
                      </a:r>
                      <a:r>
                        <a:rPr lang="cy-GB" sz="2400" dirty="0" err="1">
                          <a:solidFill>
                            <a:srgbClr val="202124"/>
                          </a:solidFill>
                          <a:effectLst/>
                          <a:latin typeface="Calibri" panose="020F0502020204030204" pitchFamily="34" charset="0"/>
                          <a:ea typeface="Calibri" panose="020F0502020204030204" pitchFamily="34" charset="0"/>
                          <a:cs typeface="Calibri" panose="020F0502020204030204" pitchFamily="34" charset="0"/>
                        </a:rPr>
                        <a:t>with</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 </a:t>
                      </a:r>
                      <a:r>
                        <a:rPr lang="cy-GB" sz="2400" dirty="0" err="1" smtClean="0">
                          <a:solidFill>
                            <a:srgbClr val="202124"/>
                          </a:solidFill>
                          <a:effectLst/>
                          <a:latin typeface="Calibri" panose="020F0502020204030204" pitchFamily="34" charset="0"/>
                          <a:ea typeface="Calibri" panose="020F0502020204030204" pitchFamily="34" charset="0"/>
                          <a:cs typeface="Calibri" panose="020F0502020204030204" pitchFamily="34" charset="0"/>
                        </a:rPr>
                        <a:t>settings</a:t>
                      </a:r>
                      <a:r>
                        <a:rPr lang="cy-GB" sz="2400" dirty="0" smtClean="0">
                          <a:solidFill>
                            <a:srgbClr val="202124"/>
                          </a:solidFill>
                          <a:effectLst/>
                          <a:latin typeface="Calibri" panose="020F0502020204030204" pitchFamily="34" charset="0"/>
                          <a:ea typeface="Calibri" panose="020F0502020204030204" pitchFamily="34" charset="0"/>
                          <a:cs typeface="Calibri" panose="020F0502020204030204" pitchFamily="34" charset="0"/>
                        </a:rPr>
                        <a:t> </a:t>
                      </a:r>
                      <a:r>
                        <a:rPr lang="cy-GB" sz="24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by:</a:t>
                      </a:r>
                      <a:endParaRPr lang="cy-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4754" marR="447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33CC"/>
                    </a:solidFill>
                  </a:tcPr>
                </a:tc>
                <a:extLst>
                  <a:ext uri="{0D108BD9-81ED-4DB2-BD59-A6C34878D82A}">
                    <a16:rowId xmlns:a16="http://schemas.microsoft.com/office/drawing/2014/main" val="1123102752"/>
                  </a:ext>
                </a:extLst>
              </a:tr>
              <a:tr h="309011">
                <a:tc>
                  <a:txBody>
                    <a:bodyPr/>
                    <a:lstStyle/>
                    <a:p>
                      <a:pPr algn="ctr">
                        <a:lnSpc>
                          <a:spcPct val="107000"/>
                        </a:lnSpc>
                        <a:spcAft>
                          <a:spcPts val="0"/>
                        </a:spcAft>
                      </a:pPr>
                      <a:r>
                        <a:rPr lang="en-GB" sz="2400" b="1">
                          <a:effectLst/>
                          <a:latin typeface="Calibri" panose="020F0502020204030204" pitchFamily="34" charset="0"/>
                          <a:ea typeface="Calibri" panose="020F0502020204030204" pitchFamily="34" charset="0"/>
                          <a:cs typeface="Times New Roman" panose="02020603050405020304" pitchFamily="18" charset="0"/>
                        </a:rPr>
                        <a:t>12pm 25/1/21</a:t>
                      </a:r>
                      <a:endParaRPr lang="cy-GB" sz="2400">
                        <a:effectLst/>
                        <a:latin typeface="Calibri" panose="020F0502020204030204" pitchFamily="34" charset="0"/>
                        <a:ea typeface="Calibri" panose="020F0502020204030204" pitchFamily="34" charset="0"/>
                        <a:cs typeface="Times New Roman" panose="02020603050405020304" pitchFamily="18" charset="0"/>
                      </a:endParaRPr>
                    </a:p>
                  </a:txBody>
                  <a:tcPr marL="44754" marR="447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a:txBody>
                    <a:bodyPr/>
                    <a:lstStyle/>
                    <a:p>
                      <a:pPr algn="ct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1/2/21</a:t>
                      </a:r>
                      <a:endParaRPr lang="cy-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4754" marR="447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a:txBody>
                    <a:bodyPr/>
                    <a:lstStyle/>
                    <a:p>
                      <a:pPr algn="ct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8/2/21</a:t>
                      </a:r>
                      <a:endParaRPr lang="cy-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4754" marR="447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extLst>
                  <a:ext uri="{0D108BD9-81ED-4DB2-BD59-A6C34878D82A}">
                    <a16:rowId xmlns:a16="http://schemas.microsoft.com/office/drawing/2014/main" val="1503465275"/>
                  </a:ext>
                </a:extLst>
              </a:tr>
              <a:tr h="334709">
                <a:tc>
                  <a:txBody>
                    <a:bodyPr/>
                    <a:lstStyle/>
                    <a:p>
                      <a:pPr algn="ctr">
                        <a:lnSpc>
                          <a:spcPct val="107000"/>
                        </a:lnSpc>
                        <a:spcAft>
                          <a:spcPts val="0"/>
                        </a:spcAft>
                      </a:pPr>
                      <a:r>
                        <a:rPr lang="en-GB" sz="2400" b="1">
                          <a:effectLst/>
                          <a:latin typeface="Calibri" panose="020F0502020204030204" pitchFamily="34" charset="0"/>
                          <a:ea typeface="Calibri" panose="020F0502020204030204" pitchFamily="34" charset="0"/>
                          <a:cs typeface="Times New Roman" panose="02020603050405020304" pitchFamily="18" charset="0"/>
                        </a:rPr>
                        <a:t>12pm 3/3/21</a:t>
                      </a:r>
                      <a:endParaRPr lang="cy-GB" sz="2400">
                        <a:effectLst/>
                        <a:latin typeface="Calibri" panose="020F0502020204030204" pitchFamily="34" charset="0"/>
                        <a:ea typeface="Calibri" panose="020F0502020204030204" pitchFamily="34" charset="0"/>
                        <a:cs typeface="Times New Roman" panose="02020603050405020304" pitchFamily="18" charset="0"/>
                      </a:endParaRPr>
                    </a:p>
                  </a:txBody>
                  <a:tcPr marL="44754" marR="447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a:txBody>
                    <a:bodyPr/>
                    <a:lstStyle/>
                    <a:p>
                      <a:pPr algn="ctr">
                        <a:lnSpc>
                          <a:spcPct val="107000"/>
                        </a:lnSpc>
                        <a:spcAft>
                          <a:spcPts val="0"/>
                        </a:spcAft>
                      </a:pPr>
                      <a:r>
                        <a:rPr lang="en-GB" sz="2400" b="1">
                          <a:effectLst/>
                          <a:latin typeface="Calibri" panose="020F0502020204030204" pitchFamily="34" charset="0"/>
                          <a:ea typeface="Calibri" panose="020F0502020204030204" pitchFamily="34" charset="0"/>
                          <a:cs typeface="Times New Roman" panose="02020603050405020304" pitchFamily="18" charset="0"/>
                        </a:rPr>
                        <a:t>10/3/21</a:t>
                      </a:r>
                      <a:endParaRPr lang="cy-GB" sz="2400">
                        <a:effectLst/>
                        <a:latin typeface="Calibri" panose="020F0502020204030204" pitchFamily="34" charset="0"/>
                        <a:ea typeface="Calibri" panose="020F0502020204030204" pitchFamily="34" charset="0"/>
                        <a:cs typeface="Times New Roman" panose="02020603050405020304" pitchFamily="18" charset="0"/>
                      </a:endParaRPr>
                    </a:p>
                  </a:txBody>
                  <a:tcPr marL="44754" marR="447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a:txBody>
                    <a:bodyPr/>
                    <a:lstStyle/>
                    <a:p>
                      <a:pPr algn="ct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17/3/21</a:t>
                      </a:r>
                      <a:endParaRPr lang="cy-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4754" marR="447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extLst>
                  <a:ext uri="{0D108BD9-81ED-4DB2-BD59-A6C34878D82A}">
                    <a16:rowId xmlns:a16="http://schemas.microsoft.com/office/drawing/2014/main" val="3511695924"/>
                  </a:ext>
                </a:extLst>
              </a:tr>
            </a:tbl>
          </a:graphicData>
        </a:graphic>
      </p:graphicFrame>
    </p:spTree>
    <p:extLst>
      <p:ext uri="{BB962C8B-B14F-4D97-AF65-F5344CB8AC3E}">
        <p14:creationId xmlns:p14="http://schemas.microsoft.com/office/powerpoint/2010/main" val="2676372365"/>
      </p:ext>
    </p:extLst>
  </p:cSld>
  <p:clrMapOvr>
    <a:masterClrMapping/>
  </p:clrMapOvr>
  <p:transition spd="slow"/>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3948113"/>
            <a:ext cx="8894763"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50196"/>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66489" y="6544948"/>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43</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36513" y="-20673"/>
            <a:ext cx="9107487" cy="985782"/>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solidFill>
                  <a:srgbClr val="FFFFFF"/>
                </a:solidFill>
                <a:latin typeface="Calibri Light" panose="020F0302020204030204" pitchFamily="34" charset="0"/>
              </a:rPr>
              <a:t>Referral Form </a:t>
            </a:r>
            <a:endParaRPr lang="en-US" altLang="en-US" sz="3600" dirty="0">
              <a:solidFill>
                <a:srgbClr val="FFFFFF"/>
              </a:solidFill>
              <a:latin typeface="Calibri Light" panose="020F0302020204030204" pitchFamily="34" charset="0"/>
            </a:endParaRPr>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4924" y="1042233"/>
            <a:ext cx="4259576" cy="5568886"/>
          </a:xfrm>
          <a:prstGeom prst="rect">
            <a:avLst/>
          </a:prstGeom>
        </p:spPr>
      </p:pic>
    </p:spTree>
    <p:extLst>
      <p:ext uri="{BB962C8B-B14F-4D97-AF65-F5344CB8AC3E}">
        <p14:creationId xmlns:p14="http://schemas.microsoft.com/office/powerpoint/2010/main" val="3639828767"/>
      </p:ext>
    </p:extLst>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44</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solidFill>
                  <a:srgbClr val="FFFFFF"/>
                </a:solidFill>
                <a:latin typeface="Calibri Light" panose="020F0302020204030204" pitchFamily="34" charset="0"/>
              </a:rPr>
              <a:t>Important Points</a:t>
            </a:r>
            <a:endParaRPr lang="en-US" altLang="en-US" sz="3600" dirty="0">
              <a:solidFill>
                <a:srgbClr val="FFFFFF"/>
              </a:solidFill>
              <a:latin typeface="Calibri Light" panose="020F030202020403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330373987"/>
              </p:ext>
            </p:extLst>
          </p:nvPr>
        </p:nvGraphicFramePr>
        <p:xfrm>
          <a:off x="302418" y="1945640"/>
          <a:ext cx="8592345" cy="4480560"/>
        </p:xfrm>
        <a:graphic>
          <a:graphicData uri="http://schemas.openxmlformats.org/drawingml/2006/table">
            <a:tbl>
              <a:tblPr firstRow="1" bandRow="1">
                <a:tableStyleId>{5C22544A-7EE6-4342-B048-85BDC9FD1C3A}</a:tableStyleId>
              </a:tblPr>
              <a:tblGrid>
                <a:gridCol w="1924966">
                  <a:extLst>
                    <a:ext uri="{9D8B030D-6E8A-4147-A177-3AD203B41FA5}">
                      <a16:colId xmlns:a16="http://schemas.microsoft.com/office/drawing/2014/main" val="1496519509"/>
                    </a:ext>
                  </a:extLst>
                </a:gridCol>
                <a:gridCol w="2508738">
                  <a:extLst>
                    <a:ext uri="{9D8B030D-6E8A-4147-A177-3AD203B41FA5}">
                      <a16:colId xmlns:a16="http://schemas.microsoft.com/office/drawing/2014/main" val="3610876722"/>
                    </a:ext>
                  </a:extLst>
                </a:gridCol>
                <a:gridCol w="4158641">
                  <a:extLst>
                    <a:ext uri="{9D8B030D-6E8A-4147-A177-3AD203B41FA5}">
                      <a16:colId xmlns:a16="http://schemas.microsoft.com/office/drawing/2014/main" val="2371160459"/>
                    </a:ext>
                  </a:extLst>
                </a:gridCol>
              </a:tblGrid>
              <a:tr h="346789">
                <a:tc gridSpan="3">
                  <a:txBody>
                    <a:bodyPr/>
                    <a:lstStyle/>
                    <a:p>
                      <a:endParaRPr lang="cy-GB" dirty="0"/>
                    </a:p>
                  </a:txBody>
                  <a:tcPr>
                    <a:lnB w="12700" cap="flat" cmpd="sng" algn="ctr">
                      <a:solidFill>
                        <a:schemeClr val="tx1"/>
                      </a:solidFill>
                      <a:prstDash val="solid"/>
                      <a:round/>
                      <a:headEnd type="none" w="med" len="med"/>
                      <a:tailEnd type="none" w="med" len="med"/>
                    </a:lnB>
                    <a:solidFill>
                      <a:schemeClr val="bg1"/>
                    </a:solidFill>
                  </a:tcPr>
                </a:tc>
                <a:tc hMerge="1">
                  <a:txBody>
                    <a:bodyPr/>
                    <a:lstStyle/>
                    <a:p>
                      <a:endParaRPr lang="cy-GB" dirty="0"/>
                    </a:p>
                  </a:txBody>
                  <a:tcPr/>
                </a:tc>
                <a:tc hMerge="1">
                  <a:txBody>
                    <a:bodyPr/>
                    <a:lstStyle/>
                    <a:p>
                      <a:endParaRPr lang="cy-GB" dirty="0"/>
                    </a:p>
                  </a:txBody>
                  <a:tcPr/>
                </a:tc>
                <a:extLst>
                  <a:ext uri="{0D108BD9-81ED-4DB2-BD59-A6C34878D82A}">
                    <a16:rowId xmlns:a16="http://schemas.microsoft.com/office/drawing/2014/main" val="3592152615"/>
                  </a:ext>
                </a:extLst>
              </a:tr>
              <a:tr h="866974">
                <a:tc>
                  <a:txBody>
                    <a:bodyPr/>
                    <a:lstStyle/>
                    <a:p>
                      <a:pPr algn="ctr"/>
                      <a:r>
                        <a:rPr lang="cy-GB" b="1" dirty="0" smtClean="0"/>
                        <a:t>Not </a:t>
                      </a:r>
                      <a:r>
                        <a:rPr lang="cy-GB" b="1" dirty="0" err="1" smtClean="0"/>
                        <a:t>open</a:t>
                      </a:r>
                      <a:r>
                        <a:rPr lang="cy-GB" b="1" dirty="0" smtClean="0"/>
                        <a:t> to </a:t>
                      </a:r>
                      <a:r>
                        <a:rPr lang="cy-GB" b="1" dirty="0" err="1" smtClean="0"/>
                        <a:t>another</a:t>
                      </a:r>
                      <a:r>
                        <a:rPr lang="cy-GB" b="1" dirty="0" smtClean="0"/>
                        <a:t> </a:t>
                      </a:r>
                      <a:r>
                        <a:rPr lang="cy-GB" b="1" dirty="0" err="1" smtClean="0"/>
                        <a:t>service</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b="1" dirty="0" smtClean="0"/>
                        <a:t>Access point A</a:t>
                      </a:r>
                    </a:p>
                    <a:p>
                      <a:pPr algn="ctr"/>
                      <a:r>
                        <a:rPr lang="en-US" b="1" dirty="0" smtClean="0"/>
                        <a:t>Act on the Universal</a:t>
                      </a:r>
                      <a:r>
                        <a:rPr lang="en-US" b="1" baseline="0" dirty="0" smtClean="0"/>
                        <a:t> </a:t>
                      </a:r>
                      <a:r>
                        <a:rPr lang="en-US" b="1" dirty="0" smtClean="0"/>
                        <a:t> Provision tier</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cy-GB" b="1" dirty="0" err="1" smtClean="0"/>
                        <a:t>Talk</a:t>
                      </a:r>
                      <a:r>
                        <a:rPr lang="cy-GB" b="1" dirty="0" smtClean="0"/>
                        <a:t> </a:t>
                      </a:r>
                      <a:r>
                        <a:rPr lang="cy-GB" b="1" dirty="0" err="1" smtClean="0"/>
                        <a:t>with</a:t>
                      </a:r>
                      <a:r>
                        <a:rPr lang="cy-GB" b="1" dirty="0" smtClean="0"/>
                        <a:t> the parent</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439305"/>
                  </a:ext>
                </a:extLst>
              </a:tr>
              <a:tr h="1387158">
                <a:tc>
                  <a:txBody>
                    <a:bodyPr/>
                    <a:lstStyle/>
                    <a:p>
                      <a:pPr algn="ctr"/>
                      <a:r>
                        <a:rPr lang="cy-GB" b="1" dirty="0" err="1" smtClean="0"/>
                        <a:t>Open</a:t>
                      </a:r>
                      <a:r>
                        <a:rPr lang="cy-GB" b="1" dirty="0" smtClean="0"/>
                        <a:t> to </a:t>
                      </a:r>
                      <a:r>
                        <a:rPr lang="cy-GB" b="1" dirty="0" err="1" smtClean="0"/>
                        <a:t>another</a:t>
                      </a:r>
                      <a:r>
                        <a:rPr lang="cy-GB" b="1" dirty="0" smtClean="0"/>
                        <a:t> </a:t>
                      </a:r>
                      <a:r>
                        <a:rPr lang="cy-GB" b="1" dirty="0" err="1" smtClean="0"/>
                        <a:t>service</a:t>
                      </a:r>
                      <a:r>
                        <a:rPr lang="cy-GB" b="1" dirty="0" smtClean="0"/>
                        <a:t> </a:t>
                      </a:r>
                      <a:r>
                        <a:rPr lang="cy-GB" b="1" dirty="0" err="1" smtClean="0"/>
                        <a:t>e.g</a:t>
                      </a:r>
                      <a:r>
                        <a:rPr lang="cy-GB" b="1" dirty="0" smtClean="0"/>
                        <a:t>. Speech and Language</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r>
                        <a:rPr lang="en-US" b="1" dirty="0" smtClean="0"/>
                        <a:t>Access point B</a:t>
                      </a:r>
                    </a:p>
                    <a:p>
                      <a:pPr algn="ctr"/>
                      <a:r>
                        <a:rPr lang="en-US" b="1" dirty="0" smtClean="0"/>
                        <a:t>Act on the Targeted</a:t>
                      </a:r>
                      <a:r>
                        <a:rPr lang="en-US" b="1" baseline="0" dirty="0" smtClean="0"/>
                        <a:t> </a:t>
                      </a:r>
                      <a:r>
                        <a:rPr lang="en-US" b="1" dirty="0" smtClean="0"/>
                        <a:t> Universal</a:t>
                      </a:r>
                      <a:r>
                        <a:rPr lang="en-US" b="1" baseline="0" dirty="0" smtClean="0"/>
                        <a:t> </a:t>
                      </a:r>
                      <a:r>
                        <a:rPr lang="en-US" b="1" dirty="0" smtClean="0"/>
                        <a:t> Provision tier</a:t>
                      </a:r>
                      <a:endParaRPr lang="cy-GB" b="1" dirty="0" smtClean="0"/>
                    </a:p>
                    <a:p>
                      <a:pPr algn="ct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r>
                        <a:rPr lang="cy-GB" b="1" dirty="0" err="1" smtClean="0"/>
                        <a:t>Setting</a:t>
                      </a:r>
                      <a:r>
                        <a:rPr lang="cy-GB" b="1" dirty="0" smtClean="0"/>
                        <a:t> to </a:t>
                      </a:r>
                      <a:r>
                        <a:rPr lang="cy-GB" b="1" dirty="0" err="1" smtClean="0"/>
                        <a:t>arrange</a:t>
                      </a:r>
                      <a:r>
                        <a:rPr lang="cy-GB" b="1" dirty="0" smtClean="0"/>
                        <a:t> a </a:t>
                      </a:r>
                      <a:r>
                        <a:rPr lang="cy-GB" b="1" dirty="0" err="1" smtClean="0"/>
                        <a:t>meeting</a:t>
                      </a:r>
                      <a:r>
                        <a:rPr lang="cy-GB" b="1" dirty="0" smtClean="0"/>
                        <a:t> </a:t>
                      </a:r>
                      <a:r>
                        <a:rPr lang="cy-GB" b="1" dirty="0" err="1" smtClean="0"/>
                        <a:t>before</a:t>
                      </a:r>
                      <a:r>
                        <a:rPr lang="cy-GB" b="1" dirty="0" smtClean="0"/>
                        <a:t> the </a:t>
                      </a:r>
                      <a:r>
                        <a:rPr lang="cy-GB" b="1" dirty="0" err="1" smtClean="0"/>
                        <a:t>child</a:t>
                      </a:r>
                      <a:r>
                        <a:rPr lang="cy-GB" b="1" baseline="0" dirty="0" smtClean="0"/>
                        <a:t> </a:t>
                      </a:r>
                      <a:r>
                        <a:rPr lang="cy-GB" b="1" baseline="0" dirty="0" err="1" smtClean="0"/>
                        <a:t>commences</a:t>
                      </a:r>
                      <a:r>
                        <a:rPr lang="cy-GB" b="1" baseline="0" dirty="0" smtClean="0"/>
                        <a:t> </a:t>
                      </a:r>
                      <a:r>
                        <a:rPr lang="en-US" b="1" dirty="0" smtClean="0"/>
                        <a:t>to discuss what needs to be in place to support the child. Start drawing P1D.</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762586432"/>
                  </a:ext>
                </a:extLst>
              </a:tr>
              <a:tr h="1127066">
                <a:tc>
                  <a:txBody>
                    <a:bodyPr/>
                    <a:lstStyle/>
                    <a:p>
                      <a:pPr algn="ctr"/>
                      <a:r>
                        <a:rPr lang="cy-GB" b="1" dirty="0" err="1" smtClean="0"/>
                        <a:t>Significant</a:t>
                      </a:r>
                      <a:r>
                        <a:rPr lang="cy-GB" b="1" dirty="0" smtClean="0"/>
                        <a:t> </a:t>
                      </a:r>
                      <a:r>
                        <a:rPr lang="cy-GB" b="1" dirty="0" err="1" smtClean="0"/>
                        <a:t>needs</a:t>
                      </a:r>
                      <a:r>
                        <a:rPr lang="cy-GB" b="1" baseline="0" dirty="0" smtClean="0"/>
                        <a:t> / </a:t>
                      </a:r>
                      <a:r>
                        <a:rPr lang="cy-GB" b="1" dirty="0" err="1" smtClean="0"/>
                        <a:t>open</a:t>
                      </a:r>
                      <a:r>
                        <a:rPr lang="cy-GB" b="1" dirty="0" smtClean="0"/>
                        <a:t> to </a:t>
                      </a:r>
                      <a:r>
                        <a:rPr lang="cy-GB" b="1" dirty="0" err="1" smtClean="0"/>
                        <a:t>several</a:t>
                      </a:r>
                      <a:r>
                        <a:rPr lang="cy-GB" b="1" dirty="0" smtClean="0"/>
                        <a:t>  </a:t>
                      </a:r>
                      <a:r>
                        <a:rPr lang="cy-GB" b="1" dirty="0" err="1" smtClean="0"/>
                        <a:t>services</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en-US" b="1" dirty="0" smtClean="0"/>
                        <a:t>Access point c</a:t>
                      </a:r>
                    </a:p>
                    <a:p>
                      <a:pPr algn="ctr"/>
                      <a:r>
                        <a:rPr lang="en-US" b="1" dirty="0" smtClean="0"/>
                        <a:t>Act on the Additional</a:t>
                      </a:r>
                      <a:r>
                        <a:rPr lang="en-US" b="1" baseline="0" dirty="0" smtClean="0"/>
                        <a:t> Provision</a:t>
                      </a:r>
                      <a:r>
                        <a:rPr lang="en-US" b="1" dirty="0" smtClean="0"/>
                        <a:t> tier</a:t>
                      </a:r>
                      <a:endParaRPr lang="cy-GB" b="1" dirty="0" smtClean="0"/>
                    </a:p>
                    <a:p>
                      <a:pPr algn="ct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b="1" dirty="0" err="1" smtClean="0"/>
                        <a:t>Setting</a:t>
                      </a:r>
                      <a:r>
                        <a:rPr lang="cy-GB" b="1" dirty="0" smtClean="0"/>
                        <a:t> to </a:t>
                      </a:r>
                      <a:r>
                        <a:rPr lang="cy-GB" b="1" dirty="0" err="1" smtClean="0"/>
                        <a:t>arrange</a:t>
                      </a:r>
                      <a:r>
                        <a:rPr lang="cy-GB" b="1" dirty="0" smtClean="0"/>
                        <a:t> a </a:t>
                      </a:r>
                      <a:r>
                        <a:rPr lang="cy-GB" b="1" dirty="0" err="1" smtClean="0"/>
                        <a:t>meeting</a:t>
                      </a:r>
                      <a:r>
                        <a:rPr lang="cy-GB" b="1" dirty="0" smtClean="0"/>
                        <a:t> </a:t>
                      </a:r>
                      <a:r>
                        <a:rPr lang="cy-GB" b="1" dirty="0" err="1" smtClean="0"/>
                        <a:t>before</a:t>
                      </a:r>
                      <a:r>
                        <a:rPr lang="cy-GB" b="1" dirty="0" smtClean="0"/>
                        <a:t> the </a:t>
                      </a:r>
                      <a:r>
                        <a:rPr lang="cy-GB" b="1" dirty="0" err="1" smtClean="0"/>
                        <a:t>child</a:t>
                      </a:r>
                      <a:r>
                        <a:rPr lang="cy-GB" b="1" baseline="0" dirty="0" smtClean="0"/>
                        <a:t> </a:t>
                      </a:r>
                      <a:r>
                        <a:rPr lang="cy-GB" b="1" baseline="0" dirty="0" err="1" smtClean="0"/>
                        <a:t>commences</a:t>
                      </a:r>
                      <a:r>
                        <a:rPr lang="cy-GB" b="1" baseline="0" dirty="0" smtClean="0"/>
                        <a:t> </a:t>
                      </a:r>
                      <a:r>
                        <a:rPr lang="en-US" dirty="0" smtClean="0"/>
                        <a:t>to discuss what needs to be in place to support the child. Start drawing P1D</a:t>
                      </a:r>
                      <a:r>
                        <a:rPr lang="en-US" baseline="0" dirty="0" smtClean="0"/>
                        <a:t> </a:t>
                      </a:r>
                      <a:r>
                        <a:rPr lang="en-US" b="1" u="sng" baseline="0" dirty="0" smtClean="0"/>
                        <a:t>and to agree if need to refer to the EY Panel</a:t>
                      </a:r>
                      <a:endParaRPr lang="cy-GB" b="1" u="sng" dirty="0" smtClean="0"/>
                    </a:p>
                    <a:p>
                      <a:pPr algn="ct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797614360"/>
                  </a:ext>
                </a:extLst>
              </a:tr>
            </a:tbl>
          </a:graphicData>
        </a:graphic>
      </p:graphicFrame>
      <p:sp>
        <p:nvSpPr>
          <p:cNvPr id="5" name="Rectangle 4"/>
          <p:cNvSpPr/>
          <p:nvPr/>
        </p:nvSpPr>
        <p:spPr>
          <a:xfrm>
            <a:off x="259952" y="1033463"/>
            <a:ext cx="8798322" cy="1200329"/>
          </a:xfrm>
          <a:prstGeom prst="rect">
            <a:avLst/>
          </a:prstGeom>
        </p:spPr>
        <p:txBody>
          <a:bodyPr wrap="square">
            <a:spAutoFit/>
          </a:bodyPr>
          <a:lstStyle/>
          <a:p>
            <a:r>
              <a:rPr lang="en-US" dirty="0"/>
              <a:t>When conducting an initial conversation with the parent (face-to-face or over the phone) it is important to ask sensitively whether the child is open to any other service or receives any additional support / provision. This will allow you to try to identify the child's starting point on the </a:t>
            </a:r>
            <a:r>
              <a:rPr lang="en-US" dirty="0" smtClean="0"/>
              <a:t>Provision Map Model </a:t>
            </a:r>
            <a:r>
              <a:rPr lang="en-US" dirty="0"/>
              <a:t>as shown in the table below.</a:t>
            </a:r>
            <a:endParaRPr lang="cy-GB" dirty="0"/>
          </a:p>
        </p:txBody>
      </p:sp>
    </p:spTree>
    <p:extLst>
      <p:ext uri="{BB962C8B-B14F-4D97-AF65-F5344CB8AC3E}">
        <p14:creationId xmlns:p14="http://schemas.microsoft.com/office/powerpoint/2010/main" val="3247520225"/>
      </p:ext>
    </p:extLst>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smtClean="0">
                <a:solidFill>
                  <a:srgbClr val="FFFFFF"/>
                </a:solidFill>
                <a:latin typeface="Calibri Light" panose="020F0302020204030204" pitchFamily="34" charset="0"/>
              </a:rPr>
              <a:t>Processing the F2 Form</a:t>
            </a:r>
            <a:endParaRPr lang="en-US" altLang="en-US" sz="2400" dirty="0">
              <a:solidFill>
                <a:srgbClr val="FFFFFF"/>
              </a:solidFill>
              <a:latin typeface="Calibri Light" panose="020F0302020204030204" pitchFamily="34" charset="0"/>
            </a:endParaRP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45</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graphicFrame>
        <p:nvGraphicFramePr>
          <p:cNvPr id="6" name="Diagram 5"/>
          <p:cNvGraphicFramePr/>
          <p:nvPr>
            <p:extLst>
              <p:ext uri="{D42A27DB-BD31-4B8C-83A1-F6EECF244321}">
                <p14:modId xmlns:p14="http://schemas.microsoft.com/office/powerpoint/2010/main" val="1941094543"/>
              </p:ext>
            </p:extLst>
          </p:nvPr>
        </p:nvGraphicFramePr>
        <p:xfrm>
          <a:off x="492918" y="1092500"/>
          <a:ext cx="8212137" cy="497700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467642870"/>
      </p:ext>
    </p:extLst>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smtClean="0">
                <a:solidFill>
                  <a:srgbClr val="FFFFFF"/>
                </a:solidFill>
                <a:latin typeface="Calibri Light" panose="020F0302020204030204" pitchFamily="34" charset="0"/>
              </a:rPr>
              <a:t>Accepting an invitation to contribute to a 1PP</a:t>
            </a:r>
            <a:endParaRPr lang="en-US" altLang="en-US" sz="2400" dirty="0">
              <a:solidFill>
                <a:srgbClr val="FFFFFF"/>
              </a:solidFill>
              <a:latin typeface="Calibri Light" panose="020F0302020204030204" pitchFamily="34" charset="0"/>
            </a:endParaRP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46</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 name="Picture 1"/>
          <p:cNvPicPr>
            <a:picLocks noChangeAspect="1"/>
          </p:cNvPicPr>
          <p:nvPr/>
        </p:nvPicPr>
        <p:blipFill rotWithShape="1">
          <a:blip r:embed="rId6"/>
          <a:srcRect l="23728" t="20625" r="21347" b="15529"/>
          <a:stretch/>
        </p:blipFill>
        <p:spPr>
          <a:xfrm>
            <a:off x="550863" y="1001712"/>
            <a:ext cx="7146387" cy="4670474"/>
          </a:xfrm>
          <a:prstGeom prst="rect">
            <a:avLst/>
          </a:prstGeom>
        </p:spPr>
      </p:pic>
    </p:spTree>
    <p:extLst>
      <p:ext uri="{BB962C8B-B14F-4D97-AF65-F5344CB8AC3E}">
        <p14:creationId xmlns:p14="http://schemas.microsoft.com/office/powerpoint/2010/main" val="3003024603"/>
      </p:ext>
    </p:extLst>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a:solidFill>
                  <a:srgbClr val="FFFFFF"/>
                </a:solidFill>
                <a:latin typeface="Calibri Light" panose="020F0302020204030204" pitchFamily="34" charset="0"/>
              </a:rPr>
              <a:t>Accepting an invitation to contribute to </a:t>
            </a:r>
            <a:r>
              <a:rPr lang="en-US" altLang="en-US" sz="2400" dirty="0" smtClean="0">
                <a:solidFill>
                  <a:srgbClr val="FFFFFF"/>
                </a:solidFill>
                <a:latin typeface="Calibri Light" panose="020F0302020204030204" pitchFamily="34" charset="0"/>
              </a:rPr>
              <a:t>a </a:t>
            </a:r>
            <a:r>
              <a:rPr lang="en-US" altLang="en-US" sz="2400" dirty="0">
                <a:solidFill>
                  <a:srgbClr val="FFFFFF"/>
                </a:solidFill>
                <a:latin typeface="Calibri Light" panose="020F0302020204030204" pitchFamily="34" charset="0"/>
              </a:rPr>
              <a:t>1PP</a:t>
            </a: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47</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4" name="Picture 3"/>
          <p:cNvPicPr>
            <a:picLocks noChangeAspect="1"/>
          </p:cNvPicPr>
          <p:nvPr/>
        </p:nvPicPr>
        <p:blipFill rotWithShape="1">
          <a:blip r:embed="rId6"/>
          <a:srcRect l="21997" t="20047" r="22537" b="7453"/>
          <a:stretch/>
        </p:blipFill>
        <p:spPr>
          <a:xfrm>
            <a:off x="790598" y="1087754"/>
            <a:ext cx="7216727" cy="5303521"/>
          </a:xfrm>
          <a:prstGeom prst="rect">
            <a:avLst/>
          </a:prstGeom>
        </p:spPr>
      </p:pic>
    </p:spTree>
    <p:extLst>
      <p:ext uri="{BB962C8B-B14F-4D97-AF65-F5344CB8AC3E}">
        <p14:creationId xmlns:p14="http://schemas.microsoft.com/office/powerpoint/2010/main" val="1158962079"/>
      </p:ext>
    </p:extLst>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None/>
            </a:pPr>
            <a:r>
              <a:rPr lang="en-US" altLang="en-US" sz="2400" dirty="0">
                <a:solidFill>
                  <a:srgbClr val="FFFFFF"/>
                </a:solidFill>
                <a:latin typeface="Calibri Light" panose="020F0302020204030204" pitchFamily="34" charset="0"/>
              </a:rPr>
              <a:t>Accepting an invitation to contribute to a 1PP</a:t>
            </a:r>
          </a:p>
          <a:p>
            <a:pPr algn="ctr">
              <a:lnSpc>
                <a:spcPct val="100000"/>
              </a:lnSpc>
              <a:spcBef>
                <a:spcPct val="0"/>
              </a:spcBef>
              <a:buFontTx/>
              <a:buNone/>
            </a:pPr>
            <a:endParaRPr lang="en-US" altLang="en-US" sz="2400" dirty="0">
              <a:solidFill>
                <a:srgbClr val="FFFFFF"/>
              </a:solidFill>
              <a:latin typeface="Calibri Light" panose="020F0302020204030204" pitchFamily="34" charset="0"/>
            </a:endParaRP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48</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 name="Picture 1"/>
          <p:cNvPicPr>
            <a:picLocks noChangeAspect="1"/>
          </p:cNvPicPr>
          <p:nvPr/>
        </p:nvPicPr>
        <p:blipFill rotWithShape="1">
          <a:blip r:embed="rId6"/>
          <a:srcRect l="24051" t="27357" r="22753" b="25913"/>
          <a:stretch/>
        </p:blipFill>
        <p:spPr>
          <a:xfrm>
            <a:off x="56974" y="1249363"/>
            <a:ext cx="8706026" cy="4299928"/>
          </a:xfrm>
          <a:prstGeom prst="rect">
            <a:avLst/>
          </a:prstGeom>
        </p:spPr>
      </p:pic>
    </p:spTree>
    <p:extLst>
      <p:ext uri="{BB962C8B-B14F-4D97-AF65-F5344CB8AC3E}">
        <p14:creationId xmlns:p14="http://schemas.microsoft.com/office/powerpoint/2010/main" val="3697187994"/>
      </p:ext>
    </p:extLst>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3948113"/>
            <a:ext cx="8991600"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741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74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A5E1CE09-2F1F-49F0-9B07-31DA1064A23C}" type="slidenum">
              <a:rPr lang="en-GB" altLang="en-US" sz="900" b="0" smtClean="0">
                <a:solidFill>
                  <a:srgbClr val="898989"/>
                </a:solidFill>
              </a:rPr>
              <a:pPr eaLnBrk="1" hangingPunct="1">
                <a:lnSpc>
                  <a:spcPct val="100000"/>
                </a:lnSpc>
                <a:spcBef>
                  <a:spcPct val="0"/>
                </a:spcBef>
                <a:buFontTx/>
                <a:buNone/>
              </a:pPr>
              <a:t>49</a:t>
            </a:fld>
            <a:endParaRPr lang="en-GB" altLang="en-US" sz="900" b="0" smtClean="0">
              <a:solidFill>
                <a:srgbClr val="898989"/>
              </a:solidFill>
            </a:endParaRPr>
          </a:p>
        </p:txBody>
      </p:sp>
      <p:sp>
        <p:nvSpPr>
          <p:cNvPr id="17416"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graphicFrame>
        <p:nvGraphicFramePr>
          <p:cNvPr id="6" name="Diagram 5"/>
          <p:cNvGraphicFramePr/>
          <p:nvPr>
            <p:extLst>
              <p:ext uri="{D42A27DB-BD31-4B8C-83A1-F6EECF244321}">
                <p14:modId xmlns:p14="http://schemas.microsoft.com/office/powerpoint/2010/main" val="1790406369"/>
              </p:ext>
            </p:extLst>
          </p:nvPr>
        </p:nvGraphicFramePr>
        <p:xfrm>
          <a:off x="256153" y="188640"/>
          <a:ext cx="8649156" cy="37700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7418" name="Llun 1" descr="Clip Sgrin"/>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07975" y="4384675"/>
            <a:ext cx="2373313"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Llun 3" descr="Clip Sgrin"/>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564188" y="4160838"/>
            <a:ext cx="3446462"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1090194429"/>
              </p:ext>
            </p:extLst>
          </p:nvPr>
        </p:nvGraphicFramePr>
        <p:xfrm>
          <a:off x="2882900" y="4160838"/>
          <a:ext cx="2903984" cy="21693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7422" name="Blwch Testun 3"/>
          <p:cNvSpPr txBox="1">
            <a:spLocks noChangeArrowheads="1"/>
          </p:cNvSpPr>
          <p:nvPr/>
        </p:nvSpPr>
        <p:spPr bwMode="auto">
          <a:xfrm>
            <a:off x="6334125" y="4384675"/>
            <a:ext cx="23050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r>
              <a:rPr lang="cy-GB" altLang="cy-GB" dirty="0" err="1" smtClean="0">
                <a:solidFill>
                  <a:schemeClr val="tx1"/>
                </a:solidFill>
              </a:rPr>
              <a:t>One</a:t>
            </a:r>
            <a:r>
              <a:rPr lang="cy-GB" altLang="cy-GB" dirty="0" smtClean="0">
                <a:solidFill>
                  <a:schemeClr val="tx1"/>
                </a:solidFill>
              </a:rPr>
              <a:t> Page </a:t>
            </a:r>
            <a:r>
              <a:rPr lang="cy-GB" altLang="cy-GB" dirty="0" err="1" smtClean="0">
                <a:solidFill>
                  <a:schemeClr val="tx1"/>
                </a:solidFill>
              </a:rPr>
              <a:t>Profile</a:t>
            </a:r>
            <a:endParaRPr lang="cy-GB" altLang="cy-GB" dirty="0">
              <a:solidFill>
                <a:schemeClr val="tx1"/>
              </a:solidFill>
            </a:endParaRPr>
          </a:p>
        </p:txBody>
      </p:sp>
      <p:sp>
        <p:nvSpPr>
          <p:cNvPr id="17423" name="Blwch Testun 15"/>
          <p:cNvSpPr txBox="1">
            <a:spLocks noChangeArrowheads="1"/>
          </p:cNvSpPr>
          <p:nvPr/>
        </p:nvSpPr>
        <p:spPr bwMode="auto">
          <a:xfrm>
            <a:off x="298450" y="4200525"/>
            <a:ext cx="230505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a:r>
              <a:rPr lang="cy-GB" altLang="cy-GB" dirty="0" smtClean="0">
                <a:solidFill>
                  <a:schemeClr val="tx1"/>
                </a:solidFill>
              </a:rPr>
              <a:t>ABC </a:t>
            </a:r>
            <a:r>
              <a:rPr lang="cy-GB" altLang="cy-GB" dirty="0" err="1" smtClean="0">
                <a:solidFill>
                  <a:schemeClr val="tx1"/>
                </a:solidFill>
              </a:rPr>
              <a:t>Tracking</a:t>
            </a:r>
            <a:r>
              <a:rPr lang="cy-GB" altLang="cy-GB" dirty="0" smtClean="0">
                <a:solidFill>
                  <a:schemeClr val="tx1"/>
                </a:solidFill>
              </a:rPr>
              <a:t> </a:t>
            </a:r>
            <a:r>
              <a:rPr lang="cy-GB" altLang="cy-GB" dirty="0" err="1" smtClean="0">
                <a:solidFill>
                  <a:schemeClr val="tx1"/>
                </a:solidFill>
              </a:rPr>
              <a:t>profile</a:t>
            </a:r>
            <a:endParaRPr lang="cy-GB" altLang="cy-GB" dirty="0">
              <a:solidFill>
                <a:schemeClr val="tx1"/>
              </a:solidFill>
            </a:endParaRPr>
          </a:p>
        </p:txBody>
      </p:sp>
    </p:spTree>
    <p:extLst>
      <p:ext uri="{BB962C8B-B14F-4D97-AF65-F5344CB8AC3E}">
        <p14:creationId xmlns:p14="http://schemas.microsoft.com/office/powerpoint/2010/main" val="3385833698"/>
      </p:ext>
    </p:extLst>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77788" y="3124908"/>
            <a:ext cx="9221788"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946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946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78C51C4-5974-40D4-84D8-48EE6FB55775}" type="slidenum">
              <a:rPr lang="en-GB" altLang="en-US" sz="900" b="0" smtClean="0">
                <a:solidFill>
                  <a:srgbClr val="898989"/>
                </a:solidFill>
              </a:rPr>
              <a:pPr eaLnBrk="1" hangingPunct="1">
                <a:lnSpc>
                  <a:spcPct val="100000"/>
                </a:lnSpc>
                <a:spcBef>
                  <a:spcPct val="0"/>
                </a:spcBef>
                <a:buFontTx/>
                <a:buNone/>
              </a:pPr>
              <a:t>50</a:t>
            </a:fld>
            <a:endParaRPr lang="en-GB" altLang="en-US" sz="900" b="0" smtClean="0">
              <a:solidFill>
                <a:srgbClr val="898989"/>
              </a:solidFill>
            </a:endParaRPr>
          </a:p>
        </p:txBody>
      </p:sp>
      <p:sp>
        <p:nvSpPr>
          <p:cNvPr id="1946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3"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a:solidFill>
                  <a:srgbClr val="FFFFFF"/>
                </a:solidFill>
                <a:latin typeface="Calibri Light" panose="020F0302020204030204" pitchFamily="34" charset="0"/>
              </a:rPr>
              <a:t>Consultation recording form and / or observation by Advisory Teacher</a:t>
            </a:r>
            <a:endParaRPr lang="en-US" altLang="en-US" sz="3600" dirty="0">
              <a:solidFill>
                <a:srgbClr val="FFFFFF"/>
              </a:solidFill>
              <a:latin typeface="Calibri Light" panose="020F0302020204030204" pitchFamily="34" charset="0"/>
            </a:endParaRPr>
          </a:p>
        </p:txBody>
      </p:sp>
      <p:pic>
        <p:nvPicPr>
          <p:cNvPr id="11" name="Picture 10"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0863" y="1330056"/>
            <a:ext cx="7887801" cy="4879537"/>
          </a:xfrm>
          <a:prstGeom prst="rect">
            <a:avLst/>
          </a:prstGeom>
        </p:spPr>
      </p:pic>
    </p:spTree>
    <p:extLst>
      <p:ext uri="{BB962C8B-B14F-4D97-AF65-F5344CB8AC3E}">
        <p14:creationId xmlns:p14="http://schemas.microsoft.com/office/powerpoint/2010/main" val="3397637917"/>
      </p:ext>
    </p:extLst>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068638"/>
            <a:ext cx="9221788"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1946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946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78C51C4-5974-40D4-84D8-48EE6FB55775}" type="slidenum">
              <a:rPr lang="en-GB" altLang="en-US" sz="900" b="0" smtClean="0">
                <a:solidFill>
                  <a:srgbClr val="898989"/>
                </a:solidFill>
              </a:rPr>
              <a:pPr eaLnBrk="1" hangingPunct="1">
                <a:lnSpc>
                  <a:spcPct val="100000"/>
                </a:lnSpc>
                <a:spcBef>
                  <a:spcPct val="0"/>
                </a:spcBef>
                <a:buFontTx/>
                <a:buNone/>
              </a:pPr>
              <a:t>51</a:t>
            </a:fld>
            <a:endParaRPr lang="en-GB" altLang="en-US" sz="900" b="0" smtClean="0">
              <a:solidFill>
                <a:srgbClr val="898989"/>
              </a:solidFill>
            </a:endParaRPr>
          </a:p>
        </p:txBody>
      </p:sp>
      <p:sp>
        <p:nvSpPr>
          <p:cNvPr id="1946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9466"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a:solidFill>
                  <a:srgbClr val="FFFFFF"/>
                </a:solidFill>
                <a:latin typeface="Calibri Light" panose="020F0302020204030204" pitchFamily="34" charset="0"/>
              </a:rPr>
              <a:t>Consultation recording form and / or observation by Advisory </a:t>
            </a:r>
            <a:r>
              <a:rPr lang="en-US" altLang="en-US" sz="3600" dirty="0" smtClean="0">
                <a:solidFill>
                  <a:srgbClr val="FFFFFF"/>
                </a:solidFill>
                <a:latin typeface="Calibri Light" panose="020F0302020204030204" pitchFamily="34" charset="0"/>
              </a:rPr>
              <a:t>Teacher</a:t>
            </a:r>
            <a:endParaRPr lang="en-US" altLang="en-US" sz="3600" dirty="0">
              <a:solidFill>
                <a:srgbClr val="FFFFFF"/>
              </a:solidFill>
              <a:latin typeface="Calibri Light" panose="020F0302020204030204" pitchFamily="34" charset="0"/>
            </a:endParaRPr>
          </a:p>
        </p:txBody>
      </p:sp>
      <p:pic>
        <p:nvPicPr>
          <p:cNvPr id="12" name="Picture 1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198" y="1358193"/>
            <a:ext cx="7916380" cy="5068007"/>
          </a:xfrm>
          <a:prstGeom prst="rect">
            <a:avLst/>
          </a:prstGeom>
        </p:spPr>
      </p:pic>
    </p:spTree>
    <p:extLst>
      <p:ext uri="{BB962C8B-B14F-4D97-AF65-F5344CB8AC3E}">
        <p14:creationId xmlns:p14="http://schemas.microsoft.com/office/powerpoint/2010/main" val="837422332"/>
      </p:ext>
    </p:extLst>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048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04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EE9ACDF0-E6A8-4BC4-8793-4531B4E10B3F}" type="slidenum">
              <a:rPr lang="en-GB" altLang="en-US" sz="900" b="0" smtClean="0">
                <a:solidFill>
                  <a:srgbClr val="898989"/>
                </a:solidFill>
              </a:rPr>
              <a:pPr eaLnBrk="1" hangingPunct="1">
                <a:lnSpc>
                  <a:spcPct val="100000"/>
                </a:lnSpc>
                <a:spcBef>
                  <a:spcPct val="0"/>
                </a:spcBef>
                <a:buFontTx/>
                <a:buNone/>
              </a:pPr>
              <a:t>52</a:t>
            </a:fld>
            <a:endParaRPr lang="en-GB" altLang="en-US" sz="900" b="0" smtClean="0">
              <a:solidFill>
                <a:srgbClr val="898989"/>
              </a:solidFill>
            </a:endParaRPr>
          </a:p>
        </p:txBody>
      </p:sp>
      <p:sp>
        <p:nvSpPr>
          <p:cNvPr id="2048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0489" name="Llun 3"/>
          <p:cNvPicPr>
            <a:picLocks noChangeAspect="1"/>
          </p:cNvPicPr>
          <p:nvPr/>
        </p:nvPicPr>
        <p:blipFill>
          <a:blip r:embed="rId6">
            <a:extLst>
              <a:ext uri="{28A0092B-C50C-407E-A947-70E740481C1C}">
                <a14:useLocalDpi xmlns:a14="http://schemas.microsoft.com/office/drawing/2010/main" val="0"/>
              </a:ext>
            </a:extLst>
          </a:blip>
          <a:srcRect l="19008" t="19485" r="20116" b="7674"/>
          <a:stretch>
            <a:fillRect/>
          </a:stretch>
        </p:blipFill>
        <p:spPr bwMode="auto">
          <a:xfrm>
            <a:off x="550863" y="549275"/>
            <a:ext cx="792162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8824882"/>
      </p:ext>
    </p:extLst>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150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15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B939A3A2-F491-4DB7-AB29-DD34D8AF0C62}" type="slidenum">
              <a:rPr lang="en-GB" altLang="en-US" sz="900" b="0" smtClean="0">
                <a:solidFill>
                  <a:srgbClr val="898989"/>
                </a:solidFill>
              </a:rPr>
              <a:pPr eaLnBrk="1" hangingPunct="1">
                <a:lnSpc>
                  <a:spcPct val="100000"/>
                </a:lnSpc>
                <a:spcBef>
                  <a:spcPct val="0"/>
                </a:spcBef>
                <a:buFontTx/>
                <a:buNone/>
              </a:pPr>
              <a:t>53</a:t>
            </a:fld>
            <a:endParaRPr lang="en-GB" altLang="en-US" sz="900" b="0" smtClean="0">
              <a:solidFill>
                <a:srgbClr val="898989"/>
              </a:solidFill>
            </a:endParaRPr>
          </a:p>
        </p:txBody>
      </p:sp>
      <p:sp>
        <p:nvSpPr>
          <p:cNvPr id="2151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1513" name="Llun 1"/>
          <p:cNvPicPr>
            <a:picLocks noChangeAspect="1"/>
          </p:cNvPicPr>
          <p:nvPr/>
        </p:nvPicPr>
        <p:blipFill>
          <a:blip r:embed="rId6">
            <a:extLst>
              <a:ext uri="{28A0092B-C50C-407E-A947-70E740481C1C}">
                <a14:useLocalDpi xmlns:a14="http://schemas.microsoft.com/office/drawing/2010/main" val="0"/>
              </a:ext>
            </a:extLst>
          </a:blip>
          <a:srcRect l="17902" t="23422" r="19560" b="8656"/>
          <a:stretch>
            <a:fillRect/>
          </a:stretch>
        </p:blipFill>
        <p:spPr bwMode="auto">
          <a:xfrm>
            <a:off x="-84138" y="365125"/>
            <a:ext cx="9037638" cy="551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6284849"/>
      </p:ext>
    </p:extLst>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253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25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85C80391-172D-4C89-B0D2-8931A0885831}" type="slidenum">
              <a:rPr lang="en-GB" altLang="en-US" sz="900" b="0" smtClean="0">
                <a:solidFill>
                  <a:srgbClr val="898989"/>
                </a:solidFill>
              </a:rPr>
              <a:pPr eaLnBrk="1" hangingPunct="1">
                <a:lnSpc>
                  <a:spcPct val="100000"/>
                </a:lnSpc>
                <a:spcBef>
                  <a:spcPct val="0"/>
                </a:spcBef>
                <a:buFontTx/>
                <a:buNone/>
              </a:pPr>
              <a:t>54</a:t>
            </a:fld>
            <a:endParaRPr lang="en-GB" altLang="en-US" sz="900" b="0" smtClean="0">
              <a:solidFill>
                <a:srgbClr val="898989"/>
              </a:solidFill>
            </a:endParaRPr>
          </a:p>
        </p:txBody>
      </p:sp>
      <p:sp>
        <p:nvSpPr>
          <p:cNvPr id="22536"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2537" name="Llun 3"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975" y="285750"/>
            <a:ext cx="8953500" cy="563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0249618"/>
      </p:ext>
    </p:extLst>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588" y="3848100"/>
            <a:ext cx="9145588"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23556" name="Rectangle 2"/>
          <p:cNvSpPr txBox="1">
            <a:spLocks noChangeArrowheads="1"/>
          </p:cNvSpPr>
          <p:nvPr/>
        </p:nvSpPr>
        <p:spPr bwMode="auto">
          <a:xfrm>
            <a:off x="53975" y="47625"/>
            <a:ext cx="9090025" cy="7064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a:solidFill>
                  <a:srgbClr val="FFFFFF"/>
                </a:solidFill>
                <a:latin typeface="Calibri Light" panose="020F0302020204030204" pitchFamily="34" charset="0"/>
              </a:rPr>
              <a:t>          </a:t>
            </a:r>
            <a:r>
              <a:rPr lang="en-US" altLang="en-US" sz="3600" b="1" dirty="0" smtClean="0">
                <a:solidFill>
                  <a:srgbClr val="FFFFFF"/>
                </a:solidFill>
                <a:latin typeface="Calibri Light" panose="020F0302020204030204" pitchFamily="34" charset="0"/>
              </a:rPr>
              <a:t>Review</a:t>
            </a:r>
            <a:endParaRPr lang="en-US" altLang="en-US" sz="3600" b="1" dirty="0">
              <a:solidFill>
                <a:srgbClr val="FFFFFF"/>
              </a:solidFill>
              <a:latin typeface="Calibri Light" panose="020F0302020204030204" pitchFamily="34" charset="0"/>
            </a:endParaRPr>
          </a:p>
        </p:txBody>
      </p:sp>
      <p:pic>
        <p:nvPicPr>
          <p:cNvPr id="2355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356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90C8C384-2525-4B58-BA2E-6E96E5614B97}" type="slidenum">
              <a:rPr lang="en-GB" altLang="en-US" sz="900" b="0" smtClean="0">
                <a:solidFill>
                  <a:srgbClr val="898989"/>
                </a:solidFill>
              </a:rPr>
              <a:pPr eaLnBrk="1" hangingPunct="1">
                <a:lnSpc>
                  <a:spcPct val="100000"/>
                </a:lnSpc>
                <a:spcBef>
                  <a:spcPct val="0"/>
                </a:spcBef>
                <a:buFontTx/>
                <a:buNone/>
              </a:pPr>
              <a:t>55</a:t>
            </a:fld>
            <a:endParaRPr lang="en-GB" altLang="en-US" sz="900" b="0" smtClean="0">
              <a:solidFill>
                <a:srgbClr val="898989"/>
              </a:solidFill>
            </a:endParaRPr>
          </a:p>
        </p:txBody>
      </p:sp>
      <p:graphicFrame>
        <p:nvGraphicFramePr>
          <p:cNvPr id="6" name="Diagram 5"/>
          <p:cNvGraphicFramePr/>
          <p:nvPr>
            <p:extLst>
              <p:ext uri="{D42A27DB-BD31-4B8C-83A1-F6EECF244321}">
                <p14:modId xmlns:p14="http://schemas.microsoft.com/office/powerpoint/2010/main" val="1438218562"/>
              </p:ext>
            </p:extLst>
          </p:nvPr>
        </p:nvGraphicFramePr>
        <p:xfrm>
          <a:off x="368381" y="949238"/>
          <a:ext cx="8596107" cy="22502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3562" name="Llun 7"/>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575550" y="2181225"/>
            <a:ext cx="1252538"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 name="Grwpio 15"/>
          <p:cNvGrpSpPr/>
          <p:nvPr/>
        </p:nvGrpSpPr>
        <p:grpSpPr>
          <a:xfrm>
            <a:off x="184605" y="3750381"/>
            <a:ext cx="3412016" cy="2650631"/>
            <a:chOff x="384977" y="2007727"/>
            <a:chExt cx="3960660" cy="1246927"/>
          </a:xfrm>
          <a:solidFill>
            <a:srgbClr val="92D050"/>
          </a:solidFill>
        </p:grpSpPr>
        <p:sp>
          <p:nvSpPr>
            <p:cNvPr id="17" name="Petryal â Chorneli Crwn 16"/>
            <p:cNvSpPr/>
            <p:nvPr/>
          </p:nvSpPr>
          <p:spPr>
            <a:xfrm>
              <a:off x="384977" y="2007727"/>
              <a:ext cx="3960660" cy="1246927"/>
            </a:xfrm>
            <a:prstGeom prst="roundRect">
              <a:avLst>
                <a:gd name="adj" fmla="val 10000"/>
              </a:avLst>
            </a:prstGeom>
            <a:grpFill/>
            <a:ln w="76200">
              <a:solidFill>
                <a:srgbClr val="FFFF00"/>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8" name="Blwch Testun 17"/>
            <p:cNvSpPr txBox="1"/>
            <p:nvPr/>
          </p:nvSpPr>
          <p:spPr>
            <a:xfrm>
              <a:off x="598304" y="2124286"/>
              <a:ext cx="3417928" cy="1035649"/>
            </a:xfrm>
            <a:prstGeom prst="rect">
              <a:avLst/>
            </a:prstGeom>
            <a:solidFill>
              <a:schemeClr val="bg1"/>
            </a:solidFill>
            <a:ln w="76200">
              <a:solidFill>
                <a:srgbClr val="FFFF00"/>
              </a:solidFill>
            </a:ln>
          </p:spPr>
          <p:style>
            <a:lnRef idx="0">
              <a:scrgbClr r="0" g="0" b="0"/>
            </a:lnRef>
            <a:fillRef idx="0">
              <a:scrgbClr r="0" g="0" b="0"/>
            </a:fillRef>
            <a:effectRef idx="0">
              <a:scrgbClr r="0" g="0" b="0"/>
            </a:effectRef>
            <a:fontRef idx="minor">
              <a:schemeClr val="lt1"/>
            </a:fontRef>
          </p:style>
          <p:txBody>
            <a:bodyPr lIns="68580" tIns="68580" rIns="68580" bIns="68580" spcCol="1270" anchor="ctr"/>
            <a:lstStyle/>
            <a:p>
              <a:pPr defTabSz="800100">
                <a:lnSpc>
                  <a:spcPct val="90000"/>
                </a:lnSpc>
                <a:spcAft>
                  <a:spcPct val="35000"/>
                </a:spcAft>
                <a:defRPr/>
              </a:pPr>
              <a:endParaRPr lang="cy-GB" sz="1800" u="sng" dirty="0">
                <a:solidFill>
                  <a:schemeClr val="tx1"/>
                </a:solidFill>
              </a:endParaRPr>
            </a:p>
          </p:txBody>
        </p:sp>
      </p:grpSp>
      <p:sp>
        <p:nvSpPr>
          <p:cNvPr id="19" name="Petryal â Chorneli Crwn 18"/>
          <p:cNvSpPr/>
          <p:nvPr/>
        </p:nvSpPr>
        <p:spPr>
          <a:xfrm>
            <a:off x="3711966" y="3750381"/>
            <a:ext cx="2764554" cy="2650631"/>
          </a:xfrm>
          <a:prstGeom prst="roundRect">
            <a:avLst>
              <a:gd name="adj" fmla="val 10000"/>
            </a:avLst>
          </a:prstGeom>
          <a:solidFill>
            <a:srgbClr val="92D05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defRPr/>
            </a:pPr>
            <a:endParaRPr lang="cy-GB" sz="1800" dirty="0">
              <a:solidFill>
                <a:schemeClr val="tx1"/>
              </a:solidFill>
            </a:endParaRPr>
          </a:p>
        </p:txBody>
      </p:sp>
      <p:grpSp>
        <p:nvGrpSpPr>
          <p:cNvPr id="23567" name="Grwpio 19"/>
          <p:cNvGrpSpPr>
            <a:grpSpLocks/>
          </p:cNvGrpSpPr>
          <p:nvPr/>
        </p:nvGrpSpPr>
        <p:grpSpPr bwMode="auto">
          <a:xfrm>
            <a:off x="1444625" y="3200400"/>
            <a:ext cx="563563" cy="686870"/>
            <a:chOff x="6089566" y="741154"/>
            <a:chExt cx="562905" cy="658207"/>
          </a:xfrm>
        </p:grpSpPr>
        <p:sp>
          <p:nvSpPr>
            <p:cNvPr id="21" name="Saeth i Lawr 20"/>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2" name="Saeth i Lawr 4"/>
            <p:cNvSpPr txBox="1"/>
            <p:nvPr/>
          </p:nvSpPr>
          <p:spPr>
            <a:xfrm>
              <a:off x="6216418" y="741154"/>
              <a:ext cx="309202" cy="5183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grpSp>
        <p:nvGrpSpPr>
          <p:cNvPr id="23568" name="Grwpio 22"/>
          <p:cNvGrpSpPr>
            <a:grpSpLocks/>
          </p:cNvGrpSpPr>
          <p:nvPr/>
        </p:nvGrpSpPr>
        <p:grpSpPr bwMode="auto">
          <a:xfrm>
            <a:off x="4805261" y="3199519"/>
            <a:ext cx="563562" cy="723021"/>
            <a:chOff x="6089566" y="741154"/>
            <a:chExt cx="562905" cy="658207"/>
          </a:xfrm>
        </p:grpSpPr>
        <p:sp>
          <p:nvSpPr>
            <p:cNvPr id="24" name="Saeth i Lawr 23"/>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5" name="Saeth i Lawr 4"/>
            <p:cNvSpPr txBox="1"/>
            <p:nvPr/>
          </p:nvSpPr>
          <p:spPr>
            <a:xfrm>
              <a:off x="6216418" y="741154"/>
              <a:ext cx="309201" cy="51925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sp>
        <p:nvSpPr>
          <p:cNvPr id="26" name="Petryal â Chorneli Crwn 25"/>
          <p:cNvSpPr/>
          <p:nvPr/>
        </p:nvSpPr>
        <p:spPr>
          <a:xfrm>
            <a:off x="6640881" y="3750381"/>
            <a:ext cx="2442925" cy="2678994"/>
          </a:xfrm>
          <a:prstGeom prst="roundRect">
            <a:avLst>
              <a:gd name="adj" fmla="val 10000"/>
            </a:avLst>
          </a:prstGeom>
          <a:solidFill>
            <a:srgbClr val="FFFF0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defRPr/>
            </a:pPr>
            <a:r>
              <a:rPr lang="en-US" sz="1400" b="1" u="sng" dirty="0" smtClean="0">
                <a:solidFill>
                  <a:schemeClr val="tx1"/>
                </a:solidFill>
              </a:rPr>
              <a:t>Refer to Early Years Panel for Additional Provision </a:t>
            </a:r>
            <a:r>
              <a:rPr lang="en-US" sz="1400" b="1" u="sng" dirty="0">
                <a:solidFill>
                  <a:schemeClr val="tx1"/>
                </a:solidFill>
              </a:rPr>
              <a:t>(</a:t>
            </a:r>
            <a:r>
              <a:rPr lang="en-US" sz="1400" b="1" u="sng" dirty="0" smtClean="0">
                <a:solidFill>
                  <a:schemeClr val="tx1"/>
                </a:solidFill>
              </a:rPr>
              <a:t>Extra pair of Hands)</a:t>
            </a:r>
            <a:endParaRPr lang="en-US" sz="1400" b="1" u="sng" dirty="0" smtClean="0">
              <a:solidFill>
                <a:schemeClr val="tx1"/>
              </a:solidFill>
            </a:endParaRPr>
          </a:p>
          <a:p>
            <a:pPr>
              <a:defRPr/>
            </a:pPr>
            <a:r>
              <a:rPr lang="en-US" sz="1400" dirty="0" smtClean="0">
                <a:solidFill>
                  <a:schemeClr val="tx1"/>
                </a:solidFill>
              </a:rPr>
              <a:t>and / or Refer to the attention of the </a:t>
            </a:r>
            <a:r>
              <a:rPr lang="en-US" sz="1400" dirty="0" smtClean="0">
                <a:solidFill>
                  <a:schemeClr val="tx1"/>
                </a:solidFill>
              </a:rPr>
              <a:t>LEA</a:t>
            </a:r>
          </a:p>
          <a:p>
            <a:pPr>
              <a:defRPr/>
            </a:pPr>
            <a:r>
              <a:rPr lang="en-US" sz="1400" dirty="0" smtClean="0">
                <a:solidFill>
                  <a:schemeClr val="tx1"/>
                </a:solidFill>
              </a:rPr>
              <a:t>----------------------------------</a:t>
            </a:r>
            <a:endParaRPr lang="en-US" sz="1400" dirty="0" smtClean="0">
              <a:solidFill>
                <a:schemeClr val="tx1"/>
              </a:solidFill>
            </a:endParaRPr>
          </a:p>
          <a:p>
            <a:pPr>
              <a:defRPr/>
            </a:pPr>
            <a:r>
              <a:rPr lang="en-US" sz="1400" dirty="0">
                <a:solidFill>
                  <a:schemeClr val="tx1"/>
                </a:solidFill>
              </a:rPr>
              <a:t>Continue on the Additional Provision tier </a:t>
            </a:r>
            <a:endParaRPr lang="cy-GB" sz="1400" dirty="0">
              <a:solidFill>
                <a:schemeClr val="tx1"/>
              </a:solidFill>
            </a:endParaRPr>
          </a:p>
        </p:txBody>
      </p:sp>
      <p:grpSp>
        <p:nvGrpSpPr>
          <p:cNvPr id="23572" name="Grwpio 26"/>
          <p:cNvGrpSpPr>
            <a:grpSpLocks/>
          </p:cNvGrpSpPr>
          <p:nvPr/>
        </p:nvGrpSpPr>
        <p:grpSpPr bwMode="auto">
          <a:xfrm>
            <a:off x="7667625" y="3143250"/>
            <a:ext cx="561975" cy="735071"/>
            <a:chOff x="6089566" y="741154"/>
            <a:chExt cx="562905" cy="658207"/>
          </a:xfrm>
        </p:grpSpPr>
        <p:sp>
          <p:nvSpPr>
            <p:cNvPr id="28" name="Saeth i Lawr 27"/>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9" name="Saeth i Lawr 4"/>
            <p:cNvSpPr txBox="1"/>
            <p:nvPr/>
          </p:nvSpPr>
          <p:spPr>
            <a:xfrm>
              <a:off x="6216776" y="741154"/>
              <a:ext cx="308485" cy="5191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sp>
        <p:nvSpPr>
          <p:cNvPr id="4" name="Blwch Testun 3"/>
          <p:cNvSpPr txBox="1"/>
          <p:nvPr/>
        </p:nvSpPr>
        <p:spPr>
          <a:xfrm>
            <a:off x="7254874" y="3237574"/>
            <a:ext cx="1387475" cy="600164"/>
          </a:xfrm>
          <a:prstGeom prst="rect">
            <a:avLst/>
          </a:prstGeom>
          <a:noFill/>
        </p:spPr>
        <p:txBody>
          <a:bodyPr>
            <a:spAutoFit/>
          </a:bodyPr>
          <a:lstStyle/>
          <a:p>
            <a:pPr algn="ctr">
              <a:defRPr/>
            </a:pPr>
            <a:r>
              <a:rPr lang="cy-GB" sz="1100" dirty="0" err="1" smtClean="0">
                <a:solidFill>
                  <a:schemeClr val="tx1"/>
                </a:solidFill>
                <a:latin typeface="+mn-lt"/>
              </a:rPr>
              <a:t>Lack</a:t>
            </a:r>
            <a:r>
              <a:rPr lang="cy-GB" sz="1100" dirty="0" smtClean="0">
                <a:solidFill>
                  <a:schemeClr val="tx1"/>
                </a:solidFill>
                <a:latin typeface="+mn-lt"/>
              </a:rPr>
              <a:t> of </a:t>
            </a:r>
            <a:r>
              <a:rPr lang="cy-GB" sz="1100" dirty="0" err="1" smtClean="0">
                <a:solidFill>
                  <a:schemeClr val="tx1"/>
                </a:solidFill>
                <a:latin typeface="+mn-lt"/>
              </a:rPr>
              <a:t>Progress</a:t>
            </a:r>
            <a:r>
              <a:rPr lang="cy-GB" sz="1100" dirty="0" smtClean="0">
                <a:solidFill>
                  <a:schemeClr val="tx1"/>
                </a:solidFill>
                <a:latin typeface="+mn-lt"/>
              </a:rPr>
              <a:t> and </a:t>
            </a:r>
            <a:r>
              <a:rPr lang="cy-GB" sz="1100" dirty="0" err="1" smtClean="0">
                <a:solidFill>
                  <a:schemeClr val="tx1"/>
                </a:solidFill>
                <a:latin typeface="+mn-lt"/>
              </a:rPr>
              <a:t>has</a:t>
            </a:r>
            <a:r>
              <a:rPr lang="cy-GB" sz="1100" dirty="0" smtClean="0">
                <a:solidFill>
                  <a:schemeClr val="tx1"/>
                </a:solidFill>
                <a:latin typeface="+mn-lt"/>
              </a:rPr>
              <a:t> had  </a:t>
            </a:r>
            <a:r>
              <a:rPr lang="cy-GB" sz="1100" dirty="0" err="1" smtClean="0">
                <a:solidFill>
                  <a:schemeClr val="tx1"/>
                </a:solidFill>
                <a:latin typeface="+mn-lt"/>
              </a:rPr>
              <a:t>intervention</a:t>
            </a:r>
            <a:endParaRPr lang="cy-GB" sz="1100" dirty="0">
              <a:solidFill>
                <a:schemeClr val="tx1"/>
              </a:solidFill>
              <a:latin typeface="+mn-lt"/>
            </a:endParaRPr>
          </a:p>
        </p:txBody>
      </p:sp>
      <p:sp>
        <p:nvSpPr>
          <p:cNvPr id="30" name="Blwch Testun 29"/>
          <p:cNvSpPr txBox="1"/>
          <p:nvPr/>
        </p:nvSpPr>
        <p:spPr>
          <a:xfrm>
            <a:off x="4306990" y="3402019"/>
            <a:ext cx="1389062" cy="261610"/>
          </a:xfrm>
          <a:prstGeom prst="rect">
            <a:avLst/>
          </a:prstGeom>
          <a:noFill/>
        </p:spPr>
        <p:txBody>
          <a:bodyPr>
            <a:spAutoFit/>
          </a:bodyPr>
          <a:lstStyle/>
          <a:p>
            <a:pPr algn="ctr">
              <a:defRPr/>
            </a:pPr>
            <a:r>
              <a:rPr lang="cy-GB" sz="1100" dirty="0" err="1" smtClean="0">
                <a:solidFill>
                  <a:schemeClr val="tx1"/>
                </a:solidFill>
                <a:latin typeface="+mn-lt"/>
              </a:rPr>
              <a:t>Lack</a:t>
            </a:r>
            <a:r>
              <a:rPr lang="cy-GB" sz="1100" dirty="0" smtClean="0">
                <a:solidFill>
                  <a:schemeClr val="tx1"/>
                </a:solidFill>
                <a:latin typeface="+mn-lt"/>
              </a:rPr>
              <a:t> of </a:t>
            </a:r>
            <a:r>
              <a:rPr lang="cy-GB" sz="1100" dirty="0" err="1" smtClean="0">
                <a:solidFill>
                  <a:schemeClr val="tx1"/>
                </a:solidFill>
                <a:latin typeface="+mn-lt"/>
              </a:rPr>
              <a:t>Progresst</a:t>
            </a:r>
            <a:endParaRPr lang="cy-GB" sz="1100" dirty="0">
              <a:solidFill>
                <a:schemeClr val="tx1"/>
              </a:solidFill>
              <a:latin typeface="+mn-lt"/>
            </a:endParaRPr>
          </a:p>
        </p:txBody>
      </p:sp>
      <p:sp>
        <p:nvSpPr>
          <p:cNvPr id="31" name="Blwch Testun 30"/>
          <p:cNvSpPr txBox="1"/>
          <p:nvPr/>
        </p:nvSpPr>
        <p:spPr>
          <a:xfrm>
            <a:off x="1031875" y="3389313"/>
            <a:ext cx="1389063" cy="263525"/>
          </a:xfrm>
          <a:prstGeom prst="rect">
            <a:avLst/>
          </a:prstGeom>
          <a:noFill/>
        </p:spPr>
        <p:txBody>
          <a:bodyPr>
            <a:spAutoFit/>
          </a:bodyPr>
          <a:lstStyle/>
          <a:p>
            <a:pPr algn="ctr">
              <a:defRPr/>
            </a:pPr>
            <a:r>
              <a:rPr lang="cy-GB" sz="1100" dirty="0" err="1" smtClean="0">
                <a:solidFill>
                  <a:schemeClr val="tx1"/>
                </a:solidFill>
                <a:latin typeface="+mn-lt"/>
              </a:rPr>
              <a:t>Progress</a:t>
            </a:r>
            <a:endParaRPr lang="cy-GB" sz="1100" dirty="0">
              <a:solidFill>
                <a:schemeClr val="tx1"/>
              </a:solidFill>
              <a:latin typeface="+mn-lt"/>
            </a:endParaRPr>
          </a:p>
        </p:txBody>
      </p:sp>
      <p:sp>
        <p:nvSpPr>
          <p:cNvPr id="7" name="Petryal 6"/>
          <p:cNvSpPr/>
          <p:nvPr/>
        </p:nvSpPr>
        <p:spPr>
          <a:xfrm>
            <a:off x="3749199" y="4078604"/>
            <a:ext cx="2611976" cy="2031325"/>
          </a:xfrm>
          <a:prstGeom prst="rect">
            <a:avLst/>
          </a:prstGeom>
        </p:spPr>
        <p:txBody>
          <a:bodyPr wrap="square">
            <a:spAutoFit/>
          </a:bodyPr>
          <a:lstStyle/>
          <a:p>
            <a:r>
              <a:rPr lang="en-US" dirty="0" smtClean="0"/>
              <a:t>Refer </a:t>
            </a:r>
            <a:r>
              <a:rPr lang="en-US" dirty="0"/>
              <a:t>to relevant Service </a:t>
            </a:r>
            <a:r>
              <a:rPr lang="en-US" dirty="0" smtClean="0"/>
              <a:t>e.g</a:t>
            </a:r>
            <a:r>
              <a:rPr lang="en-US" dirty="0"/>
              <a:t>. Services / Packages within Flying </a:t>
            </a:r>
            <a:r>
              <a:rPr lang="en-US" dirty="0" smtClean="0"/>
              <a:t>Start, Speech and  </a:t>
            </a:r>
            <a:r>
              <a:rPr lang="en-US" dirty="0"/>
              <a:t>Language Therapist</a:t>
            </a:r>
            <a:r>
              <a:rPr lang="en-US" dirty="0" smtClean="0"/>
              <a:t>,, </a:t>
            </a:r>
            <a:r>
              <a:rPr lang="en-US" dirty="0"/>
              <a:t>OT, </a:t>
            </a:r>
            <a:r>
              <a:rPr lang="en-US" dirty="0" smtClean="0"/>
              <a:t>HV </a:t>
            </a:r>
            <a:r>
              <a:rPr lang="en-US" dirty="0"/>
              <a:t>- Hearing / sight test</a:t>
            </a:r>
            <a:endParaRPr lang="cy-GB" dirty="0"/>
          </a:p>
        </p:txBody>
      </p:sp>
      <p:sp>
        <p:nvSpPr>
          <p:cNvPr id="2" name="Rectangle 1"/>
          <p:cNvSpPr/>
          <p:nvPr/>
        </p:nvSpPr>
        <p:spPr>
          <a:xfrm>
            <a:off x="447199" y="3998154"/>
            <a:ext cx="3088729" cy="2246769"/>
          </a:xfrm>
          <a:prstGeom prst="rect">
            <a:avLst/>
          </a:prstGeom>
        </p:spPr>
        <p:txBody>
          <a:bodyPr wrap="square">
            <a:spAutoFit/>
          </a:bodyPr>
          <a:lstStyle/>
          <a:p>
            <a:r>
              <a:rPr lang="en-US" sz="1400" u="sng" dirty="0"/>
              <a:t>Act on the targeted universal provision tier: </a:t>
            </a:r>
          </a:p>
          <a:p>
            <a:r>
              <a:rPr lang="en-US" sz="1400" dirty="0"/>
              <a:t>Continue on the targeted Universal Provision tier or step down to the Universal Provision tier.  </a:t>
            </a:r>
          </a:p>
          <a:p>
            <a:r>
              <a:rPr lang="en-US" sz="1400" u="sng" dirty="0"/>
              <a:t>Act on the additional learning provision tier (yellow</a:t>
            </a:r>
            <a:r>
              <a:rPr lang="en-US" sz="1400" dirty="0"/>
              <a:t>)  </a:t>
            </a:r>
          </a:p>
          <a:p>
            <a:r>
              <a:rPr lang="en-US" sz="1400" dirty="0"/>
              <a:t>Continue on the additional learning Provision tier or step down to the targeted Universal Provision tier  </a:t>
            </a:r>
          </a:p>
        </p:txBody>
      </p:sp>
    </p:spTree>
    <p:extLst>
      <p:ext uri="{BB962C8B-B14F-4D97-AF65-F5344CB8AC3E}">
        <p14:creationId xmlns:p14="http://schemas.microsoft.com/office/powerpoint/2010/main" val="1415214869"/>
      </p:ext>
    </p:extLst>
  </p:cSld>
  <p:clrMapOvr>
    <a:masterClrMapping/>
  </p:clrMapOvr>
  <p:transition spd="slow"/>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56</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solidFill>
                  <a:srgbClr val="FFFFFF"/>
                </a:solidFill>
                <a:latin typeface="Calibri Light" panose="020F0302020204030204" pitchFamily="34" charset="0"/>
              </a:rPr>
              <a:t>Important points</a:t>
            </a:r>
            <a:endParaRPr lang="en-US" altLang="en-US" sz="3600" dirty="0">
              <a:solidFill>
                <a:srgbClr val="FFFFFF"/>
              </a:solidFill>
              <a:latin typeface="Calibri Light" panose="020F0302020204030204" pitchFamily="34" charset="0"/>
            </a:endParaRPr>
          </a:p>
        </p:txBody>
      </p:sp>
      <p:pic>
        <p:nvPicPr>
          <p:cNvPr id="11275"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643312" y="878153"/>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065"/>
          <p:cNvSpPr txBox="1"/>
          <p:nvPr/>
        </p:nvSpPr>
        <p:spPr>
          <a:xfrm>
            <a:off x="391171" y="1988944"/>
            <a:ext cx="8015581" cy="3567796"/>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lang="cy-GB" sz="2000" kern="0" dirty="0" err="1" smtClean="0">
                <a:solidFill>
                  <a:sysClr val="windowText" lastClr="000000"/>
                </a:solidFill>
                <a:highlight>
                  <a:srgbClr val="FFFF00"/>
                </a:highlight>
                <a:latin typeface="Calibri" panose="020F0502020204030204" pitchFamily="34" charset="0"/>
                <a:ea typeface="Calibri" panose="020F0502020204030204" pitchFamily="34" charset="0"/>
                <a:cs typeface="Times New Roman" panose="02020603050405020304" pitchFamily="18" charset="0"/>
              </a:rPr>
              <a:t>Review</a:t>
            </a:r>
            <a:endParaRPr lang="cy-GB" sz="2000" kern="0" dirty="0" smtClean="0">
              <a:solidFill>
                <a:sysClr val="windowText" lastClr="000000"/>
              </a:solidFill>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lvl="0" defTabSz="914400">
              <a:lnSpc>
                <a:spcPct val="107000"/>
              </a:lnSpc>
              <a:spcAft>
                <a:spcPts val="800"/>
              </a:spcAft>
              <a:defRPr/>
            </a:pPr>
            <a:r>
              <a:rPr lang="en-US" sz="20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It is important to invite everyone involved with the child e.g. Flying Start Children: YI and Family Support Worker (Working with 0-5 year olds)</a:t>
            </a:r>
          </a:p>
          <a:p>
            <a:pPr lvl="0" defTabSz="914400">
              <a:lnSpc>
                <a:spcPct val="107000"/>
              </a:lnSpc>
              <a:spcAft>
                <a:spcPts val="800"/>
              </a:spcAft>
              <a:defRPr/>
            </a:pPr>
            <a:endParaRPr lang="en-US" sz="20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lvl="0" defTabSz="914400">
              <a:lnSpc>
                <a:spcPct val="107000"/>
              </a:lnSpc>
              <a:spcAft>
                <a:spcPts val="800"/>
              </a:spcAft>
              <a:defRPr/>
            </a:pPr>
            <a:r>
              <a:rPr lang="en-US" sz="20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At the end of the Summer Term, it is important to invite the Primary School to which the child will transfer.</a:t>
            </a:r>
            <a:endParaRPr lang="cy-GB" sz="20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798503183"/>
      </p:ext>
    </p:extLst>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02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DC5FF57-F94B-408C-9DF1-95E2B0E13DB3}" type="slidenum">
              <a:rPr lang="en-GB" altLang="en-US" sz="900" b="0" smtClean="0">
                <a:solidFill>
                  <a:srgbClr val="898989"/>
                </a:solidFill>
              </a:rPr>
              <a:pPr eaLnBrk="1" hangingPunct="1">
                <a:lnSpc>
                  <a:spcPct val="100000"/>
                </a:lnSpc>
                <a:spcBef>
                  <a:spcPct val="0"/>
                </a:spcBef>
                <a:buFontTx/>
                <a:buNone/>
              </a:pPr>
              <a:t>57</a:t>
            </a:fld>
            <a:endParaRPr lang="en-GB" altLang="en-US" sz="900" b="0" smtClean="0">
              <a:solidFill>
                <a:srgbClr val="898989"/>
              </a:solidFill>
            </a:endParaRPr>
          </a:p>
        </p:txBody>
      </p:sp>
      <p:sp>
        <p:nvSpPr>
          <p:cNvPr id="1024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0249" name="Rectangle 2"/>
          <p:cNvSpPr txBox="1">
            <a:spLocks noChangeArrowheads="1"/>
          </p:cNvSpPr>
          <p:nvPr/>
        </p:nvSpPr>
        <p:spPr bwMode="auto">
          <a:xfrm>
            <a:off x="100013" y="44450"/>
            <a:ext cx="8794750" cy="650875"/>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smtClean="0">
                <a:solidFill>
                  <a:srgbClr val="FFFFFF"/>
                </a:solidFill>
                <a:latin typeface="Calibri Light" panose="020F0302020204030204" pitchFamily="34" charset="0"/>
              </a:rPr>
              <a:t>F2: Review information</a:t>
            </a:r>
            <a:endParaRPr lang="en-US" altLang="en-US" sz="3600" dirty="0">
              <a:solidFill>
                <a:srgbClr val="FFFFFF"/>
              </a:solidFill>
              <a:latin typeface="Calibri Light" panose="020F0302020204030204" pitchFamily="34" charset="0"/>
            </a:endParaRPr>
          </a:p>
        </p:txBody>
      </p:sp>
      <p:pic>
        <p:nvPicPr>
          <p:cNvPr id="10251"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5521131" y="3861594"/>
            <a:ext cx="23860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0391" y="1053350"/>
            <a:ext cx="4601217" cy="5372850"/>
          </a:xfrm>
          <a:prstGeom prst="rect">
            <a:avLst/>
          </a:prstGeom>
        </p:spPr>
      </p:pic>
      <p:sp>
        <p:nvSpPr>
          <p:cNvPr id="4" name="TextBox 3"/>
          <p:cNvSpPr txBox="1"/>
          <p:nvPr/>
        </p:nvSpPr>
        <p:spPr>
          <a:xfrm>
            <a:off x="5430129" y="1053350"/>
            <a:ext cx="2909009" cy="2585323"/>
          </a:xfrm>
          <a:prstGeom prst="rect">
            <a:avLst/>
          </a:prstGeom>
          <a:noFill/>
        </p:spPr>
        <p:txBody>
          <a:bodyPr wrap="square" rtlCol="0">
            <a:spAutoFit/>
          </a:bodyPr>
          <a:lstStyle/>
          <a:p>
            <a:r>
              <a:rPr lang="en-US" dirty="0" smtClean="0"/>
              <a:t>If the information needs to be changed  </a:t>
            </a:r>
            <a:r>
              <a:rPr lang="en-US" dirty="0"/>
              <a:t>or </a:t>
            </a:r>
            <a:r>
              <a:rPr lang="en-US" dirty="0" smtClean="0"/>
              <a:t>invitations needs to be  added or removed to or from </a:t>
            </a:r>
            <a:r>
              <a:rPr lang="en-US" dirty="0"/>
              <a:t>the </a:t>
            </a:r>
            <a:r>
              <a:rPr lang="en-US" dirty="0" smtClean="0"/>
              <a:t>profile,</a:t>
            </a:r>
            <a:endParaRPr lang="en-US" dirty="0"/>
          </a:p>
          <a:p>
            <a:r>
              <a:rPr lang="en-US" dirty="0"/>
              <a:t>Send </a:t>
            </a:r>
            <a:r>
              <a:rPr lang="en-US" dirty="0" smtClean="0"/>
              <a:t>a review </a:t>
            </a:r>
            <a:r>
              <a:rPr lang="en-US" dirty="0"/>
              <a:t>form </a:t>
            </a:r>
            <a:r>
              <a:rPr lang="en-US" dirty="0" smtClean="0"/>
              <a:t>(F2) </a:t>
            </a:r>
            <a:r>
              <a:rPr lang="en-US" dirty="0"/>
              <a:t>to the Officer of the Authority. Ellen Jones during the interim period</a:t>
            </a:r>
          </a:p>
        </p:txBody>
      </p:sp>
    </p:spTree>
    <p:extLst>
      <p:ext uri="{BB962C8B-B14F-4D97-AF65-F5344CB8AC3E}">
        <p14:creationId xmlns:p14="http://schemas.microsoft.com/office/powerpoint/2010/main" val="1807792424"/>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0490" y="464234"/>
            <a:ext cx="7772400" cy="1589649"/>
          </a:xfrm>
          <a:solidFill>
            <a:srgbClr val="578E99"/>
          </a:solidFill>
          <a:ln w="76200">
            <a:solidFill>
              <a:srgbClr val="C62ABB"/>
            </a:solidFill>
          </a:ln>
        </p:spPr>
        <p:txBody>
          <a:bodyPr>
            <a:normAutofit fontScale="90000"/>
          </a:bodyPr>
          <a:lstStyle/>
          <a:p>
            <a:r>
              <a:rPr lang="cy-GB" dirty="0" err="1" smtClean="0"/>
              <a:t>Questions</a:t>
            </a:r>
            <a:r>
              <a:rPr lang="cy-GB" dirty="0" smtClean="0"/>
              <a:t/>
            </a:r>
            <a:br>
              <a:rPr lang="cy-GB" dirty="0" smtClean="0"/>
            </a:br>
            <a:r>
              <a:rPr lang="cy-GB" dirty="0" smtClean="0"/>
              <a:t>- chat </a:t>
            </a:r>
            <a:r>
              <a:rPr lang="cy-GB" dirty="0" err="1" smtClean="0"/>
              <a:t>in</a:t>
            </a:r>
            <a:r>
              <a:rPr lang="cy-GB" dirty="0" smtClean="0"/>
              <a:t> </a:t>
            </a:r>
            <a:r>
              <a:rPr lang="cy-GB" dirty="0" err="1" smtClean="0"/>
              <a:t>Zoom</a:t>
            </a:r>
            <a:r>
              <a:rPr lang="en-GB" dirty="0" smtClean="0"/>
              <a:t>?</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0490" y="2806889"/>
            <a:ext cx="3530656" cy="2118394"/>
          </a:xfrm>
          <a:prstGeom prst="rect">
            <a:avLst/>
          </a:prstGeom>
        </p:spPr>
      </p:pic>
      <p:pic>
        <p:nvPicPr>
          <p:cNvPr id="3" name="Llun 2"/>
          <p:cNvPicPr>
            <a:picLocks noChangeAspect="1"/>
          </p:cNvPicPr>
          <p:nvPr/>
        </p:nvPicPr>
        <p:blipFill rotWithShape="1">
          <a:blip r:embed="rId4"/>
          <a:srcRect l="23463" t="7875"/>
          <a:stretch/>
        </p:blipFill>
        <p:spPr>
          <a:xfrm>
            <a:off x="2053883" y="2790847"/>
            <a:ext cx="5508396" cy="2118394"/>
          </a:xfrm>
          <a:prstGeom prst="rect">
            <a:avLst/>
          </a:prstGeom>
        </p:spPr>
      </p:pic>
    </p:spTree>
    <p:extLst>
      <p:ext uri="{BB962C8B-B14F-4D97-AF65-F5344CB8AC3E}">
        <p14:creationId xmlns:p14="http://schemas.microsoft.com/office/powerpoint/2010/main" val="155336413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3" name="Content Placeholder 5"/>
          <p:cNvPicPr/>
          <p:nvPr/>
        </p:nvPicPr>
        <p:blipFill>
          <a:blip r:embed="rId3"/>
          <a:stretch/>
        </p:blipFill>
        <p:spPr>
          <a:xfrm>
            <a:off x="1518120" y="4167360"/>
            <a:ext cx="5857200" cy="2543400"/>
          </a:xfrm>
          <a:prstGeom prst="rect">
            <a:avLst/>
          </a:prstGeom>
          <a:ln>
            <a:noFill/>
          </a:ln>
        </p:spPr>
      </p:pic>
      <p:pic>
        <p:nvPicPr>
          <p:cNvPr id="294" name="Picture 11"/>
          <p:cNvPicPr/>
          <p:nvPr/>
        </p:nvPicPr>
        <p:blipFill>
          <a:blip r:embed="rId4"/>
          <a:stretch/>
        </p:blipFill>
        <p:spPr>
          <a:xfrm>
            <a:off x="1227600" y="1198080"/>
            <a:ext cx="6843960" cy="3485520"/>
          </a:xfrm>
          <a:prstGeom prst="rect">
            <a:avLst/>
          </a:prstGeom>
          <a:ln w="9360">
            <a:noFill/>
          </a:ln>
        </p:spPr>
      </p:pic>
      <p:sp>
        <p:nvSpPr>
          <p:cNvPr id="295" name="TextShape 1"/>
          <p:cNvSpPr txBox="1"/>
          <p:nvPr/>
        </p:nvSpPr>
        <p:spPr>
          <a:xfrm>
            <a:off x="1265760" y="1046520"/>
            <a:ext cx="6905160" cy="3788280"/>
          </a:xfrm>
          <a:prstGeom prst="rect">
            <a:avLst/>
          </a:prstGeom>
          <a:noFill/>
          <a:ln>
            <a:noFill/>
          </a:ln>
        </p:spPr>
        <p:txBody>
          <a:bodyPr anchor="ctr">
            <a:norm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5400" b="1" i="0" u="none" strike="noStrike" kern="1200" cap="none" spc="-1" normalizeH="0" baseline="0" noProof="0">
                <a:ln>
                  <a:noFill/>
                </a:ln>
                <a:solidFill>
                  <a:srgbClr val="000000"/>
                </a:solidFill>
                <a:effectLst/>
                <a:uLnTx/>
                <a:uFill>
                  <a:solidFill>
                    <a:srgbClr val="FFFFFF"/>
                  </a:solidFill>
                </a:uFill>
                <a:latin typeface="Zemke Hand ITC Std"/>
                <a:ea typeface="Zemke Hand ITC Std"/>
              </a:rPr>
              <a:t>Person-centred practice </a:t>
            </a:r>
            <a:r>
              <a:rPr kumimoji="0" sz="1800" b="0" i="0" u="none" strike="noStrike" kern="1200" cap="none" spc="0" normalizeH="0" baseline="0" noProof="0">
                <a:ln>
                  <a:noFill/>
                </a:ln>
                <a:solidFill>
                  <a:prstClr val="black"/>
                </a:solidFill>
                <a:effectLst/>
                <a:uLnTx/>
                <a:uFillTx/>
                <a:latin typeface="Arial"/>
              </a:rPr>
              <a:t/>
            </a:r>
            <a:br>
              <a:rPr kumimoji="0" sz="1800" b="0" i="0" u="none" strike="noStrike" kern="1200" cap="none" spc="0" normalizeH="0" baseline="0" noProof="0">
                <a:ln>
                  <a:noFill/>
                </a:ln>
                <a:solidFill>
                  <a:prstClr val="black"/>
                </a:solidFill>
                <a:effectLst/>
                <a:uLnTx/>
                <a:uFillTx/>
                <a:latin typeface="Arial"/>
              </a:rPr>
            </a:br>
            <a:endParaRPr kumimoji="0" lang="en-US" sz="5400" b="0" i="0" u="none" strike="noStrike" kern="1200" cap="none" spc="-1" normalizeH="0" baseline="0" noProof="0">
              <a:ln>
                <a:noFill/>
              </a:ln>
              <a:solidFill>
                <a:srgbClr val="000000"/>
              </a:solidFill>
              <a:effectLst/>
              <a:uLnTx/>
              <a:uFill>
                <a:solidFill>
                  <a:srgbClr val="FFFFFF"/>
                </a:solidFill>
              </a:uFill>
              <a:latin typeface="Calibri"/>
            </a:endParaRPr>
          </a:p>
        </p:txBody>
      </p:sp>
      <p:sp>
        <p:nvSpPr>
          <p:cNvPr id="296" name="TextShape 2"/>
          <p:cNvSpPr txBox="1"/>
          <p:nvPr/>
        </p:nvSpPr>
        <p:spPr>
          <a:xfrm>
            <a:off x="1518120" y="4044240"/>
            <a:ext cx="6400440" cy="907560"/>
          </a:xfrm>
          <a:prstGeom prst="rect">
            <a:avLst/>
          </a:prstGeom>
          <a:noFill/>
          <a:ln>
            <a:noFill/>
          </a:ln>
        </p:spPr>
        <p:txBody>
          <a:bodyPr/>
          <a:lstStyle/>
          <a:p>
            <a:pPr marL="0" marR="0" lvl="0" indent="0" algn="ctr" defTabSz="914400" rtl="0" eaLnBrk="1" fontAlgn="auto" latinLnBrk="0" hangingPunct="1">
              <a:lnSpc>
                <a:spcPct val="100000"/>
              </a:lnSpc>
              <a:spcBef>
                <a:spcPts val="64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641"/>
              </a:spcBef>
              <a:spcAft>
                <a:spcPts val="0"/>
              </a:spcAft>
              <a:buClrTx/>
              <a:buSzTx/>
              <a:buFontTx/>
              <a:buNone/>
              <a:tabLst/>
              <a:defRPr/>
            </a:pPr>
            <a:endParaRPr kumimoji="0" lang="en-US" sz="3200" b="0" i="0" u="none" strike="noStrike" kern="1200" cap="none" spc="-1" normalizeH="0" baseline="0" noProof="0">
              <a:ln>
                <a:noFill/>
              </a:ln>
              <a:solidFill>
                <a:srgbClr val="000000"/>
              </a:solidFill>
              <a:effectLst/>
              <a:uLnTx/>
              <a:uFill>
                <a:solidFill>
                  <a:srgbClr val="FFFFFF"/>
                </a:solidFill>
              </a:uFill>
              <a:latin typeface="Arial"/>
            </a:endParaRPr>
          </a:p>
        </p:txBody>
      </p:sp>
      <p:sp>
        <p:nvSpPr>
          <p:cNvPr id="297" name="CustomShape 3"/>
          <p:cNvSpPr/>
          <p:nvPr/>
        </p:nvSpPr>
        <p:spPr>
          <a:xfrm>
            <a:off x="1518120" y="240480"/>
            <a:ext cx="6843960" cy="913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1" normalizeH="0" baseline="0" noProof="0" dirty="0" smtClean="0">
                <a:ln>
                  <a:noFill/>
                </a:ln>
                <a:solidFill>
                  <a:srgbClr val="000000"/>
                </a:solidFill>
                <a:effectLst/>
                <a:uLnTx/>
                <a:uFill>
                  <a:solidFill>
                    <a:srgbClr val="FFFFFF"/>
                  </a:solidFill>
                </a:uFill>
                <a:latin typeface="Calibri"/>
              </a:rPr>
              <a:t>1 Page Profile</a:t>
            </a:r>
            <a:endParaRPr kumimoji="0" lang="en-US" sz="54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410641626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CustomShape 1"/>
          <p:cNvSpPr/>
          <p:nvPr/>
        </p:nvSpPr>
        <p:spPr>
          <a:xfrm>
            <a:off x="784080" y="337624"/>
            <a:ext cx="7392600" cy="801859"/>
          </a:xfrm>
          <a:prstGeom prst="rect">
            <a:avLst/>
          </a:prstGeom>
          <a:solidFill>
            <a:srgbClr val="D836C5"/>
          </a:solidFill>
          <a:ln>
            <a:solidFill>
              <a:srgbClr val="1F497D"/>
            </a:solidFill>
          </a:ln>
        </p:spPr>
        <p:style>
          <a:lnRef idx="0">
            <a:scrgbClr r="0" g="0" b="0"/>
          </a:lnRef>
          <a:fillRef idx="0">
            <a:scrgbClr r="0" g="0" b="0"/>
          </a:fillRef>
          <a:effectRef idx="0">
            <a:scrgbClr r="0" g="0" b="0"/>
          </a:effectRef>
          <a:fontRef idx="minor"/>
        </p:style>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1" normalizeH="0" baseline="0" noProof="0">
                <a:ln>
                  <a:noFill/>
                </a:ln>
                <a:solidFill>
                  <a:srgbClr val="000000"/>
                </a:solidFill>
                <a:effectLst/>
                <a:uLnTx/>
                <a:uFill>
                  <a:solidFill>
                    <a:srgbClr val="FFFFFF"/>
                  </a:solidFill>
                </a:uFill>
                <a:latin typeface="Arial"/>
                <a:ea typeface="ＭＳ Ｐゴシック"/>
              </a:rPr>
              <a:t>Important to...</a:t>
            </a:r>
            <a:endParaRPr kumimoji="0" lang="en-US" sz="3600" b="0" i="0" u="none" strike="noStrike" kern="1200" cap="none" spc="-1" normalizeH="0" baseline="0" noProof="0">
              <a:ln>
                <a:noFill/>
              </a:ln>
              <a:solidFill>
                <a:srgbClr val="000000"/>
              </a:solidFill>
              <a:effectLst/>
              <a:uLnTx/>
              <a:uFill>
                <a:solidFill>
                  <a:srgbClr val="FFFFFF"/>
                </a:solidFill>
              </a:uFill>
              <a:latin typeface="Arial"/>
            </a:endParaRPr>
          </a:p>
        </p:txBody>
      </p:sp>
      <p:sp>
        <p:nvSpPr>
          <p:cNvPr id="300" name="CustomShape 2"/>
          <p:cNvSpPr/>
          <p:nvPr/>
        </p:nvSpPr>
        <p:spPr>
          <a:xfrm>
            <a:off x="784080" y="1390680"/>
            <a:ext cx="7342920" cy="4618080"/>
          </a:xfrm>
          <a:prstGeom prst="rect">
            <a:avLst/>
          </a:prstGeom>
          <a:noFill/>
          <a:ln>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1800"/>
              </a:spcBef>
              <a:spcAft>
                <a:spcPts val="0"/>
              </a:spcAft>
              <a:buClrTx/>
              <a:buSzTx/>
              <a:buFontTx/>
              <a:buNone/>
              <a:tabLst/>
              <a:defRPr/>
            </a:pPr>
            <a:r>
              <a:rPr kumimoji="0" lang="en-US" sz="3600" b="0" i="0" u="none" strike="noStrike" kern="1200" cap="none" spc="-1" normalizeH="0" baseline="0" noProof="0" dirty="0">
                <a:ln>
                  <a:noFill/>
                </a:ln>
                <a:solidFill>
                  <a:srgbClr val="000000"/>
                </a:solidFill>
                <a:effectLst/>
                <a:uLnTx/>
                <a:uFill>
                  <a:solidFill>
                    <a:srgbClr val="FFFFFF"/>
                  </a:solidFill>
                </a:uFill>
                <a:latin typeface="Arial"/>
              </a:rPr>
              <a:t>What </a:t>
            </a:r>
            <a:r>
              <a:rPr kumimoji="0" lang="en-US" sz="3600" b="0" i="0" u="none" strike="noStrike" kern="1200" cap="none" spc="-1" normalizeH="0" baseline="0" noProof="0" dirty="0" smtClean="0">
                <a:ln>
                  <a:noFill/>
                </a:ln>
                <a:solidFill>
                  <a:srgbClr val="000000"/>
                </a:solidFill>
                <a:effectLst/>
                <a:uLnTx/>
                <a:uFill>
                  <a:solidFill>
                    <a:srgbClr val="FFFFFF"/>
                  </a:solidFill>
                </a:uFill>
                <a:latin typeface="Arial"/>
              </a:rPr>
              <a:t>is important </a:t>
            </a:r>
            <a:r>
              <a:rPr kumimoji="0" lang="en-US" sz="3600" b="0" i="0" u="none" strike="noStrike" kern="1200" cap="none" spc="-1" normalizeH="0" baseline="0" noProof="0" dirty="0">
                <a:ln>
                  <a:noFill/>
                </a:ln>
                <a:solidFill>
                  <a:srgbClr val="000000"/>
                </a:solidFill>
                <a:effectLst/>
                <a:uLnTx/>
                <a:uFill>
                  <a:solidFill>
                    <a:srgbClr val="FFFFFF"/>
                  </a:solidFill>
                </a:uFill>
                <a:latin typeface="Arial"/>
              </a:rPr>
              <a:t>to an individual includes what people only "say": </a:t>
            </a: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3600" b="0" i="0" u="none" strike="noStrike" kern="1200" cap="none" spc="-1" normalizeH="0" baseline="0" noProof="0" dirty="0">
                <a:ln>
                  <a:noFill/>
                </a:ln>
                <a:solidFill>
                  <a:srgbClr val="000000"/>
                </a:solidFill>
                <a:effectLst/>
                <a:uLnTx/>
                <a:uFill>
                  <a:solidFill>
                    <a:srgbClr val="FFFFFF"/>
                  </a:solidFill>
                </a:uFill>
                <a:latin typeface="Arial"/>
              </a:rPr>
              <a:t>- </a:t>
            </a:r>
            <a:r>
              <a:rPr kumimoji="0" lang="en-US" sz="3600" b="1" i="0" u="none" strike="noStrike" kern="1200" cap="none" spc="-1" normalizeH="0" baseline="0" noProof="0" dirty="0" smtClean="0">
                <a:ln>
                  <a:noFill/>
                </a:ln>
                <a:solidFill>
                  <a:srgbClr val="000000"/>
                </a:solidFill>
                <a:effectLst/>
                <a:uLnTx/>
                <a:uFill>
                  <a:solidFill>
                    <a:srgbClr val="FFFFFF"/>
                  </a:solidFill>
                </a:uFill>
                <a:latin typeface="Arial"/>
              </a:rPr>
              <a:t>with </a:t>
            </a:r>
            <a:r>
              <a:rPr kumimoji="0" lang="en-US" sz="3600" b="1" i="0" u="none" strike="noStrike" kern="1200" cap="none" spc="-1" normalizeH="0" baseline="0" noProof="0" dirty="0">
                <a:ln>
                  <a:noFill/>
                </a:ln>
                <a:solidFill>
                  <a:srgbClr val="000000"/>
                </a:solidFill>
                <a:effectLst/>
                <a:uLnTx/>
                <a:uFill>
                  <a:solidFill>
                    <a:srgbClr val="FFFFFF"/>
                  </a:solidFill>
                </a:uFill>
                <a:latin typeface="Arial"/>
              </a:rPr>
              <a:t>their words </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3600" b="1" i="0" u="none" strike="noStrike" kern="1200" cap="none" spc="-1" normalizeH="0" baseline="0" noProof="0" dirty="0">
                <a:ln>
                  <a:noFill/>
                </a:ln>
                <a:solidFill>
                  <a:srgbClr val="000000"/>
                </a:solidFill>
                <a:effectLst/>
                <a:uLnTx/>
                <a:uFill>
                  <a:solidFill>
                    <a:srgbClr val="FFFFFF"/>
                  </a:solidFill>
                </a:uFill>
                <a:latin typeface="Arial"/>
              </a:rPr>
              <a:t>- in the way they behave </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800"/>
              </a:spcBef>
              <a:spcAft>
                <a:spcPts val="0"/>
              </a:spcAft>
              <a:buClrTx/>
              <a:buSzTx/>
              <a:buFontTx/>
              <a:buNone/>
              <a:tabLst/>
              <a:defRPr/>
            </a:pPr>
            <a:r>
              <a:rPr kumimoji="0" lang="en-US" sz="3600" b="0" i="0" u="none" strike="noStrike" kern="1200" cap="none" spc="-1" normalizeH="0" baseline="0" noProof="0" dirty="0">
                <a:ln>
                  <a:noFill/>
                </a:ln>
                <a:solidFill>
                  <a:srgbClr val="000000"/>
                </a:solidFill>
                <a:effectLst/>
                <a:uLnTx/>
                <a:uFill>
                  <a:solidFill>
                    <a:srgbClr val="FFFFFF"/>
                  </a:solidFill>
                </a:uFill>
                <a:latin typeface="Arial"/>
              </a:rPr>
              <a:t>When words and </a:t>
            </a:r>
            <a:r>
              <a:rPr kumimoji="0" lang="en-US" sz="3600" b="0" i="0" u="none" strike="noStrike" kern="1200" cap="none" spc="-1" normalizeH="0" baseline="0" noProof="0" dirty="0" smtClean="0">
                <a:ln>
                  <a:noFill/>
                </a:ln>
                <a:solidFill>
                  <a:srgbClr val="000000"/>
                </a:solidFill>
                <a:effectLst/>
                <a:uLnTx/>
                <a:uFill>
                  <a:solidFill>
                    <a:srgbClr val="FFFFFF"/>
                  </a:solidFill>
                </a:uFill>
                <a:latin typeface="Arial"/>
              </a:rPr>
              <a:t>behavior </a:t>
            </a:r>
            <a:r>
              <a:rPr kumimoji="0" lang="en-US" sz="3600" b="0" i="0" u="none" strike="noStrike" kern="1200" cap="none" spc="-1" normalizeH="0" baseline="0" noProof="0" dirty="0">
                <a:ln>
                  <a:noFill/>
                </a:ln>
                <a:solidFill>
                  <a:srgbClr val="000000"/>
                </a:solidFill>
                <a:effectLst/>
                <a:uLnTx/>
                <a:uFill>
                  <a:solidFill>
                    <a:srgbClr val="FFFFFF"/>
                  </a:solidFill>
                </a:uFill>
                <a:latin typeface="Arial"/>
              </a:rPr>
              <a:t>contradict each other, take notice of the </a:t>
            </a:r>
            <a:r>
              <a:rPr kumimoji="0" lang="en-US" sz="3600" b="0" i="0" u="none" strike="noStrike" kern="1200" cap="none" spc="-1" normalizeH="0" baseline="0" noProof="0" dirty="0" smtClean="0">
                <a:ln>
                  <a:noFill/>
                </a:ln>
                <a:solidFill>
                  <a:srgbClr val="000000"/>
                </a:solidFill>
                <a:effectLst/>
                <a:uLnTx/>
                <a:uFill>
                  <a:solidFill>
                    <a:srgbClr val="FFFFFF"/>
                  </a:solidFill>
                </a:uFill>
                <a:latin typeface="Arial"/>
              </a:rPr>
              <a:t>behavior </a:t>
            </a:r>
            <a:r>
              <a:rPr kumimoji="0" lang="en-US" sz="3600" b="0" i="0" u="none" strike="noStrike" kern="1200" cap="none" spc="-1" normalizeH="0" baseline="0" noProof="0" dirty="0">
                <a:ln>
                  <a:noFill/>
                </a:ln>
                <a:solidFill>
                  <a:srgbClr val="FFFFFF"/>
                </a:solidFill>
                <a:effectLst/>
                <a:uLnTx/>
                <a:uFill>
                  <a:solidFill>
                    <a:srgbClr val="FFFFFF"/>
                  </a:solidFill>
                </a:uFill>
                <a:latin typeface="Arial"/>
              </a:rPr>
              <a:t>.</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151208655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 name="CustomShape 1"/>
          <p:cNvSpPr/>
          <p:nvPr/>
        </p:nvSpPr>
        <p:spPr>
          <a:xfrm>
            <a:off x="374040" y="216000"/>
            <a:ext cx="8270640" cy="1006200"/>
          </a:xfrm>
          <a:prstGeom prst="rect">
            <a:avLst/>
          </a:prstGeom>
          <a:solidFill>
            <a:srgbClr val="D836C5"/>
          </a:solidFill>
          <a:ln>
            <a:solidFill>
              <a:srgbClr val="0070C0"/>
            </a:solidFill>
          </a:ln>
        </p:spPr>
        <p:style>
          <a:lnRef idx="0">
            <a:scrgbClr r="0" g="0" b="0"/>
          </a:lnRef>
          <a:fillRef idx="0">
            <a:scrgbClr r="0" g="0" b="0"/>
          </a:fillRef>
          <a:effectRef idx="0">
            <a:scrgbClr r="0" g="0" b="0"/>
          </a:effectRef>
          <a:fontRef idx="minor"/>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1" normalizeH="0" baseline="0" noProof="0" dirty="0">
                <a:ln>
                  <a:noFill/>
                </a:ln>
                <a:solidFill>
                  <a:srgbClr val="000000"/>
                </a:solidFill>
                <a:effectLst/>
                <a:uLnTx/>
                <a:uFill>
                  <a:solidFill>
                    <a:srgbClr val="FFFFFF"/>
                  </a:solidFill>
                </a:uFill>
                <a:latin typeface="Arial"/>
              </a:rPr>
              <a:t>Important for </a:t>
            </a:r>
          </a:p>
        </p:txBody>
      </p:sp>
      <p:sp>
        <p:nvSpPr>
          <p:cNvPr id="308" name="CustomShape 2"/>
          <p:cNvSpPr/>
          <p:nvPr/>
        </p:nvSpPr>
        <p:spPr>
          <a:xfrm>
            <a:off x="374040" y="1767600"/>
            <a:ext cx="8373600" cy="2402280"/>
          </a:xfrm>
          <a:prstGeom prst="rect">
            <a:avLst/>
          </a:prstGeom>
          <a:noFill/>
          <a:ln w="9360">
            <a:noFill/>
          </a:ln>
          <a:effectLst>
            <a:outerShdw dist="35638" dir="2700000">
              <a:srgbClr val="EEECE1"/>
            </a:outerShdw>
          </a:effectLst>
        </p:spPr>
        <p:style>
          <a:lnRef idx="0">
            <a:scrgbClr r="0" g="0" b="0"/>
          </a:lnRef>
          <a:fillRef idx="0">
            <a:scrgbClr r="0" g="0" b="0"/>
          </a:fillRef>
          <a:effectRef idx="0">
            <a:scrgbClr r="0" g="0" b="0"/>
          </a:effectRef>
          <a:fontRef idx="minor"/>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001"/>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001"/>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001"/>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500"/>
              </a:spcBef>
              <a:spcAft>
                <a:spcPts val="0"/>
              </a:spcAft>
              <a:buClrTx/>
              <a:buSzTx/>
              <a:buFontTx/>
              <a:buNone/>
              <a:tabLst/>
              <a:defRPr/>
            </a:pPr>
            <a:r>
              <a:rPr kumimoji="0" lang="en-US" sz="30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The best way to support...be healthy and safe </a:t>
            </a:r>
            <a:endParaRPr kumimoji="0" lang="en-US" sz="30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500"/>
              </a:spcBef>
              <a:spcAft>
                <a:spcPts val="0"/>
              </a:spcAft>
              <a:buClrTx/>
              <a:buSzTx/>
              <a:buFontTx/>
              <a:buNone/>
              <a:tabLst/>
              <a:defRPr/>
            </a:pPr>
            <a:r>
              <a:rPr kumimoji="0" lang="en-US" sz="30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What others need to know or do...</a:t>
            </a:r>
            <a:endParaRPr kumimoji="0" lang="en-US" sz="30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1500"/>
              </a:spcBef>
              <a:spcAft>
                <a:spcPts val="0"/>
              </a:spcAft>
              <a:buClrTx/>
              <a:buSzTx/>
              <a:buFontTx/>
              <a:buNone/>
              <a:tabLst/>
              <a:defRPr/>
            </a:pPr>
            <a:r>
              <a:rPr kumimoji="0" lang="en-US" sz="30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It only includes those things that we need to consider in terms of health or safety matters </a:t>
            </a:r>
            <a:endParaRPr kumimoji="0" lang="en-US" sz="30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32430938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 name="Picture 7"/>
          <p:cNvPicPr/>
          <p:nvPr/>
        </p:nvPicPr>
        <p:blipFill>
          <a:blip r:embed="rId3"/>
          <a:srcRect l="39320" t="1565" r="-39320" b="1270"/>
          <a:stretch/>
        </p:blipFill>
        <p:spPr>
          <a:xfrm>
            <a:off x="1552403" y="1472760"/>
            <a:ext cx="10182600" cy="5163840"/>
          </a:xfrm>
          <a:prstGeom prst="rect">
            <a:avLst/>
          </a:prstGeom>
          <a:ln w="9360">
            <a:noFill/>
          </a:ln>
        </p:spPr>
      </p:pic>
      <p:sp>
        <p:nvSpPr>
          <p:cNvPr id="318" name="CustomShape 1"/>
          <p:cNvSpPr/>
          <p:nvPr/>
        </p:nvSpPr>
        <p:spPr>
          <a:xfrm>
            <a:off x="2405575" y="28080"/>
            <a:ext cx="4670473" cy="933840"/>
          </a:xfrm>
          <a:prstGeom prst="rect">
            <a:avLst/>
          </a:prstGeom>
          <a:solidFill>
            <a:srgbClr val="D836C5"/>
          </a:solidFill>
          <a:ln w="9360">
            <a:solidFill>
              <a:srgbClr val="1F497D"/>
            </a:solidFill>
            <a:miter/>
          </a:ln>
        </p:spPr>
        <p:style>
          <a:lnRef idx="0">
            <a:scrgbClr r="0" g="0" b="0"/>
          </a:lnRef>
          <a:fillRef idx="0">
            <a:scrgbClr r="0" g="0" b="0"/>
          </a:fillRef>
          <a:effectRef idx="0">
            <a:scrgbClr r="0" g="0" b="0"/>
          </a:effectRef>
          <a:fontRef idx="minor"/>
        </p:style>
        <p:txBody>
          <a:bodyPr wrap="none" lIns="82440" tIns="41400" rIns="82440" bIns="41400"/>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spc="-1" dirty="0">
                <a:solidFill>
                  <a:srgbClr val="000000"/>
                </a:solidFill>
                <a:uFill>
                  <a:solidFill>
                    <a:srgbClr val="FFFFFF"/>
                  </a:solidFill>
                </a:uFill>
                <a:latin typeface="Arial"/>
                <a:ea typeface="ＭＳ Ｐゴシック"/>
              </a:rPr>
              <a:t>B</a:t>
            </a:r>
            <a:r>
              <a:rPr kumimoji="0" lang="en-US" sz="3200" b="0" i="0" u="none" strike="noStrike" kern="1200" cap="none" spc="-1" normalizeH="0" baseline="0" noProof="0" dirty="0" err="1" smtClean="0">
                <a:ln>
                  <a:noFill/>
                </a:ln>
                <a:solidFill>
                  <a:srgbClr val="000000"/>
                </a:solidFill>
                <a:effectLst/>
                <a:uLnTx/>
                <a:uFill>
                  <a:solidFill>
                    <a:srgbClr val="FFFFFF"/>
                  </a:solidFill>
                </a:uFill>
                <a:latin typeface="Arial"/>
                <a:ea typeface="ＭＳ Ｐゴシック"/>
              </a:rPr>
              <a:t>alance</a:t>
            </a:r>
            <a:r>
              <a:rPr kumimoji="0" lang="en-US" sz="3200" b="0" i="0" u="none" strike="noStrike" kern="1200" cap="none" spc="-1" normalizeH="0" baseline="0" noProof="0" dirty="0" smtClean="0">
                <a:ln>
                  <a:noFill/>
                </a:ln>
                <a:solidFill>
                  <a:srgbClr val="000000"/>
                </a:solidFill>
                <a:effectLst/>
                <a:uLnTx/>
                <a:uFill>
                  <a:solidFill>
                    <a:srgbClr val="FFFFFF"/>
                  </a:solidFill>
                </a:uFill>
                <a:latin typeface="Arial"/>
                <a:ea typeface="ＭＳ Ｐゴシック"/>
              </a:rPr>
              <a:t> </a:t>
            </a: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319" name="CustomShape 2"/>
          <p:cNvSpPr/>
          <p:nvPr/>
        </p:nvSpPr>
        <p:spPr>
          <a:xfrm>
            <a:off x="6341040" y="4451760"/>
            <a:ext cx="3499560" cy="121968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1" normalizeH="0" baseline="0" noProof="0">
                <a:ln>
                  <a:noFill/>
                </a:ln>
                <a:solidFill>
                  <a:srgbClr val="000000"/>
                </a:solidFill>
                <a:effectLst/>
                <a:uLnTx/>
                <a:uFill>
                  <a:solidFill>
                    <a:srgbClr val="FFFFFF"/>
                  </a:solidFill>
                </a:uFill>
                <a:latin typeface="Arial"/>
              </a:rPr>
              <a:t>Important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1" normalizeH="0" baseline="0" noProof="0">
                <a:ln>
                  <a:noFill/>
                </a:ln>
                <a:solidFill>
                  <a:srgbClr val="000000"/>
                </a:solidFill>
                <a:effectLst/>
                <a:uLnTx/>
                <a:uFill>
                  <a:solidFill>
                    <a:srgbClr val="FFFFFF"/>
                  </a:solidFill>
                </a:uFill>
                <a:latin typeface="Arial"/>
              </a:rPr>
              <a:t>for...</a:t>
            </a:r>
          </a:p>
        </p:txBody>
      </p:sp>
      <p:sp>
        <p:nvSpPr>
          <p:cNvPr id="320" name="CustomShape 3"/>
          <p:cNvSpPr/>
          <p:nvPr/>
        </p:nvSpPr>
        <p:spPr>
          <a:xfrm>
            <a:off x="830520" y="1312560"/>
            <a:ext cx="3173040" cy="67104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a:ln>
                  <a:noFill/>
                </a:ln>
                <a:solidFill>
                  <a:srgbClr val="000000"/>
                </a:solidFill>
                <a:effectLst/>
                <a:uLnTx/>
                <a:uFill>
                  <a:solidFill>
                    <a:srgbClr val="FFFFFF"/>
                  </a:solidFill>
                </a:uFill>
                <a:latin typeface="Arial"/>
              </a:rPr>
              <a:t>Important to </a:t>
            </a:r>
          </a:p>
        </p:txBody>
      </p:sp>
      <p:sp>
        <p:nvSpPr>
          <p:cNvPr id="321" name="CustomShape 4"/>
          <p:cNvSpPr/>
          <p:nvPr/>
        </p:nvSpPr>
        <p:spPr>
          <a:xfrm>
            <a:off x="457200" y="1600200"/>
            <a:ext cx="8229240" cy="4525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641"/>
              </a:spcBef>
              <a:spcAft>
                <a:spcPts val="0"/>
              </a:spcAft>
              <a:buClrTx/>
              <a:buSzTx/>
              <a:buFontTx/>
              <a:buNone/>
              <a:tabLst/>
              <a:defRPr/>
            </a:pPr>
            <a:r>
              <a:rPr kumimoji="0" lang="en-US" sz="3200" b="0" i="0" u="none" strike="noStrike" kern="1200" cap="none" spc="-1" normalizeH="0" baseline="0" noProof="0">
                <a:ln>
                  <a:noFill/>
                </a:ln>
                <a:solidFill>
                  <a:srgbClr val="000000"/>
                </a:solidFill>
                <a:effectLst/>
                <a:uLnTx/>
                <a:uFill>
                  <a:solidFill>
                    <a:srgbClr val="FFFFFF"/>
                  </a:solidFill>
                </a:uFill>
                <a:latin typeface="Calibri"/>
              </a:rPr>
              <a:t>.</a:t>
            </a:r>
            <a:endParaRPr kumimoji="0" lang="en-US" sz="3200" b="0" i="0" u="none" strike="noStrike" kern="1200" cap="none" spc="-1" normalizeH="0" baseline="0" noProof="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346362074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ext Box 8"/>
          <p:cNvSpPr txBox="1">
            <a:spLocks noChangeArrowheads="1"/>
          </p:cNvSpPr>
          <p:nvPr/>
        </p:nvSpPr>
        <p:spPr bwMode="auto">
          <a:xfrm>
            <a:off x="708610" y="1005635"/>
            <a:ext cx="2496956" cy="461649"/>
          </a:xfrm>
          <a:prstGeom prst="rect">
            <a:avLst/>
          </a:prstGeom>
          <a:solidFill>
            <a:schemeClr val="bg1">
              <a:alpha val="58823"/>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wrap="square" lIns="91425" tIns="45712" rIns="91425" bIns="45712">
            <a:spAutoFit/>
          </a:bodyPr>
          <a:lstStyle>
            <a:lvl1pPr marL="465138" indent="-465138" defTabSz="1014413" eaLnBrk="0" hangingPunct="0">
              <a:defRPr sz="2400">
                <a:solidFill>
                  <a:schemeClr val="tx1"/>
                </a:solidFill>
                <a:latin typeface="Arial" charset="0"/>
                <a:ea typeface="ＭＳ Ｐゴシック" charset="0"/>
                <a:cs typeface="MS PGothic" charset="0"/>
              </a:defRPr>
            </a:lvl1pPr>
            <a:lvl2pPr marL="742950" indent="-285750" defTabSz="1014413" eaLnBrk="0" hangingPunct="0">
              <a:defRPr sz="2400">
                <a:solidFill>
                  <a:schemeClr val="tx1"/>
                </a:solidFill>
                <a:latin typeface="Arial" charset="0"/>
                <a:ea typeface="MS PGothic" charset="0"/>
                <a:cs typeface="MS PGothic" charset="0"/>
              </a:defRPr>
            </a:lvl2pPr>
            <a:lvl3pPr marL="1143000" indent="-228600" defTabSz="1014413" eaLnBrk="0" hangingPunct="0">
              <a:defRPr sz="2400">
                <a:solidFill>
                  <a:schemeClr val="tx1"/>
                </a:solidFill>
                <a:latin typeface="Arial" charset="0"/>
                <a:ea typeface="MS PGothic" charset="0"/>
                <a:cs typeface="MS PGothic" charset="0"/>
              </a:defRPr>
            </a:lvl3pPr>
            <a:lvl4pPr marL="1600200" indent="-228600" defTabSz="1014413" eaLnBrk="0" hangingPunct="0">
              <a:defRPr sz="2400">
                <a:solidFill>
                  <a:schemeClr val="tx1"/>
                </a:solidFill>
                <a:latin typeface="Arial" charset="0"/>
                <a:ea typeface="MS PGothic" charset="0"/>
                <a:cs typeface="MS PGothic" charset="0"/>
              </a:defRPr>
            </a:lvl4pPr>
            <a:lvl5pPr marL="2057400" indent="-228600" defTabSz="1014413" eaLnBrk="0" hangingPunct="0">
              <a:defRPr sz="2400">
                <a:solidFill>
                  <a:schemeClr val="tx1"/>
                </a:solidFill>
                <a:latin typeface="Arial" charset="0"/>
                <a:ea typeface="MS PGothic" charset="0"/>
                <a:cs typeface="MS PGothic" charset="0"/>
              </a:defRPr>
            </a:lvl5pPr>
            <a:lvl6pPr marL="25146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marL="465138" marR="0" lvl="0" indent="-465138" algn="ctr" defTabSz="1014413" rtl="0" eaLnBrk="1" fontAlgn="auto" latinLnBrk="0" hangingPunct="1">
              <a:lnSpc>
                <a:spcPct val="100000"/>
              </a:lnSpc>
              <a:spcBef>
                <a:spcPts val="0"/>
              </a:spcBef>
              <a:spcAft>
                <a:spcPts val="0"/>
              </a:spcAft>
              <a:buClrTx/>
              <a:buSzTx/>
              <a:buFontTx/>
              <a:buNone/>
              <a:tabLst/>
              <a:defRPr/>
            </a:pPr>
            <a:r>
              <a:rPr kumimoji="0" lang="cy-GB" sz="2400" b="1" i="0" u="none" strike="noStrike" kern="1200" cap="none" spc="0" normalizeH="0" baseline="0" noProof="0" dirty="0" err="1" smtClean="0">
                <a:ln>
                  <a:noFill/>
                </a:ln>
                <a:solidFill>
                  <a:prstClr val="black"/>
                </a:solidFill>
                <a:effectLst/>
                <a:uLnTx/>
                <a:uFillTx/>
                <a:latin typeface="Helvetica" charset="0"/>
                <a:ea typeface="ＭＳ Ｐゴシック" charset="0"/>
              </a:rPr>
              <a:t>Important</a:t>
            </a:r>
            <a:r>
              <a:rPr kumimoji="0" lang="cy-GB" sz="2400" b="1" i="0" u="none" strike="noStrike" kern="1200" cap="none" spc="0" normalizeH="0" baseline="0" noProof="0" dirty="0" smtClean="0">
                <a:ln>
                  <a:noFill/>
                </a:ln>
                <a:solidFill>
                  <a:prstClr val="black"/>
                </a:solidFill>
                <a:effectLst/>
                <a:uLnTx/>
                <a:uFillTx/>
                <a:latin typeface="Helvetica" charset="0"/>
                <a:ea typeface="ＭＳ Ｐゴシック" charset="0"/>
              </a:rPr>
              <a:t> </a:t>
            </a:r>
            <a:r>
              <a:rPr kumimoji="0" lang="cy-GB" sz="2400" b="1" i="0" u="none" strike="noStrike" kern="1200" cap="none" spc="0" normalizeH="0" baseline="0" noProof="0" dirty="0" smtClean="0">
                <a:ln>
                  <a:noFill/>
                </a:ln>
                <a:solidFill>
                  <a:prstClr val="black"/>
                </a:solidFill>
                <a:effectLst/>
                <a:uLnTx/>
                <a:uFillTx/>
                <a:latin typeface="Helvetica" charset="0"/>
                <a:ea typeface="ＭＳ Ｐゴシック" charset="0"/>
              </a:rPr>
              <a:t>to </a:t>
            </a:r>
            <a:endParaRPr kumimoji="0" lang="cy-GB" sz="2400" b="1" i="0" u="none" strike="noStrike" kern="1200" cap="none" spc="0" normalizeH="0" baseline="0" noProof="0" dirty="0">
              <a:ln>
                <a:noFill/>
              </a:ln>
              <a:solidFill>
                <a:prstClr val="black"/>
              </a:solidFill>
              <a:effectLst/>
              <a:uLnTx/>
              <a:uFillTx/>
              <a:latin typeface="Helvetica" charset="0"/>
              <a:ea typeface="ＭＳ Ｐゴシック" charset="0"/>
            </a:endParaRPr>
          </a:p>
        </p:txBody>
      </p:sp>
      <p:sp>
        <p:nvSpPr>
          <p:cNvPr id="3" name="TextBox 6"/>
          <p:cNvSpPr txBox="1">
            <a:spLocks noChangeArrowheads="1"/>
          </p:cNvSpPr>
          <p:nvPr/>
        </p:nvSpPr>
        <p:spPr bwMode="auto">
          <a:xfrm>
            <a:off x="1410191" y="21974"/>
            <a:ext cx="6650182" cy="575726"/>
          </a:xfrm>
          <a:prstGeom prst="rect">
            <a:avLst/>
          </a:prstGeom>
          <a:solidFill>
            <a:srgbClr val="D836C5"/>
          </a:solidFill>
          <a:ln w="9525">
            <a:solidFill>
              <a:schemeClr val="tx2"/>
            </a:solidFill>
            <a:miter lim="800000"/>
            <a:headEnd/>
            <a:tailEnd/>
          </a:ln>
        </p:spPr>
        <p:txBody>
          <a:bodyPr wrap="square" lIns="82479" tIns="41239" rIns="82479" bIns="41239">
            <a:spAutoFit/>
          </a:bodyPr>
          <a:lstStyle/>
          <a:p>
            <a:pPr marL="0" marR="0" lvl="0" indent="0" algn="ctr" defTabSz="825500" rtl="0" eaLnBrk="1" fontAlgn="auto" latinLnBrk="0" hangingPunct="1">
              <a:lnSpc>
                <a:spcPct val="100000"/>
              </a:lnSpc>
              <a:spcBef>
                <a:spcPts val="0"/>
              </a:spcBef>
              <a:spcAft>
                <a:spcPts val="0"/>
              </a:spcAft>
              <a:buClrTx/>
              <a:buSzTx/>
              <a:buFontTx/>
              <a:buNone/>
              <a:tabLst/>
              <a:defRPr/>
            </a:pPr>
            <a:r>
              <a:rPr kumimoji="0" lang="cy-GB" sz="3200" b="0" i="0" u="none" strike="noStrike" kern="1200" cap="none" spc="0" normalizeH="0" baseline="0" noProof="0" dirty="0" smtClean="0">
                <a:ln>
                  <a:noFill/>
                </a:ln>
                <a:solidFill>
                  <a:prstClr val="black"/>
                </a:solidFill>
                <a:effectLst/>
                <a:uLnTx/>
                <a:uFillTx/>
                <a:latin typeface="Helvetica" charset="0"/>
                <a:ea typeface="ＭＳ Ｐゴシック" pitchFamily="34" charset="-128"/>
                <a:cs typeface="Helvetica" charset="0"/>
              </a:rPr>
              <a:t> </a:t>
            </a:r>
            <a:r>
              <a:rPr kumimoji="0" lang="cy-GB" sz="3200" b="0" i="0" u="none" strike="noStrike" kern="1200" cap="none" spc="0" normalizeH="0" baseline="0" noProof="0" dirty="0" err="1" smtClean="0">
                <a:ln>
                  <a:noFill/>
                </a:ln>
                <a:solidFill>
                  <a:prstClr val="black"/>
                </a:solidFill>
                <a:effectLst/>
                <a:uLnTx/>
                <a:uFillTx/>
                <a:latin typeface="Helvetica" charset="0"/>
                <a:ea typeface="ＭＳ Ｐゴシック" pitchFamily="34" charset="-128"/>
                <a:cs typeface="Helvetica" charset="0"/>
              </a:rPr>
              <a:t>Example</a:t>
            </a:r>
            <a:r>
              <a:rPr kumimoji="0" lang="cy-GB" sz="3200" b="0" i="0" u="none" strike="noStrike" kern="1200" cap="none" spc="0" normalizeH="0" baseline="0" noProof="0" dirty="0" smtClean="0">
                <a:ln>
                  <a:noFill/>
                </a:ln>
                <a:solidFill>
                  <a:prstClr val="black"/>
                </a:solidFill>
                <a:effectLst/>
                <a:uLnTx/>
                <a:uFillTx/>
                <a:latin typeface="Helvetica" charset="0"/>
                <a:ea typeface="ＭＳ Ｐゴシック" pitchFamily="34" charset="-128"/>
                <a:cs typeface="Helvetica" charset="0"/>
              </a:rPr>
              <a:t> </a:t>
            </a:r>
            <a:endParaRPr kumimoji="0" lang="en-GB" sz="3200" b="0" i="0" u="none" strike="noStrike" kern="1200" cap="none" spc="0" normalizeH="0" baseline="0" noProof="0" dirty="0">
              <a:ln>
                <a:noFill/>
              </a:ln>
              <a:solidFill>
                <a:prstClr val="black"/>
              </a:solidFill>
              <a:effectLst/>
              <a:uLnTx/>
              <a:uFillTx/>
              <a:latin typeface="Helvetica" charset="0"/>
              <a:ea typeface="ＭＳ Ｐゴシック" pitchFamily="34" charset="-128"/>
              <a:cs typeface="Helvetica" charset="0"/>
            </a:endParaRPr>
          </a:p>
        </p:txBody>
      </p:sp>
      <p:sp>
        <p:nvSpPr>
          <p:cNvPr id="4" name="TextBox 3"/>
          <p:cNvSpPr txBox="1"/>
          <p:nvPr/>
        </p:nvSpPr>
        <p:spPr>
          <a:xfrm>
            <a:off x="5153891" y="944073"/>
            <a:ext cx="26583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2800" b="1" i="0" u="none" strike="noStrike" kern="1200" cap="none" spc="0" normalizeH="0" baseline="0" noProof="0" dirty="0" err="1" smtClean="0">
                <a:ln>
                  <a:noFill/>
                </a:ln>
                <a:solidFill>
                  <a:prstClr val="black"/>
                </a:solidFill>
                <a:effectLst/>
                <a:uLnTx/>
                <a:uFillTx/>
                <a:latin typeface="Arial"/>
              </a:rPr>
              <a:t>Important</a:t>
            </a:r>
            <a:r>
              <a:rPr kumimoji="0" lang="cy-GB" sz="2800" b="1" i="0" u="none" strike="noStrike" kern="1200" cap="none" spc="0" normalizeH="0" baseline="0" noProof="0" dirty="0" smtClean="0">
                <a:ln>
                  <a:noFill/>
                </a:ln>
                <a:solidFill>
                  <a:prstClr val="black"/>
                </a:solidFill>
                <a:effectLst/>
                <a:uLnTx/>
                <a:uFillTx/>
                <a:latin typeface="Arial"/>
              </a:rPr>
              <a:t> </a:t>
            </a:r>
            <a:r>
              <a:rPr kumimoji="0" lang="cy-GB" sz="2800" b="1" i="0" u="none" strike="noStrike" kern="1200" cap="none" spc="0" normalizeH="0" baseline="0" noProof="0" dirty="0" err="1" smtClean="0">
                <a:ln>
                  <a:noFill/>
                </a:ln>
                <a:solidFill>
                  <a:prstClr val="black"/>
                </a:solidFill>
                <a:effectLst/>
                <a:uLnTx/>
                <a:uFillTx/>
                <a:latin typeface="Arial"/>
              </a:rPr>
              <a:t>for</a:t>
            </a:r>
            <a:endParaRPr kumimoji="0" lang="en-GB" sz="2800" b="1" i="0" u="none" strike="noStrike" kern="1200" cap="none" spc="0" normalizeH="0" baseline="0" noProof="0" dirty="0">
              <a:ln>
                <a:noFill/>
              </a:ln>
              <a:solidFill>
                <a:prstClr val="black"/>
              </a:solidFill>
              <a:effectLst/>
              <a:uLnTx/>
              <a:uFillTx/>
              <a:latin typeface="Aria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1029" y="2134606"/>
            <a:ext cx="2301848" cy="1695636"/>
          </a:xfrm>
          <a:prstGeom prst="rect">
            <a:avLst/>
          </a:prstGeom>
        </p:spPr>
      </p:pic>
      <p:pic>
        <p:nvPicPr>
          <p:cNvPr id="10" name="Picture 9" descr="Dewis da.pub - Publisher"/>
          <p:cNvPicPr>
            <a:picLocks noChangeAspect="1"/>
          </p:cNvPicPr>
          <p:nvPr/>
        </p:nvPicPr>
        <p:blipFill rotWithShape="1">
          <a:blip r:embed="rId4">
            <a:extLst>
              <a:ext uri="{28A0092B-C50C-407E-A947-70E740481C1C}">
                <a14:useLocalDpi xmlns:a14="http://schemas.microsoft.com/office/drawing/2010/main" val="0"/>
              </a:ext>
            </a:extLst>
          </a:blip>
          <a:srcRect l="39573" t="37868" r="24856" b="12485"/>
          <a:stretch/>
        </p:blipFill>
        <p:spPr>
          <a:xfrm>
            <a:off x="2786298" y="4457671"/>
            <a:ext cx="3252652" cy="2325188"/>
          </a:xfrm>
          <a:prstGeom prst="rect">
            <a:avLst/>
          </a:prstGeom>
        </p:spPr>
      </p:pic>
      <p:pic>
        <p:nvPicPr>
          <p:cNvPr id="12" name="Picture 8" descr="Child Blowing A Soap Bubbles. Kid Blowing Bubbles On Nature Stock Photo,  Picture And Royalty Free Image. Image 561696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5070" y="2155562"/>
            <a:ext cx="2619375" cy="174307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8" descr="Child Blowing A Soap Bubbles. Kid Blowing Bubbles On Nature Stock Photo,  Picture And Royalty Free Image. Image 561696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1953" y="5214233"/>
            <a:ext cx="1445898" cy="96218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24445" y="5066868"/>
            <a:ext cx="1256911" cy="1256911"/>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83071" y="2262212"/>
            <a:ext cx="2061717" cy="2061717"/>
          </a:xfrm>
          <a:prstGeom prst="rect">
            <a:avLst/>
          </a:prstGeom>
        </p:spPr>
      </p:pic>
    </p:spTree>
    <p:extLst>
      <p:ext uri="{BB962C8B-B14F-4D97-AF65-F5344CB8AC3E}">
        <p14:creationId xmlns:p14="http://schemas.microsoft.com/office/powerpoint/2010/main" val="167271883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ext Box 8"/>
          <p:cNvSpPr txBox="1">
            <a:spLocks noChangeArrowheads="1"/>
          </p:cNvSpPr>
          <p:nvPr/>
        </p:nvSpPr>
        <p:spPr bwMode="auto">
          <a:xfrm>
            <a:off x="324666" y="1004146"/>
            <a:ext cx="2868700" cy="461649"/>
          </a:xfrm>
          <a:prstGeom prst="rect">
            <a:avLst/>
          </a:prstGeom>
          <a:solidFill>
            <a:schemeClr val="bg1">
              <a:alpha val="58823"/>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wrap="square" lIns="91425" tIns="45712" rIns="91425" bIns="45712">
            <a:spAutoFit/>
          </a:bodyPr>
          <a:lstStyle>
            <a:lvl1pPr marL="465138" indent="-465138" defTabSz="1014413" eaLnBrk="0" hangingPunct="0">
              <a:defRPr sz="2400">
                <a:solidFill>
                  <a:schemeClr val="tx1"/>
                </a:solidFill>
                <a:latin typeface="Arial" charset="0"/>
                <a:ea typeface="ＭＳ Ｐゴシック" charset="0"/>
                <a:cs typeface="MS PGothic" charset="0"/>
              </a:defRPr>
            </a:lvl1pPr>
            <a:lvl2pPr marL="742950" indent="-285750" defTabSz="1014413" eaLnBrk="0" hangingPunct="0">
              <a:defRPr sz="2400">
                <a:solidFill>
                  <a:schemeClr val="tx1"/>
                </a:solidFill>
                <a:latin typeface="Arial" charset="0"/>
                <a:ea typeface="MS PGothic" charset="0"/>
                <a:cs typeface="MS PGothic" charset="0"/>
              </a:defRPr>
            </a:lvl2pPr>
            <a:lvl3pPr marL="1143000" indent="-228600" defTabSz="1014413" eaLnBrk="0" hangingPunct="0">
              <a:defRPr sz="2400">
                <a:solidFill>
                  <a:schemeClr val="tx1"/>
                </a:solidFill>
                <a:latin typeface="Arial" charset="0"/>
                <a:ea typeface="MS PGothic" charset="0"/>
                <a:cs typeface="MS PGothic" charset="0"/>
              </a:defRPr>
            </a:lvl3pPr>
            <a:lvl4pPr marL="1600200" indent="-228600" defTabSz="1014413" eaLnBrk="0" hangingPunct="0">
              <a:defRPr sz="2400">
                <a:solidFill>
                  <a:schemeClr val="tx1"/>
                </a:solidFill>
                <a:latin typeface="Arial" charset="0"/>
                <a:ea typeface="MS PGothic" charset="0"/>
                <a:cs typeface="MS PGothic" charset="0"/>
              </a:defRPr>
            </a:lvl4pPr>
            <a:lvl5pPr marL="2057400" indent="-228600" defTabSz="1014413" eaLnBrk="0" hangingPunct="0">
              <a:defRPr sz="2400">
                <a:solidFill>
                  <a:schemeClr val="tx1"/>
                </a:solidFill>
                <a:latin typeface="Arial" charset="0"/>
                <a:ea typeface="MS PGothic" charset="0"/>
                <a:cs typeface="MS PGothic" charset="0"/>
              </a:defRPr>
            </a:lvl5pPr>
            <a:lvl6pPr marL="25146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marL="465138" marR="0" lvl="0" indent="-465138" algn="ctr" defTabSz="1014413" rtl="0" eaLnBrk="1" fontAlgn="auto" latinLnBrk="0" hangingPunct="1">
              <a:lnSpc>
                <a:spcPct val="100000"/>
              </a:lnSpc>
              <a:spcBef>
                <a:spcPts val="0"/>
              </a:spcBef>
              <a:spcAft>
                <a:spcPts val="0"/>
              </a:spcAft>
              <a:buClrTx/>
              <a:buSzTx/>
              <a:buFontTx/>
              <a:buNone/>
              <a:tabLst/>
              <a:defRPr/>
            </a:pPr>
            <a:r>
              <a:rPr kumimoji="0" lang="cy-GB" sz="2400" b="1" i="0" u="none" strike="noStrike" kern="1200" cap="none" spc="0" normalizeH="0" baseline="0" noProof="0" dirty="0" err="1" smtClean="0">
                <a:ln>
                  <a:noFill/>
                </a:ln>
                <a:solidFill>
                  <a:prstClr val="black"/>
                </a:solidFill>
                <a:effectLst/>
                <a:uLnTx/>
                <a:uFillTx/>
                <a:latin typeface="Helvetica" charset="0"/>
                <a:ea typeface="ＭＳ Ｐゴシック" charset="0"/>
              </a:rPr>
              <a:t>Important</a:t>
            </a:r>
            <a:r>
              <a:rPr kumimoji="0" lang="cy-GB" sz="2400" b="1" i="0" u="none" strike="noStrike" kern="1200" cap="none" spc="0" normalizeH="0" baseline="0" noProof="0" dirty="0" smtClean="0">
                <a:ln>
                  <a:noFill/>
                </a:ln>
                <a:solidFill>
                  <a:prstClr val="black"/>
                </a:solidFill>
                <a:effectLst/>
                <a:uLnTx/>
                <a:uFillTx/>
                <a:latin typeface="Helvetica" charset="0"/>
                <a:ea typeface="ＭＳ Ｐゴシック" charset="0"/>
              </a:rPr>
              <a:t> to..</a:t>
            </a:r>
            <a:endParaRPr kumimoji="0" lang="cy-GB" sz="2400" b="1" i="0" u="none" strike="noStrike" kern="1200" cap="none" spc="0" normalizeH="0" baseline="0" noProof="0" dirty="0">
              <a:ln>
                <a:noFill/>
              </a:ln>
              <a:solidFill>
                <a:prstClr val="black"/>
              </a:solidFill>
              <a:effectLst/>
              <a:uLnTx/>
              <a:uFillTx/>
              <a:latin typeface="Helvetica" charset="0"/>
              <a:ea typeface="ＭＳ Ｐゴシック" charset="0"/>
            </a:endParaRPr>
          </a:p>
        </p:txBody>
      </p:sp>
      <p:sp>
        <p:nvSpPr>
          <p:cNvPr id="3" name="TextBox 6"/>
          <p:cNvSpPr txBox="1">
            <a:spLocks noChangeArrowheads="1"/>
          </p:cNvSpPr>
          <p:nvPr/>
        </p:nvSpPr>
        <p:spPr bwMode="auto">
          <a:xfrm>
            <a:off x="1410191" y="21974"/>
            <a:ext cx="6650182" cy="575726"/>
          </a:xfrm>
          <a:prstGeom prst="rect">
            <a:avLst/>
          </a:prstGeom>
          <a:solidFill>
            <a:srgbClr val="D836C5"/>
          </a:solidFill>
          <a:ln w="9525">
            <a:solidFill>
              <a:schemeClr val="tx2"/>
            </a:solidFill>
            <a:miter lim="800000"/>
            <a:headEnd/>
            <a:tailEnd/>
          </a:ln>
        </p:spPr>
        <p:txBody>
          <a:bodyPr wrap="square" lIns="82479" tIns="41239" rIns="82479" bIns="41239">
            <a:spAutoFit/>
          </a:bodyPr>
          <a:lstStyle/>
          <a:p>
            <a:pPr marL="0" marR="0" lvl="0" indent="0" algn="ctr" defTabSz="825500" rtl="0" eaLnBrk="1" fontAlgn="auto" latinLnBrk="0" hangingPunct="1">
              <a:lnSpc>
                <a:spcPct val="100000"/>
              </a:lnSpc>
              <a:spcBef>
                <a:spcPts val="0"/>
              </a:spcBef>
              <a:spcAft>
                <a:spcPts val="0"/>
              </a:spcAft>
              <a:buClrTx/>
              <a:buSzTx/>
              <a:buFontTx/>
              <a:buNone/>
              <a:tabLst/>
              <a:defRPr/>
            </a:pPr>
            <a:r>
              <a:rPr kumimoji="0" lang="cy-GB" sz="3200" b="0" i="0" u="none" strike="noStrike" kern="1200" cap="none" spc="0" normalizeH="0" baseline="0" noProof="0" dirty="0" err="1" smtClean="0">
                <a:ln>
                  <a:noFill/>
                </a:ln>
                <a:solidFill>
                  <a:prstClr val="black"/>
                </a:solidFill>
                <a:effectLst/>
                <a:uLnTx/>
                <a:uFillTx/>
                <a:latin typeface="Helvetica" charset="0"/>
                <a:ea typeface="ＭＳ Ｐゴシック" pitchFamily="34" charset="-128"/>
                <a:cs typeface="Helvetica" charset="0"/>
              </a:rPr>
              <a:t>Example</a:t>
            </a:r>
            <a:r>
              <a:rPr kumimoji="0" lang="cy-GB" sz="3200" b="0" i="0" u="none" strike="noStrike" kern="1200" cap="none" spc="0" normalizeH="0" baseline="0" noProof="0" dirty="0" smtClean="0">
                <a:ln>
                  <a:noFill/>
                </a:ln>
                <a:solidFill>
                  <a:prstClr val="black"/>
                </a:solidFill>
                <a:effectLst/>
                <a:uLnTx/>
                <a:uFillTx/>
                <a:latin typeface="Helvetica" charset="0"/>
                <a:ea typeface="ＭＳ Ｐゴシック" pitchFamily="34" charset="-128"/>
                <a:cs typeface="Helvetica" charset="0"/>
              </a:rPr>
              <a:t> </a:t>
            </a:r>
            <a:endParaRPr kumimoji="0" lang="en-GB" sz="3200" b="0" i="0" u="none" strike="noStrike" kern="1200" cap="none" spc="0" normalizeH="0" baseline="0" noProof="0" dirty="0">
              <a:ln>
                <a:noFill/>
              </a:ln>
              <a:solidFill>
                <a:prstClr val="black"/>
              </a:solidFill>
              <a:effectLst/>
              <a:uLnTx/>
              <a:uFillTx/>
              <a:latin typeface="Helvetica" charset="0"/>
              <a:ea typeface="ＭＳ Ｐゴシック" pitchFamily="34" charset="-128"/>
              <a:cs typeface="Helvetica" charset="0"/>
            </a:endParaRPr>
          </a:p>
        </p:txBody>
      </p:sp>
      <p:sp>
        <p:nvSpPr>
          <p:cNvPr id="4" name="TextBox 3"/>
          <p:cNvSpPr txBox="1"/>
          <p:nvPr/>
        </p:nvSpPr>
        <p:spPr>
          <a:xfrm>
            <a:off x="5416062" y="944073"/>
            <a:ext cx="334811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2400" b="1" i="0" u="none" strike="noStrike" kern="1200" cap="none" spc="0" normalizeH="0" baseline="0" noProof="0" dirty="0" err="1" smtClean="0">
                <a:ln>
                  <a:noFill/>
                </a:ln>
                <a:solidFill>
                  <a:prstClr val="black"/>
                </a:solidFill>
                <a:effectLst/>
                <a:uLnTx/>
                <a:uFillTx/>
                <a:latin typeface="Arial"/>
              </a:rPr>
              <a:t>Important</a:t>
            </a:r>
            <a:r>
              <a:rPr kumimoji="0" lang="cy-GB" sz="2400" b="1" i="0" u="none" strike="noStrike" kern="1200" cap="none" spc="0" normalizeH="0" baseline="0" noProof="0" dirty="0" smtClean="0">
                <a:ln>
                  <a:noFill/>
                </a:ln>
                <a:solidFill>
                  <a:prstClr val="black"/>
                </a:solidFill>
                <a:effectLst/>
                <a:uLnTx/>
                <a:uFillTx/>
                <a:latin typeface="Arial"/>
              </a:rPr>
              <a:t> </a:t>
            </a:r>
            <a:r>
              <a:rPr kumimoji="0" lang="cy-GB" sz="2400" b="1" i="0" u="none" strike="noStrike" kern="1200" cap="none" spc="0" normalizeH="0" baseline="0" noProof="0" dirty="0" err="1" smtClean="0">
                <a:ln>
                  <a:noFill/>
                </a:ln>
                <a:solidFill>
                  <a:prstClr val="black"/>
                </a:solidFill>
                <a:effectLst/>
                <a:uLnTx/>
                <a:uFillTx/>
                <a:latin typeface="Arial"/>
              </a:rPr>
              <a:t>for</a:t>
            </a:r>
            <a:r>
              <a:rPr kumimoji="0" lang="cy-GB" sz="2400" b="1" i="0" u="none" strike="noStrike" kern="1200" cap="none" spc="0" normalizeH="0" baseline="0" noProof="0" dirty="0" smtClean="0">
                <a:ln>
                  <a:noFill/>
                </a:ln>
                <a:solidFill>
                  <a:prstClr val="black"/>
                </a:solidFill>
                <a:effectLst/>
                <a:uLnTx/>
                <a:uFillTx/>
                <a:latin typeface="Arial"/>
              </a:rPr>
              <a:t>...</a:t>
            </a:r>
            <a:endParaRPr kumimoji="0" lang="en-GB" sz="2400" b="1" i="0" u="none" strike="noStrike" kern="1200" cap="none" spc="0" normalizeH="0" baseline="0" noProof="0" dirty="0">
              <a:ln>
                <a:noFill/>
              </a:ln>
              <a:solidFill>
                <a:prstClr val="black"/>
              </a:solidFill>
              <a:effectLst/>
              <a:uLnTx/>
              <a:uFillTx/>
              <a:latin typeface="Arial"/>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1029" y="2446663"/>
            <a:ext cx="2301848" cy="1695636"/>
          </a:xfrm>
          <a:prstGeom prst="rect">
            <a:avLst/>
          </a:prstGeom>
        </p:spPr>
      </p:pic>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666" y="1639152"/>
            <a:ext cx="2381250" cy="1924050"/>
          </a:xfrm>
          <a:prstGeom prst="rect">
            <a:avLst/>
          </a:prstGeom>
        </p:spPr>
      </p:pic>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8825" y="3742074"/>
            <a:ext cx="1842732" cy="1352550"/>
          </a:xfrm>
          <a:prstGeom prst="rect">
            <a:avLst/>
          </a:prstGeom>
        </p:spPr>
      </p:pic>
      <p:pic>
        <p:nvPicPr>
          <p:cNvPr id="15"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54867" y="1778475"/>
            <a:ext cx="1434042" cy="131174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9340" t="40953" r="2367" b="4639"/>
          <a:stretch/>
        </p:blipFill>
        <p:spPr bwMode="auto">
          <a:xfrm>
            <a:off x="7756997" y="3236492"/>
            <a:ext cx="1139129" cy="1332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Blwch Testun 13"/>
          <p:cNvSpPr txBox="1"/>
          <p:nvPr/>
        </p:nvSpPr>
        <p:spPr>
          <a:xfrm>
            <a:off x="6153859" y="1613563"/>
            <a:ext cx="2016224" cy="338554"/>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err="1" smtClean="0">
                <a:ln>
                  <a:noFill/>
                </a:ln>
                <a:solidFill>
                  <a:prstClr val="black"/>
                </a:solidFill>
                <a:effectLst/>
                <a:uLnTx/>
                <a:uFillTx/>
                <a:latin typeface="Comic Sans MS" panose="030F0702030302020204" pitchFamily="66" charset="0"/>
              </a:rPr>
              <a:t>Rhannu</a:t>
            </a:r>
            <a:endPar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ndParaRPr>
          </a:p>
        </p:txBody>
      </p:sp>
      <p:grpSp>
        <p:nvGrpSpPr>
          <p:cNvPr id="25" name="Group 24"/>
          <p:cNvGrpSpPr/>
          <p:nvPr/>
        </p:nvGrpSpPr>
        <p:grpSpPr>
          <a:xfrm>
            <a:off x="1179279" y="5647733"/>
            <a:ext cx="5375588" cy="750410"/>
            <a:chOff x="1553064" y="5651003"/>
            <a:chExt cx="5375588" cy="750410"/>
          </a:xfrm>
        </p:grpSpPr>
        <p:pic>
          <p:nvPicPr>
            <p:cNvPr id="8" name="Picture 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974338" y="5688032"/>
              <a:ext cx="713381" cy="713381"/>
            </a:xfrm>
            <a:prstGeom prst="rect">
              <a:avLst/>
            </a:prstGeom>
          </p:spPr>
        </p:pic>
        <p:pic>
          <p:nvPicPr>
            <p:cNvPr id="18" name="Picture 1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553064" y="5906258"/>
              <a:ext cx="612815" cy="495155"/>
            </a:xfrm>
            <a:prstGeom prst="rect">
              <a:avLst/>
            </a:prstGeom>
          </p:spPr>
        </p:pic>
        <p:pic>
          <p:nvPicPr>
            <p:cNvPr id="19" name="Picture 7" descr="C:\Users\CatrinWilliams_3005\PECS\SCHOOL\morning circle 2.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901039" y="5651003"/>
              <a:ext cx="597940" cy="59794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9340" t="40953" r="2367" b="4639"/>
            <a:stretch/>
          </p:blipFill>
          <p:spPr bwMode="auto">
            <a:xfrm>
              <a:off x="3687719" y="5771182"/>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409285" y="5729830"/>
              <a:ext cx="613861" cy="613861"/>
            </a:xfrm>
            <a:prstGeom prst="rect">
              <a:avLst/>
            </a:prstGeom>
          </p:spPr>
        </p:pic>
        <p:pic>
          <p:nvPicPr>
            <p:cNvPr id="21" name="Picture 20"/>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441301" y="5671999"/>
              <a:ext cx="487351" cy="487351"/>
            </a:xfrm>
            <a:prstGeom prst="rect">
              <a:avLst/>
            </a:prstGeom>
          </p:spPr>
        </p:pic>
        <p:pic>
          <p:nvPicPr>
            <p:cNvPr id="23" name="Picture 22"/>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474319" y="5786360"/>
              <a:ext cx="516721" cy="516721"/>
            </a:xfrm>
            <a:prstGeom prst="rect">
              <a:avLst/>
            </a:prstGeom>
          </p:spPr>
        </p:pic>
        <p:pic>
          <p:nvPicPr>
            <p:cNvPr id="24" name="Picture 23"/>
            <p:cNvPicPr>
              <a:picLocks noChangeAspect="1"/>
            </p:cNvPicPr>
            <p:nvPr/>
          </p:nvPicPr>
          <p:blipFill rotWithShape="1">
            <a:blip r:embed="rId16">
              <a:extLst>
                <a:ext uri="{28A0092B-C50C-407E-A947-70E740481C1C}">
                  <a14:useLocalDpi xmlns:a14="http://schemas.microsoft.com/office/drawing/2010/main" val="0"/>
                </a:ext>
              </a:extLst>
            </a:blip>
            <a:srcRect l="50839" t="13538" r="31008" b="66574"/>
            <a:stretch/>
          </p:blipFill>
          <p:spPr>
            <a:xfrm>
              <a:off x="4199069" y="5870650"/>
              <a:ext cx="378847" cy="332220"/>
            </a:xfrm>
            <a:prstGeom prst="rect">
              <a:avLst/>
            </a:prstGeom>
          </p:spPr>
        </p:pic>
        <p:pic>
          <p:nvPicPr>
            <p:cNvPr id="26" name="Picture 25"/>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4896688" y="5755712"/>
              <a:ext cx="574678" cy="464340"/>
            </a:xfrm>
            <a:prstGeom prst="rect">
              <a:avLst/>
            </a:prstGeom>
          </p:spPr>
        </p:pic>
        <p:pic>
          <p:nvPicPr>
            <p:cNvPr id="27"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9340" t="40953" r="2367" b="4639"/>
            <a:stretch/>
          </p:blipFill>
          <p:spPr bwMode="auto">
            <a:xfrm>
              <a:off x="5488357" y="5651003"/>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9340" t="40953" r="2367" b="4639"/>
            <a:stretch/>
          </p:blipFill>
          <p:spPr bwMode="auto">
            <a:xfrm>
              <a:off x="2120420" y="5815963"/>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9" name="TextBox 28"/>
          <p:cNvSpPr txBox="1"/>
          <p:nvPr/>
        </p:nvSpPr>
        <p:spPr>
          <a:xfrm>
            <a:off x="3311370" y="5276555"/>
            <a:ext cx="264481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0" i="0" u="none" strike="noStrike" kern="1200" cap="none" spc="0" normalizeH="0" baseline="0" noProof="0" dirty="0" err="1" smtClean="0">
                <a:ln>
                  <a:noFill/>
                </a:ln>
                <a:solidFill>
                  <a:prstClr val="black"/>
                </a:solidFill>
                <a:effectLst/>
                <a:uLnTx/>
                <a:uFillTx/>
                <a:latin typeface="Arial"/>
              </a:rPr>
              <a:t>Visual</a:t>
            </a:r>
            <a:r>
              <a:rPr kumimoji="0" lang="cy-GB" sz="1800" b="0" i="0" u="none" strike="noStrike" kern="1200" cap="none" spc="0" normalizeH="0" baseline="0" noProof="0" dirty="0" smtClean="0">
                <a:ln>
                  <a:noFill/>
                </a:ln>
                <a:solidFill>
                  <a:prstClr val="black"/>
                </a:solidFill>
                <a:effectLst/>
                <a:uLnTx/>
                <a:uFillTx/>
                <a:latin typeface="Arial"/>
              </a:rPr>
              <a:t> </a:t>
            </a:r>
            <a:r>
              <a:rPr kumimoji="0" lang="cy-GB" sz="1800" b="0" i="0" u="none" strike="noStrike" kern="1200" cap="none" spc="0" normalizeH="0" baseline="0" noProof="0" dirty="0" err="1" smtClean="0">
                <a:ln>
                  <a:noFill/>
                </a:ln>
                <a:solidFill>
                  <a:prstClr val="black"/>
                </a:solidFill>
                <a:effectLst/>
                <a:uLnTx/>
                <a:uFillTx/>
                <a:latin typeface="Arial"/>
              </a:rPr>
              <a:t>time</a:t>
            </a:r>
            <a:r>
              <a:rPr kumimoji="0" lang="cy-GB" sz="1800" b="0" i="0" u="none" strike="noStrike" kern="1200" cap="none" spc="0" normalizeH="0" baseline="0" noProof="0" dirty="0" smtClean="0">
                <a:ln>
                  <a:noFill/>
                </a:ln>
                <a:solidFill>
                  <a:prstClr val="black"/>
                </a:solidFill>
                <a:effectLst/>
                <a:uLnTx/>
                <a:uFillTx/>
                <a:latin typeface="Arial"/>
              </a:rPr>
              <a:t> </a:t>
            </a:r>
            <a:r>
              <a:rPr kumimoji="0" lang="cy-GB" sz="1800" b="0" i="0" u="none" strike="noStrike" kern="1200" cap="none" spc="0" normalizeH="0" baseline="0" noProof="0" dirty="0" err="1" smtClean="0">
                <a:ln>
                  <a:noFill/>
                </a:ln>
                <a:solidFill>
                  <a:prstClr val="black"/>
                </a:solidFill>
                <a:effectLst/>
                <a:uLnTx/>
                <a:uFillTx/>
                <a:latin typeface="Arial"/>
              </a:rPr>
              <a:t>table</a:t>
            </a:r>
            <a:r>
              <a:rPr kumimoji="0" lang="cy-GB" sz="1800" b="0" i="0" u="none" strike="noStrike" kern="1200" cap="none" spc="0" normalizeH="0" baseline="0" noProof="0" dirty="0" smtClean="0">
                <a:ln>
                  <a:noFill/>
                </a:ln>
                <a:solidFill>
                  <a:prstClr val="black"/>
                </a:solidFill>
                <a:effectLst/>
                <a:uLnTx/>
                <a:uFillTx/>
                <a:latin typeface="Arial"/>
              </a:rPr>
              <a:t> </a:t>
            </a:r>
            <a:endParaRPr kumimoji="0" lang="en-GB" sz="1800" b="0" i="0" u="none" strike="noStrike" kern="1200" cap="none" spc="0" normalizeH="0" baseline="0" noProof="0" dirty="0">
              <a:ln>
                <a:noFill/>
              </a:ln>
              <a:solidFill>
                <a:prstClr val="black"/>
              </a:solidFill>
              <a:effectLst/>
              <a:uLnTx/>
              <a:uFillTx/>
              <a:latin typeface="Arial"/>
            </a:endParaRPr>
          </a:p>
        </p:txBody>
      </p:sp>
      <p:pic>
        <p:nvPicPr>
          <p:cNvPr id="31" name="Picture 30"/>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6393235" y="3236492"/>
            <a:ext cx="1070834" cy="1070834"/>
          </a:xfrm>
          <a:prstGeom prst="rect">
            <a:avLst/>
          </a:prstGeom>
        </p:spPr>
      </p:pic>
      <p:pic>
        <p:nvPicPr>
          <p:cNvPr id="32"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9340" t="40953" r="2367" b="4639"/>
          <a:stretch/>
        </p:blipFill>
        <p:spPr bwMode="auto">
          <a:xfrm>
            <a:off x="6928652" y="4836519"/>
            <a:ext cx="1167679" cy="1365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9"/>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013919" y="5187672"/>
            <a:ext cx="941121" cy="845818"/>
          </a:xfrm>
          <a:prstGeom prst="rect">
            <a:avLst/>
          </a:prstGeom>
        </p:spPr>
      </p:pic>
      <p:pic>
        <p:nvPicPr>
          <p:cNvPr id="8806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8286526" y="5845765"/>
            <a:ext cx="609600" cy="609600"/>
          </a:xfrm>
          <a:prstGeom prst="rect">
            <a:avLst/>
          </a:prstGeom>
        </p:spPr>
      </p:pic>
    </p:spTree>
    <p:extLst>
      <p:ext uri="{BB962C8B-B14F-4D97-AF65-F5344CB8AC3E}">
        <p14:creationId xmlns:p14="http://schemas.microsoft.com/office/powerpoint/2010/main" val="3870476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88064"/>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clickEffect">
                                  <p:stCondLst>
                                    <p:cond delay="0"/>
                                  </p:stCondLst>
                                  <p:childTnLst>
                                    <p:cmd type="call" cmd="playFrom(0.0)">
                                      <p:cBhvr>
                                        <p:cTn id="29" dur="8873" fill="hold"/>
                                        <p:tgtEl>
                                          <p:spTgt spid="88064"/>
                                        </p:tgtEl>
                                      </p:cBhvr>
                                    </p:cmd>
                                  </p:childTnLst>
                                </p:cTn>
                              </p:par>
                            </p:childTnLst>
                          </p:cTn>
                        </p:par>
                      </p:childTnLst>
                    </p:cTn>
                  </p:par>
                </p:childTnLst>
              </p:cTn>
              <p:nextCondLst>
                <p:cond evt="onClick" delay="0">
                  <p:tgtEl>
                    <p:spTgt spid="88064"/>
                  </p:tgtEl>
                </p:cond>
              </p:nextCondLst>
            </p:seq>
            <p:audio>
              <p:cMediaNode vol="80000">
                <p:cTn id="30" fill="hold" display="0">
                  <p:stCondLst>
                    <p:cond delay="indefinite"/>
                  </p:stCondLst>
                  <p:endCondLst>
                    <p:cond evt="onStopAudio" delay="0">
                      <p:tgtEl>
                        <p:sldTgt/>
                      </p:tgtEl>
                    </p:cond>
                  </p:endCondLst>
                </p:cTn>
                <p:tgtEl>
                  <p:spTgt spid="88064"/>
                </p:tgtEl>
              </p:cMediaNode>
            </p:audio>
          </p:childTnLst>
        </p:cTn>
      </p:par>
    </p:tnLst>
    <p:bldLst>
      <p:bldP spid="29" grpId="0"/>
      <p:bldP spid="29"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 name="CustomShape 1"/>
          <p:cNvSpPr/>
          <p:nvPr/>
        </p:nvSpPr>
        <p:spPr>
          <a:xfrm>
            <a:off x="734400" y="1634760"/>
            <a:ext cx="6178680" cy="55767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1" normalizeH="0" baseline="0" noProof="0" dirty="0">
                <a:ln>
                  <a:noFill/>
                </a:ln>
                <a:solidFill>
                  <a:srgbClr val="000000"/>
                </a:solidFill>
                <a:effectLst/>
                <a:uLnTx/>
                <a:uFill>
                  <a:solidFill>
                    <a:srgbClr val="FFFFFF"/>
                  </a:solidFill>
                </a:uFill>
                <a:latin typeface="Calibri"/>
              </a:rPr>
              <a:t>Guessing and asking </a:t>
            </a:r>
            <a:endParaRPr kumimoji="0" lang="en-US" sz="2400" b="1"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If the child does not speak, you can ask relatives, friends and staff members who know them well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1" normalizeH="0" baseline="0" noProof="0" dirty="0" smtClean="0">
                <a:ln>
                  <a:noFill/>
                </a:ln>
                <a:solidFill>
                  <a:prstClr val="black"/>
                </a:solidFill>
                <a:effectLst/>
                <a:uLnTx/>
                <a:uFill>
                  <a:solidFill>
                    <a:srgbClr val="FFFFFF"/>
                  </a:solidFill>
                </a:uFill>
                <a:latin typeface="Calibri"/>
              </a:rPr>
              <a:t>6 </a:t>
            </a:r>
            <a:r>
              <a:rPr kumimoji="0" lang="en-US" sz="1800" b="1" i="0" u="none" strike="noStrike" kern="1200" cap="none" spc="-1" normalizeH="0" baseline="0" noProof="0" dirty="0">
                <a:ln>
                  <a:noFill/>
                </a:ln>
                <a:solidFill>
                  <a:prstClr val="black"/>
                </a:solidFill>
                <a:effectLst/>
                <a:uLnTx/>
                <a:uFill>
                  <a:solidFill>
                    <a:srgbClr val="FFFFFF"/>
                  </a:solidFill>
                </a:uFill>
                <a:latin typeface="Calibri"/>
              </a:rPr>
              <a:t>key questions and thinking tools : </a:t>
            </a:r>
            <a:endParaRPr kumimoji="0" lang="en-US" sz="1800" b="0" i="0" u="none" strike="noStrike" kern="1200" cap="none" spc="-1" normalizeH="0" baseline="0" noProof="0" dirty="0">
              <a:ln>
                <a:noFill/>
              </a:ln>
              <a:solidFill>
                <a:prstClr val="black"/>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1) Who are the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most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important people to you?  (how often do you spend time with them?  What do you do together?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2) What do you usually / always do?  (in the evenings, during the week.  Television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programs,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hobbies, interests, people you see, places to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go, sounds they like, sleeping patter)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3) What would you be unable to leave home without?  (a treasured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possession</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325" name="CustomShape 2"/>
          <p:cNvSpPr/>
          <p:nvPr/>
        </p:nvSpPr>
        <p:spPr>
          <a:xfrm>
            <a:off x="1007280" y="207720"/>
            <a:ext cx="7392600" cy="1189080"/>
          </a:xfrm>
          <a:prstGeom prst="rect">
            <a:avLst/>
          </a:prstGeom>
          <a:solidFill>
            <a:srgbClr val="D836C5"/>
          </a:solidFill>
          <a:ln>
            <a:solidFill>
              <a:srgbClr val="1F497D"/>
            </a:solidFill>
          </a:ln>
        </p:spPr>
        <p:style>
          <a:lnRef idx="0">
            <a:scrgbClr r="0" g="0" b="0"/>
          </a:lnRef>
          <a:fillRef idx="0">
            <a:scrgbClr r="0" g="0" b="0"/>
          </a:fillRef>
          <a:effectRef idx="0">
            <a:scrgbClr r="0" g="0" b="0"/>
          </a:effectRef>
          <a:fontRef idx="minor"/>
        </p:style>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1" normalizeH="0" baseline="0" noProof="0">
                <a:ln>
                  <a:noFill/>
                </a:ln>
                <a:solidFill>
                  <a:srgbClr val="000000"/>
                </a:solidFill>
                <a:effectLst/>
                <a:uLnTx/>
                <a:uFill>
                  <a:solidFill>
                    <a:srgbClr val="FFFFFF"/>
                  </a:solidFill>
                </a:uFill>
                <a:latin typeface="Arial"/>
                <a:ea typeface="ＭＳ Ｐゴシック"/>
              </a:rPr>
              <a:t>Gather information</a:t>
            </a:r>
            <a:endParaRPr kumimoji="0" lang="en-US" sz="3600" b="0" i="0" u="none" strike="noStrike" kern="1200" cap="none" spc="-1" normalizeH="0" baseline="0" noProof="0">
              <a:ln>
                <a:noFill/>
              </a:ln>
              <a:solidFill>
                <a:srgbClr val="000000"/>
              </a:solidFill>
              <a:effectLst/>
              <a:uLnTx/>
              <a:uFill>
                <a:solidFill>
                  <a:srgbClr val="FFFFFF"/>
                </a:solidFill>
              </a:uFill>
              <a:latin typeface="Arial"/>
            </a:endParaRPr>
          </a:p>
        </p:txBody>
      </p:sp>
      <p:pic>
        <p:nvPicPr>
          <p:cNvPr id="326" name="Picture 3"/>
          <p:cNvPicPr/>
          <p:nvPr/>
        </p:nvPicPr>
        <p:blipFill>
          <a:blip r:embed="rId3"/>
          <a:stretch/>
        </p:blipFill>
        <p:spPr>
          <a:xfrm>
            <a:off x="244993" y="1505243"/>
            <a:ext cx="1866600" cy="753271"/>
          </a:xfrm>
          <a:prstGeom prst="rect">
            <a:avLst/>
          </a:prstGeom>
          <a:ln>
            <a:noFill/>
          </a:ln>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t="5365" b="10359"/>
          <a:stretch/>
        </p:blipFill>
        <p:spPr>
          <a:xfrm>
            <a:off x="7038840" y="1696030"/>
            <a:ext cx="1615077" cy="1468252"/>
          </a:xfrm>
          <a:prstGeom prst="rect">
            <a:avLst/>
          </a:prstGeom>
        </p:spPr>
      </p:pic>
      <p:sp>
        <p:nvSpPr>
          <p:cNvPr id="6" name="Wave 5"/>
          <p:cNvSpPr/>
          <p:nvPr/>
        </p:nvSpPr>
        <p:spPr>
          <a:xfrm>
            <a:off x="6758335" y="3455049"/>
            <a:ext cx="2230920" cy="1478800"/>
          </a:xfrm>
          <a:prstGeom prst="wave">
            <a:avLst>
              <a:gd name="adj1" fmla="val 12500"/>
              <a:gd name="adj2" fmla="val 1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0" i="0" u="none" strike="noStrike" kern="1200" cap="none" spc="0" normalizeH="0" baseline="0" noProof="0" dirty="0" err="1" smtClean="0">
                <a:ln>
                  <a:noFill/>
                </a:ln>
                <a:solidFill>
                  <a:prstClr val="white"/>
                </a:solidFill>
                <a:effectLst/>
                <a:uLnTx/>
                <a:uFillTx/>
                <a:latin typeface="Arial"/>
              </a:rPr>
              <a:t>Gathering</a:t>
            </a:r>
            <a:r>
              <a:rPr kumimoji="0" lang="cy-GB" sz="1800" b="0" i="0" u="none" strike="noStrike" kern="1200" cap="none" spc="0" normalizeH="0" baseline="0" noProof="0" dirty="0" smtClean="0">
                <a:ln>
                  <a:noFill/>
                </a:ln>
                <a:solidFill>
                  <a:prstClr val="white"/>
                </a:solidFill>
                <a:effectLst/>
                <a:uLnTx/>
                <a:uFillTx/>
                <a:latin typeface="Arial"/>
              </a:rPr>
              <a:t> </a:t>
            </a:r>
            <a:r>
              <a:rPr kumimoji="0" lang="cy-GB" sz="1800" b="0" i="0" u="none" strike="noStrike" kern="1200" cap="none" spc="0" normalizeH="0" baseline="0" noProof="0" dirty="0" err="1" smtClean="0">
                <a:ln>
                  <a:noFill/>
                </a:ln>
                <a:solidFill>
                  <a:prstClr val="white"/>
                </a:solidFill>
                <a:effectLst/>
                <a:uLnTx/>
                <a:uFillTx/>
                <a:latin typeface="Arial"/>
              </a:rPr>
              <a:t>information</a:t>
            </a:r>
            <a:r>
              <a:rPr kumimoji="0" lang="cy-GB" sz="1800" b="0" i="0" u="none" strike="noStrike" kern="1200" cap="none" spc="0" normalizeH="0" baseline="0" noProof="0" dirty="0" smtClean="0">
                <a:ln>
                  <a:noFill/>
                </a:ln>
                <a:solidFill>
                  <a:prstClr val="white"/>
                </a:solidFill>
                <a:effectLst/>
                <a:uLnTx/>
                <a:uFillTx/>
                <a:latin typeface="Arial"/>
              </a:rPr>
              <a:t> </a:t>
            </a:r>
            <a:r>
              <a:rPr kumimoji="0" lang="cy-GB" sz="1800" b="0" i="0" u="none" strike="noStrike" kern="1200" cap="none" spc="0" normalizeH="0" baseline="0" noProof="0" dirty="0" err="1" smtClean="0">
                <a:ln>
                  <a:noFill/>
                </a:ln>
                <a:solidFill>
                  <a:prstClr val="white"/>
                </a:solidFill>
                <a:effectLst/>
                <a:uLnTx/>
                <a:uFillTx/>
                <a:latin typeface="Arial"/>
              </a:rPr>
              <a:t>leaflet</a:t>
            </a:r>
            <a:endParaRPr kumimoji="0" lang="en-GB" sz="1800" b="0" i="0" u="none" strike="noStrike" kern="1200" cap="none" spc="0" normalizeH="0" baseline="0" noProof="0" dirty="0">
              <a:ln>
                <a:noFill/>
              </a:ln>
              <a:solidFill>
                <a:prstClr val="white"/>
              </a:solidFill>
              <a:effectLst/>
              <a:uLnTx/>
              <a:uFillTx/>
              <a:latin typeface="Arial"/>
            </a:endParaRPr>
          </a:p>
        </p:txBody>
      </p:sp>
      <p:pic>
        <p:nvPicPr>
          <p:cNvPr id="2" name="Llun 1"/>
          <p:cNvPicPr>
            <a:picLocks noChangeAspect="1"/>
          </p:cNvPicPr>
          <p:nvPr/>
        </p:nvPicPr>
        <p:blipFill>
          <a:blip r:embed="rId5"/>
          <a:stretch>
            <a:fillRect/>
          </a:stretch>
        </p:blipFill>
        <p:spPr>
          <a:xfrm>
            <a:off x="6289987" y="5119003"/>
            <a:ext cx="2899097" cy="1738997"/>
          </a:xfrm>
          <a:prstGeom prst="rect">
            <a:avLst/>
          </a:prstGeom>
        </p:spPr>
      </p:pic>
    </p:spTree>
    <p:extLst>
      <p:ext uri="{BB962C8B-B14F-4D97-AF65-F5344CB8AC3E}">
        <p14:creationId xmlns:p14="http://schemas.microsoft.com/office/powerpoint/2010/main" val="77943594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 name="CustomShape 1"/>
          <p:cNvSpPr/>
          <p:nvPr/>
        </p:nvSpPr>
        <p:spPr>
          <a:xfrm>
            <a:off x="734400" y="1634760"/>
            <a:ext cx="6178680" cy="5851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1" normalizeH="0" baseline="0" noProof="0" dirty="0">
                <a:ln>
                  <a:noFill/>
                </a:ln>
                <a:solidFill>
                  <a:srgbClr val="000000"/>
                </a:solidFill>
                <a:effectLst/>
                <a:uLnTx/>
                <a:uFill>
                  <a:solidFill>
                    <a:srgbClr val="FFFFFF"/>
                  </a:solidFill>
                </a:uFill>
                <a:latin typeface="Calibri"/>
              </a:rPr>
              <a:t>4</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 What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would your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best day and your worst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day be? </a:t>
            </a:r>
            <a:r>
              <a:rPr kumimoji="0" lang="en-US" sz="1800" b="0" i="0" u="none" strike="noStrike" kern="1200" cap="none" spc="-1" normalizeH="0" baseline="0" noProof="0" dirty="0" smtClean="0">
                <a:ln>
                  <a:noFill/>
                </a:ln>
                <a:solidFill>
                  <a:srgbClr val="FF0000"/>
                </a:solidFill>
                <a:effectLst/>
                <a:uLnTx/>
                <a:uFill>
                  <a:solidFill>
                    <a:srgbClr val="FFFFFF"/>
                  </a:solidFill>
                </a:uFill>
                <a:latin typeface="Calibri"/>
              </a:rPr>
              <a:t> </a:t>
            </a:r>
            <a:r>
              <a:rPr kumimoji="0" lang="en-US" sz="1800" b="0" i="0" u="none" strike="noStrike" kern="1200" cap="none" spc="-1" normalizeH="0" baseline="0" noProof="0" dirty="0">
                <a:ln>
                  <a:noFill/>
                </a:ln>
                <a:solidFill>
                  <a:srgbClr val="FF0000"/>
                </a:solidFill>
                <a:effectLst/>
                <a:uLnTx/>
                <a:uFill>
                  <a:solidFill>
                    <a:srgbClr val="FFFFFF"/>
                  </a:solidFill>
                </a:uFill>
                <a:latin typeface="Calibri"/>
              </a:rPr>
              <a:t>(use the mind map - good day and bad day) </a:t>
            </a:r>
            <a:endParaRPr kumimoji="0" lang="en-US" sz="1800" b="0" i="0" u="none" strike="noStrike" kern="1200" cap="none" spc="-1" normalizeH="0" baseline="0" noProof="0" dirty="0">
              <a:ln>
                <a:noFill/>
              </a:ln>
              <a:solidFill>
                <a:srgbClr val="FF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Gather information by: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	- Observing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	- having conversations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285840" marR="0" lvl="0" indent="-28548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What do you do on your </a:t>
            </a:r>
            <a:r>
              <a:rPr kumimoji="0" lang="en-GB" sz="1800" b="0" i="0" u="none" strike="noStrike" kern="1200" cap="none" spc="-1" normalizeH="0" baseline="0" noProof="0" dirty="0" smtClean="0">
                <a:ln>
                  <a:noFill/>
                </a:ln>
                <a:solidFill>
                  <a:srgbClr val="000000"/>
                </a:solidFill>
                <a:effectLst/>
                <a:uLnTx/>
                <a:uFill>
                  <a:solidFill>
                    <a:srgbClr val="FFFFFF"/>
                  </a:solidFill>
                </a:uFill>
                <a:latin typeface="Calibri"/>
              </a:rPr>
              <a:t>favourite</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day?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285840" marR="0" lvl="0" indent="-28548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When do you have most fun?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285840" marR="0" lvl="0" indent="-28548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What makes you feel good?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285840" marR="0" lvl="0" indent="-28548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Who is with you for all parts of the day?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285840" marR="0" lvl="0" indent="-285480" algn="l" defTabSz="914400" rtl="0" eaLnBrk="1" fontAlgn="auto" latinLnBrk="0" hangingPunct="1">
              <a:lnSpc>
                <a:spcPct val="100000"/>
              </a:lnSpc>
              <a:spcBef>
                <a:spcPts val="0"/>
              </a:spcBef>
              <a:spcAft>
                <a:spcPts val="0"/>
              </a:spcAft>
              <a:buClr>
                <a:srgbClr val="000000"/>
              </a:buClr>
              <a:buSzTx/>
              <a:buFont typeface="Arial"/>
              <a:buChar char="•"/>
              <a:tabLst/>
              <a:defRPr/>
            </a:pP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Where do you do this activity?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328" name="CustomShape 2"/>
          <p:cNvSpPr/>
          <p:nvPr/>
        </p:nvSpPr>
        <p:spPr>
          <a:xfrm>
            <a:off x="1007280" y="207720"/>
            <a:ext cx="7392600" cy="1189080"/>
          </a:xfrm>
          <a:prstGeom prst="rect">
            <a:avLst/>
          </a:prstGeom>
          <a:solidFill>
            <a:srgbClr val="D836C5"/>
          </a:solidFill>
          <a:ln>
            <a:solidFill>
              <a:srgbClr val="1F497D"/>
            </a:solidFill>
          </a:ln>
        </p:spPr>
        <p:style>
          <a:lnRef idx="0">
            <a:scrgbClr r="0" g="0" b="0"/>
          </a:lnRef>
          <a:fillRef idx="0">
            <a:scrgbClr r="0" g="0" b="0"/>
          </a:fillRef>
          <a:effectRef idx="0">
            <a:scrgbClr r="0" g="0" b="0"/>
          </a:effectRef>
          <a:fontRef idx="minor"/>
        </p:style>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1" normalizeH="0" baseline="0" noProof="0" dirty="0" smtClean="0">
                <a:ln>
                  <a:noFill/>
                </a:ln>
                <a:solidFill>
                  <a:srgbClr val="000000"/>
                </a:solidFill>
                <a:effectLst/>
                <a:uLnTx/>
                <a:uFill>
                  <a:solidFill>
                    <a:srgbClr val="FFFFFF"/>
                  </a:solidFill>
                </a:uFill>
                <a:latin typeface="Arial"/>
                <a:ea typeface="ＭＳ Ｐゴシック"/>
              </a:rPr>
              <a:t>Gathering </a:t>
            </a:r>
            <a:r>
              <a:rPr kumimoji="0" lang="en-US" sz="3600" b="1" i="0" u="none" strike="noStrike" kern="1200" cap="none" spc="-1" normalizeH="0" baseline="0" noProof="0" dirty="0">
                <a:ln>
                  <a:noFill/>
                </a:ln>
                <a:solidFill>
                  <a:srgbClr val="000000"/>
                </a:solidFill>
                <a:effectLst/>
                <a:uLnTx/>
                <a:uFill>
                  <a:solidFill>
                    <a:srgbClr val="FFFFFF"/>
                  </a:solidFill>
                </a:uFill>
                <a:latin typeface="Arial"/>
                <a:ea typeface="ＭＳ Ｐゴシック"/>
              </a:rPr>
              <a:t>information</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p:txBody>
      </p:sp>
      <p:pic>
        <p:nvPicPr>
          <p:cNvPr id="329" name="Picture 4"/>
          <p:cNvPicPr/>
          <p:nvPr/>
        </p:nvPicPr>
        <p:blipFill>
          <a:blip r:embed="rId3"/>
          <a:stretch/>
        </p:blipFill>
        <p:spPr>
          <a:xfrm>
            <a:off x="5065200" y="2587680"/>
            <a:ext cx="3695760" cy="3724560"/>
          </a:xfrm>
          <a:prstGeom prst="rect">
            <a:avLst/>
          </a:prstGeom>
          <a:ln>
            <a:noFill/>
          </a:ln>
        </p:spPr>
      </p:pic>
    </p:spTree>
    <p:extLst>
      <p:ext uri="{BB962C8B-B14F-4D97-AF65-F5344CB8AC3E}">
        <p14:creationId xmlns:p14="http://schemas.microsoft.com/office/powerpoint/2010/main" val="160314152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Llun 1"/>
          <p:cNvPicPr>
            <a:picLocks noChangeAspect="1"/>
          </p:cNvPicPr>
          <p:nvPr/>
        </p:nvPicPr>
        <p:blipFill>
          <a:blip r:embed="rId3"/>
          <a:stretch>
            <a:fillRect/>
          </a:stretch>
        </p:blipFill>
        <p:spPr>
          <a:xfrm>
            <a:off x="872977" y="124547"/>
            <a:ext cx="7407282" cy="1201016"/>
          </a:xfrm>
          <a:prstGeom prst="rect">
            <a:avLst/>
          </a:prstGeom>
        </p:spPr>
      </p:pic>
      <p:sp>
        <p:nvSpPr>
          <p:cNvPr id="4" name="CustomShape 1"/>
          <p:cNvSpPr/>
          <p:nvPr/>
        </p:nvSpPr>
        <p:spPr>
          <a:xfrm>
            <a:off x="344656" y="725055"/>
            <a:ext cx="8799344" cy="25962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1" normalizeH="0" baseline="0" noProof="0" dirty="0" smtClean="0">
              <a:ln>
                <a:noFill/>
              </a:ln>
              <a:solidFill>
                <a:srgbClr val="000000"/>
              </a:solidFill>
              <a:effectLst/>
              <a:uLnTx/>
              <a:uFill>
                <a:solidFill>
                  <a:srgbClr val="FFFFFF"/>
                </a:solidFill>
              </a:uFill>
              <a:latin typeface="Calibri"/>
            </a:endParaRPr>
          </a:p>
          <a:p>
            <a:pPr defTabSz="914400">
              <a:defRPr/>
            </a:pPr>
            <a:r>
              <a:rPr kumimoji="0" lang="en-US" sz="2800" b="0" i="0" u="none" strike="noStrike" kern="1200" cap="none" spc="-1" normalizeH="0" baseline="0" noProof="0" dirty="0" smtClean="0">
                <a:ln>
                  <a:noFill/>
                </a:ln>
                <a:solidFill>
                  <a:srgbClr val="000000"/>
                </a:solidFill>
                <a:effectLst/>
                <a:uLnTx/>
                <a:uFill>
                  <a:solidFill>
                    <a:srgbClr val="FFFFFF"/>
                  </a:solidFill>
                </a:uFill>
                <a:latin typeface="Calibri"/>
              </a:rPr>
              <a:t>5) Learning Log </a:t>
            </a:r>
            <a:r>
              <a:rPr lang="en-US" sz="2800" spc="-1" dirty="0">
                <a:solidFill>
                  <a:srgbClr val="FF0000"/>
                </a:solidFill>
                <a:uFill>
                  <a:solidFill>
                    <a:srgbClr val="FFFFFF"/>
                  </a:solidFill>
                </a:uFill>
                <a:latin typeface="Calibri"/>
              </a:rPr>
              <a:t>(use the mind map </a:t>
            </a:r>
            <a:r>
              <a:rPr lang="en-US" sz="2800" spc="-1" dirty="0" smtClean="0">
                <a:solidFill>
                  <a:srgbClr val="FF0000"/>
                </a:solidFill>
                <a:uFill>
                  <a:solidFill>
                    <a:srgbClr val="FFFFFF"/>
                  </a:solidFill>
                </a:uFill>
                <a:latin typeface="Calibri"/>
              </a:rPr>
              <a:t>– learning log</a:t>
            </a:r>
            <a:endParaRPr lang="en-US" sz="2800" spc="-1" dirty="0">
              <a:solidFill>
                <a:srgbClr val="FF0000"/>
              </a:solidFill>
              <a:uFill>
                <a:solidFill>
                  <a:srgbClr val="FFFFFF"/>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1" normalizeH="0" baseline="0" noProof="0" dirty="0">
              <a:ln>
                <a:noFill/>
              </a:ln>
              <a:solidFill>
                <a:srgbClr val="000000"/>
              </a:solidFill>
              <a:effectLst/>
              <a:uLnTx/>
              <a:uFill>
                <a:solidFill>
                  <a:srgbClr val="FFFFFF"/>
                </a:solidFill>
              </a:u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1" normalizeH="0" baseline="0" noProof="0" dirty="0" smtClean="0">
                <a:ln>
                  <a:noFill/>
                </a:ln>
                <a:solidFill>
                  <a:srgbClr val="000000"/>
                </a:solidFill>
                <a:effectLst/>
                <a:uLnTx/>
                <a:uFill>
                  <a:solidFill>
                    <a:srgbClr val="FFFFFF"/>
                  </a:solidFill>
                </a:uFill>
                <a:latin typeface="Calibri"/>
              </a:rPr>
              <a:t>Effective method to gather </a:t>
            </a:r>
            <a:r>
              <a:rPr kumimoji="0" lang="en-US" sz="2800" b="0" i="0" u="none" strike="noStrike" kern="1200" cap="none" spc="-1" normalizeH="0" baseline="0" noProof="0" dirty="0" smtClean="0">
                <a:ln>
                  <a:noFill/>
                </a:ln>
                <a:solidFill>
                  <a:srgbClr val="FF0000"/>
                </a:solidFill>
                <a:effectLst/>
                <a:uLnTx/>
                <a:uFill>
                  <a:solidFill>
                    <a:srgbClr val="FFFFFF"/>
                  </a:solidFill>
                </a:uFill>
                <a:latin typeface="Calibri"/>
              </a:rPr>
              <a:t>what we’ve learnt </a:t>
            </a:r>
            <a:r>
              <a:rPr kumimoji="0" lang="en-US" sz="2800" b="0" i="0" u="none" strike="noStrike" kern="1200" cap="none" spc="-1" normalizeH="0" baseline="0" noProof="0" dirty="0" smtClean="0">
                <a:ln>
                  <a:noFill/>
                </a:ln>
                <a:solidFill>
                  <a:srgbClr val="000000"/>
                </a:solidFill>
                <a:effectLst/>
                <a:uLnTx/>
                <a:uFill>
                  <a:solidFill>
                    <a:srgbClr val="FFFFFF"/>
                  </a:solidFill>
                </a:uFill>
                <a:latin typeface="Calibri"/>
              </a:rPr>
              <a:t>rather than what has happened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p:txBody>
      </p:sp>
      <p:graphicFrame>
        <p:nvGraphicFramePr>
          <p:cNvPr id="7" name="Table 6"/>
          <p:cNvGraphicFramePr>
            <a:graphicFrameLocks noGrp="1"/>
          </p:cNvGraphicFramePr>
          <p:nvPr>
            <p:extLst>
              <p:ext uri="{D42A27DB-BD31-4B8C-83A1-F6EECF244321}">
                <p14:modId xmlns:p14="http://schemas.microsoft.com/office/powerpoint/2010/main" val="3218144313"/>
              </p:ext>
            </p:extLst>
          </p:nvPr>
        </p:nvGraphicFramePr>
        <p:xfrm>
          <a:off x="509317" y="3671667"/>
          <a:ext cx="8268923" cy="2766513"/>
        </p:xfrm>
        <a:graphic>
          <a:graphicData uri="http://schemas.openxmlformats.org/drawingml/2006/table">
            <a:tbl>
              <a:tblPr/>
              <a:tblGrid>
                <a:gridCol w="1545511">
                  <a:extLst>
                    <a:ext uri="{9D8B030D-6E8A-4147-A177-3AD203B41FA5}">
                      <a16:colId xmlns:a16="http://schemas.microsoft.com/office/drawing/2014/main" val="20000"/>
                    </a:ext>
                  </a:extLst>
                </a:gridCol>
                <a:gridCol w="1449462">
                  <a:extLst>
                    <a:ext uri="{9D8B030D-6E8A-4147-A177-3AD203B41FA5}">
                      <a16:colId xmlns:a16="http://schemas.microsoft.com/office/drawing/2014/main" val="20001"/>
                    </a:ext>
                  </a:extLst>
                </a:gridCol>
                <a:gridCol w="1440731">
                  <a:extLst>
                    <a:ext uri="{9D8B030D-6E8A-4147-A177-3AD203B41FA5}">
                      <a16:colId xmlns:a16="http://schemas.microsoft.com/office/drawing/2014/main" val="20002"/>
                    </a:ext>
                  </a:extLst>
                </a:gridCol>
                <a:gridCol w="1938439">
                  <a:extLst>
                    <a:ext uri="{9D8B030D-6E8A-4147-A177-3AD203B41FA5}">
                      <a16:colId xmlns:a16="http://schemas.microsoft.com/office/drawing/2014/main" val="20003"/>
                    </a:ext>
                  </a:extLst>
                </a:gridCol>
                <a:gridCol w="1894780">
                  <a:extLst>
                    <a:ext uri="{9D8B030D-6E8A-4147-A177-3AD203B41FA5}">
                      <a16:colId xmlns:a16="http://schemas.microsoft.com/office/drawing/2014/main" val="20004"/>
                    </a:ext>
                  </a:extLst>
                </a:gridCol>
              </a:tblGrid>
              <a:tr h="1336431">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pitchFamily="34" charset="0"/>
                        </a:rPr>
                        <a:t>DYDDIAD</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Calibri" pitchFamily="34" charset="0"/>
                          <a:cs typeface="Arial" pitchFamily="34" charset="0"/>
                        </a:rPr>
                        <a:t>Date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400" b="0" i="0" u="none" strike="noStrike" cap="none" normalizeH="0" baseline="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pitchFamily="34" charset="0"/>
                        </a:rPr>
                        <a:t>BETH WNAETH Y PERSON?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Calibri" pitchFamily="34" charset="0"/>
                          <a:cs typeface="Arial" pitchFamily="34" charset="0"/>
                        </a:rPr>
                        <a:t>What happened</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pitchFamily="34" charset="0"/>
                        </a:rPr>
                        <a:t>PWY OEDD YNO?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Calibri" pitchFamily="34" charset="0"/>
                          <a:cs typeface="Arial" pitchFamily="34" charset="0"/>
                        </a:rPr>
                        <a:t>Who was there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pitchFamily="34" charset="0"/>
                        </a:rPr>
                        <a:t>BETH WNAETHOCH CHI DDYSGU AM YR HYN WEITHIODD YN DDA?</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Calibri" pitchFamily="34" charset="0"/>
                          <a:cs typeface="Arial" pitchFamily="34" charset="0"/>
                        </a:rPr>
                        <a:t>What have you learnt that worked well?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pitchFamily="34" charset="0"/>
                        </a:rPr>
                        <a:t>BETH WNAETHOCH CHI DDYSGU NAD OEDD YN GWEITHIO?</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Calibri" pitchFamily="34" charset="0"/>
                          <a:cs typeface="Arial" pitchFamily="34" charset="0"/>
                        </a:rPr>
                        <a:t>What have you learnt that does not work so well?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57195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y-GB" sz="1400" b="0" i="0" u="none" strike="noStrike" cap="none" normalizeH="0" baseline="0" noProof="0" dirty="0" smtClean="0">
                          <a:ln>
                            <a:noFill/>
                          </a:ln>
                          <a:solidFill>
                            <a:schemeClr val="tx1"/>
                          </a:solidFill>
                          <a:effectLst/>
                          <a:latin typeface="Calibri" pitchFamily="34" charset="0"/>
                          <a:cs typeface="Arial" pitchFamily="34" charset="0"/>
                        </a:rPr>
                        <a:t>27/1/20</a:t>
                      </a: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51139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y-GB" sz="1600" b="1" i="0" u="none" strike="noStrike" cap="none" normalizeH="0" baseline="0" noProof="0" dirty="0" smtClean="0">
                          <a:ln>
                            <a:noFill/>
                          </a:ln>
                          <a:solidFill>
                            <a:schemeClr val="tx1"/>
                          </a:solidFill>
                          <a:effectLst/>
                          <a:latin typeface="Calibri" pitchFamily="34" charset="0"/>
                          <a:cs typeface="Arial" pitchFamily="34" charset="0"/>
                        </a:rPr>
                        <a:t>29/1/20</a:t>
                      </a:r>
                      <a:endParaRPr kumimoji="0" lang="cy-GB" sz="1600" b="1"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y-GB" sz="1600" b="0" i="0" u="none" strike="noStrike" cap="none" normalizeH="0" baseline="0" noProof="0" dirty="0" err="1" smtClean="0">
                          <a:ln>
                            <a:noFill/>
                          </a:ln>
                          <a:solidFill>
                            <a:schemeClr val="tx1"/>
                          </a:solidFill>
                          <a:effectLst/>
                          <a:latin typeface="Calibri" pitchFamily="34" charset="0"/>
                          <a:cs typeface="Arial" pitchFamily="34" charset="0"/>
                        </a:rPr>
                        <a:t>Hit</a:t>
                      </a:r>
                      <a:r>
                        <a:rPr kumimoji="0" lang="cy-GB" sz="1600" b="0" i="0" u="none" strike="noStrike" cap="none" normalizeH="0" baseline="0" noProof="0" dirty="0" smtClean="0">
                          <a:ln>
                            <a:noFill/>
                          </a:ln>
                          <a:solidFill>
                            <a:schemeClr val="tx1"/>
                          </a:solidFill>
                          <a:effectLst/>
                          <a:latin typeface="Calibri" pitchFamily="34" charset="0"/>
                          <a:cs typeface="Arial" pitchFamily="34" charset="0"/>
                        </a:rPr>
                        <a:t> her </a:t>
                      </a:r>
                      <a:r>
                        <a:rPr kumimoji="0" lang="cy-GB" sz="1600" b="0" i="0" u="none" strike="noStrike" cap="none" normalizeH="0" baseline="0" noProof="0" dirty="0" err="1" smtClean="0">
                          <a:ln>
                            <a:noFill/>
                          </a:ln>
                          <a:solidFill>
                            <a:schemeClr val="tx1"/>
                          </a:solidFill>
                          <a:effectLst/>
                          <a:latin typeface="Calibri" pitchFamily="34" charset="0"/>
                          <a:cs typeface="Arial" pitchFamily="34" charset="0"/>
                        </a:rPr>
                        <a:t>friend</a:t>
                      </a:r>
                      <a:endParaRPr kumimoji="0" lang="cy-GB" sz="16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y-GB" sz="1600" b="0" i="0" u="none" strike="noStrike" cap="none" normalizeH="0" baseline="0" noProof="0" dirty="0" smtClean="0">
                          <a:ln>
                            <a:noFill/>
                          </a:ln>
                          <a:solidFill>
                            <a:schemeClr val="tx1"/>
                          </a:solidFill>
                          <a:effectLst/>
                          <a:latin typeface="Calibri" pitchFamily="34" charset="0"/>
                          <a:cs typeface="Arial" pitchFamily="34" charset="0"/>
                        </a:rPr>
                        <a:t>Sam, Gwen and Twm</a:t>
                      </a:r>
                      <a:endParaRPr kumimoji="0" lang="cy-GB" sz="16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y-GB" sz="16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noProof="0" dirty="0" smtClean="0">
                          <a:ln>
                            <a:noFill/>
                          </a:ln>
                          <a:solidFill>
                            <a:schemeClr val="tx1"/>
                          </a:solidFill>
                          <a:effectLst/>
                          <a:latin typeface="Calibri" pitchFamily="34" charset="0"/>
                          <a:cs typeface="Arial" pitchFamily="34" charset="0"/>
                        </a:rPr>
                        <a:t>It was tidying up time –no warning was given</a:t>
                      </a:r>
                      <a:endParaRPr kumimoji="0" lang="en-GB" sz="1600" b="0" i="0" u="none" strike="noStrike" cap="none" normalizeH="0" baseline="0" noProof="0" dirty="0" smtClean="0">
                        <a:ln>
                          <a:noFill/>
                        </a:ln>
                        <a:solidFill>
                          <a:schemeClr val="tx1"/>
                        </a:solidFill>
                        <a:effectLst/>
                        <a:latin typeface="Calibri"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
        <p:nvSpPr>
          <p:cNvPr id="5" name="Blwch Testun 4"/>
          <p:cNvSpPr txBox="1"/>
          <p:nvPr/>
        </p:nvSpPr>
        <p:spPr>
          <a:xfrm>
            <a:off x="2110154" y="5053335"/>
            <a:ext cx="1460696" cy="584775"/>
          </a:xfrm>
          <a:prstGeom prst="rect">
            <a:avLst/>
          </a:prstGeom>
          <a:noFill/>
        </p:spPr>
        <p:txBody>
          <a:bodyPr wrap="square" rtlCol="0">
            <a:spAutoFit/>
          </a:bodyPr>
          <a:lstStyle/>
          <a:p>
            <a:r>
              <a:rPr lang="cy-GB" sz="1600" dirty="0" err="1" smtClean="0"/>
              <a:t>Shared</a:t>
            </a:r>
            <a:r>
              <a:rPr lang="cy-GB" sz="1600" dirty="0" smtClean="0"/>
              <a:t> a </a:t>
            </a:r>
            <a:r>
              <a:rPr lang="cy-GB" sz="1600" dirty="0" err="1" smtClean="0"/>
              <a:t>toy</a:t>
            </a:r>
            <a:r>
              <a:rPr lang="cy-GB" sz="1600" dirty="0" smtClean="0"/>
              <a:t> </a:t>
            </a:r>
            <a:r>
              <a:rPr lang="cy-GB" sz="1600" dirty="0" err="1" smtClean="0"/>
              <a:t>with</a:t>
            </a:r>
            <a:r>
              <a:rPr lang="cy-GB" sz="1600" dirty="0" smtClean="0"/>
              <a:t> her </a:t>
            </a:r>
            <a:r>
              <a:rPr lang="cy-GB" sz="1600" dirty="0" err="1" smtClean="0"/>
              <a:t>friend</a:t>
            </a:r>
            <a:endParaRPr lang="cy-GB" sz="1600" dirty="0"/>
          </a:p>
        </p:txBody>
      </p:sp>
      <p:sp>
        <p:nvSpPr>
          <p:cNvPr id="8" name="Blwch Testun 7"/>
          <p:cNvSpPr txBox="1"/>
          <p:nvPr/>
        </p:nvSpPr>
        <p:spPr>
          <a:xfrm>
            <a:off x="3652644" y="5053335"/>
            <a:ext cx="1437248" cy="523220"/>
          </a:xfrm>
          <a:prstGeom prst="rect">
            <a:avLst/>
          </a:prstGeom>
          <a:noFill/>
        </p:spPr>
        <p:txBody>
          <a:bodyPr wrap="square" rtlCol="0">
            <a:spAutoFit/>
          </a:bodyPr>
          <a:lstStyle/>
          <a:p>
            <a:r>
              <a:rPr lang="cy-GB" sz="1400" dirty="0" smtClean="0"/>
              <a:t>Miss Sian, Gwen </a:t>
            </a:r>
            <a:r>
              <a:rPr lang="cy-GB" sz="1400" dirty="0" err="1" smtClean="0"/>
              <a:t>and</a:t>
            </a:r>
            <a:r>
              <a:rPr lang="cy-GB" sz="1400" dirty="0" smtClean="0"/>
              <a:t> Sam</a:t>
            </a:r>
            <a:endParaRPr lang="cy-GB" sz="1400" dirty="0"/>
          </a:p>
        </p:txBody>
      </p:sp>
      <p:sp>
        <p:nvSpPr>
          <p:cNvPr id="9" name="Blwch Testun 8"/>
          <p:cNvSpPr txBox="1"/>
          <p:nvPr/>
        </p:nvSpPr>
        <p:spPr>
          <a:xfrm>
            <a:off x="5171687" y="4965428"/>
            <a:ext cx="1606598" cy="584775"/>
          </a:xfrm>
          <a:prstGeom prst="rect">
            <a:avLst/>
          </a:prstGeom>
          <a:noFill/>
        </p:spPr>
        <p:txBody>
          <a:bodyPr wrap="square" rtlCol="0">
            <a:spAutoFit/>
          </a:bodyPr>
          <a:lstStyle/>
          <a:p>
            <a:r>
              <a:rPr lang="cy-GB" sz="1600" dirty="0" err="1" smtClean="0"/>
              <a:t>Use</a:t>
            </a:r>
            <a:r>
              <a:rPr lang="cy-GB" sz="1600" dirty="0" smtClean="0"/>
              <a:t> </a:t>
            </a:r>
            <a:r>
              <a:rPr lang="cy-GB" sz="1600" dirty="0" err="1" smtClean="0"/>
              <a:t>visual</a:t>
            </a:r>
            <a:r>
              <a:rPr lang="cy-GB" sz="1600" dirty="0" smtClean="0"/>
              <a:t> </a:t>
            </a:r>
            <a:r>
              <a:rPr lang="cy-GB" sz="1600" dirty="0" err="1" smtClean="0"/>
              <a:t>card</a:t>
            </a:r>
            <a:r>
              <a:rPr lang="cy-GB" sz="1600" dirty="0" smtClean="0"/>
              <a:t> </a:t>
            </a:r>
            <a:r>
              <a:rPr lang="cy-GB" sz="1600" dirty="0" err="1" smtClean="0"/>
              <a:t>and</a:t>
            </a:r>
            <a:r>
              <a:rPr lang="cy-GB" sz="1600" dirty="0" smtClean="0"/>
              <a:t> </a:t>
            </a:r>
            <a:r>
              <a:rPr lang="cy-GB" sz="1600" dirty="0" err="1" smtClean="0"/>
              <a:t>sand</a:t>
            </a:r>
            <a:r>
              <a:rPr lang="cy-GB" sz="1600" dirty="0" smtClean="0"/>
              <a:t> </a:t>
            </a:r>
            <a:r>
              <a:rPr lang="cy-GB" sz="1600" dirty="0" err="1" smtClean="0"/>
              <a:t>timer</a:t>
            </a:r>
            <a:r>
              <a:rPr lang="cy-GB" sz="1600" dirty="0" smtClean="0"/>
              <a:t> </a:t>
            </a:r>
            <a:endParaRPr lang="cy-GB" sz="1600" dirty="0"/>
          </a:p>
        </p:txBody>
      </p:sp>
    </p:spTree>
    <p:extLst>
      <p:ext uri="{BB962C8B-B14F-4D97-AF65-F5344CB8AC3E}">
        <p14:creationId xmlns:p14="http://schemas.microsoft.com/office/powerpoint/2010/main" val="178396298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 name="CustomShape 1"/>
          <p:cNvSpPr/>
          <p:nvPr/>
        </p:nvSpPr>
        <p:spPr>
          <a:xfrm>
            <a:off x="706691" y="2121570"/>
            <a:ext cx="6178680" cy="20106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pc="-1" dirty="0">
                <a:solidFill>
                  <a:srgbClr val="000000"/>
                </a:solidFill>
                <a:uFill>
                  <a:solidFill>
                    <a:srgbClr val="FFFFFF"/>
                  </a:solidFill>
                </a:uFill>
                <a:latin typeface="Calibri"/>
              </a:rPr>
              <a:t>6</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What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do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your family and friends say that they love and admire about you?  (contributes to the like and </a:t>
            </a:r>
            <a:r>
              <a:rPr kumimoji="0" lang="en-US" sz="1800" b="0" i="0" u="none" strike="noStrike" kern="1200" cap="none" spc="-1" normalizeH="0" baseline="0" noProof="0" dirty="0" smtClean="0">
                <a:ln>
                  <a:noFill/>
                </a:ln>
                <a:solidFill>
                  <a:srgbClr val="000000"/>
                </a:solidFill>
                <a:effectLst/>
                <a:uLnTx/>
                <a:uFill>
                  <a:solidFill>
                    <a:srgbClr val="FFFFFF"/>
                  </a:solidFill>
                </a:uFill>
                <a:latin typeface="Calibri"/>
              </a:rPr>
              <a:t>admire </a:t>
            </a:r>
            <a:r>
              <a:rPr kumimoji="0" lang="en-US" sz="1800" b="0" i="0" u="none" strike="noStrike" kern="1200" cap="none" spc="-1" normalizeH="0" baseline="0" noProof="0" dirty="0">
                <a:ln>
                  <a:noFill/>
                </a:ln>
                <a:solidFill>
                  <a:srgbClr val="000000"/>
                </a:solidFill>
                <a:effectLst/>
                <a:uLnTx/>
                <a:uFill>
                  <a:solidFill>
                    <a:srgbClr val="FFFFFF"/>
                  </a:solidFill>
                </a:uFill>
                <a:latin typeface="Calibri"/>
              </a:rPr>
              <a:t>section) </a:t>
            </a: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348" name="CustomShape 2"/>
          <p:cNvSpPr/>
          <p:nvPr/>
        </p:nvSpPr>
        <p:spPr>
          <a:xfrm>
            <a:off x="1007280" y="207720"/>
            <a:ext cx="7392600" cy="1189080"/>
          </a:xfrm>
          <a:prstGeom prst="rect">
            <a:avLst/>
          </a:prstGeom>
          <a:solidFill>
            <a:srgbClr val="D836C5"/>
          </a:solidFill>
          <a:ln>
            <a:solidFill>
              <a:srgbClr val="1F497D"/>
            </a:solidFill>
          </a:ln>
        </p:spPr>
        <p:style>
          <a:lnRef idx="0">
            <a:scrgbClr r="0" g="0" b="0"/>
          </a:lnRef>
          <a:fillRef idx="0">
            <a:scrgbClr r="0" g="0" b="0"/>
          </a:fillRef>
          <a:effectRef idx="0">
            <a:scrgbClr r="0" g="0" b="0"/>
          </a:effectRef>
          <a:fontRef idx="minor"/>
        </p:style>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1" normalizeH="0" baseline="0" noProof="0" dirty="0" smtClean="0">
                <a:ln>
                  <a:noFill/>
                </a:ln>
                <a:solidFill>
                  <a:srgbClr val="000000"/>
                </a:solidFill>
                <a:effectLst/>
                <a:uLnTx/>
                <a:uFill>
                  <a:solidFill>
                    <a:srgbClr val="FFFFFF"/>
                  </a:solidFill>
                </a:uFill>
                <a:latin typeface="Arial"/>
                <a:ea typeface="ＭＳ Ｐゴシック"/>
              </a:rPr>
              <a:t>Gathering  </a:t>
            </a:r>
            <a:r>
              <a:rPr kumimoji="0" lang="en-US" sz="3600" b="1" i="0" u="none" strike="noStrike" kern="1200" cap="none" spc="-1" normalizeH="0" baseline="0" noProof="0" dirty="0">
                <a:ln>
                  <a:noFill/>
                </a:ln>
                <a:solidFill>
                  <a:srgbClr val="000000"/>
                </a:solidFill>
                <a:effectLst/>
                <a:uLnTx/>
                <a:uFill>
                  <a:solidFill>
                    <a:srgbClr val="FFFFFF"/>
                  </a:solidFill>
                </a:uFill>
                <a:latin typeface="Arial"/>
                <a:ea typeface="ＭＳ Ｐゴシック"/>
              </a:rPr>
              <a:t>information</a:t>
            </a:r>
            <a:endParaRPr kumimoji="0" lang="en-US" sz="36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5" name="CustomShape 2"/>
          <p:cNvSpPr/>
          <p:nvPr/>
        </p:nvSpPr>
        <p:spPr>
          <a:xfrm>
            <a:off x="1378620" y="1550970"/>
            <a:ext cx="6649920" cy="570600"/>
          </a:xfrm>
          <a:prstGeom prst="rect">
            <a:avLst/>
          </a:prstGeom>
          <a:solidFill>
            <a:srgbClr val="D836C5"/>
          </a:solidFill>
          <a:ln w="9360">
            <a:solidFill>
              <a:srgbClr val="1F497D"/>
            </a:solidFill>
            <a:miter/>
          </a:ln>
        </p:spPr>
        <p:style>
          <a:lnRef idx="0">
            <a:scrgbClr r="0" g="0" b="0"/>
          </a:lnRef>
          <a:fillRef idx="0">
            <a:scrgbClr r="0" g="0" b="0"/>
          </a:fillRef>
          <a:effectRef idx="0">
            <a:scrgbClr r="0" g="0" b="0"/>
          </a:effectRef>
          <a:fontRef idx="minor"/>
        </p:style>
        <p:txBody>
          <a:bodyPr lIns="82440" tIns="41400" rIns="82440" bIns="414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 normalizeH="0" baseline="0" noProof="0">
                <a:ln>
                  <a:noFill/>
                </a:ln>
                <a:solidFill>
                  <a:srgbClr val="000000"/>
                </a:solidFill>
                <a:effectLst/>
                <a:uLnTx/>
                <a:uFill>
                  <a:solidFill>
                    <a:srgbClr val="FFFFFF"/>
                  </a:solidFill>
                </a:uFill>
                <a:latin typeface="Arial"/>
                <a:ea typeface="ＭＳ Ｐゴシック"/>
              </a:rPr>
              <a:t>Like and admire </a:t>
            </a:r>
            <a:endParaRPr kumimoji="0" lang="en-US" sz="3200" b="0" i="0" u="none" strike="noStrike" kern="1200" cap="none" spc="-1" normalizeH="0" baseline="0" noProof="0">
              <a:ln>
                <a:noFill/>
              </a:ln>
              <a:solidFill>
                <a:srgbClr val="000000"/>
              </a:solidFill>
              <a:effectLst/>
              <a:uLnTx/>
              <a:uFill>
                <a:solidFill>
                  <a:srgbClr val="FFFFFF"/>
                </a:solidFill>
              </a:uFill>
              <a:latin typeface="Arial"/>
            </a:endParaRPr>
          </a:p>
        </p:txBody>
      </p:sp>
      <p:sp>
        <p:nvSpPr>
          <p:cNvPr id="6" name="TextBox 3"/>
          <p:cNvSpPr txBox="1">
            <a:spLocks noChangeArrowheads="1"/>
          </p:cNvSpPr>
          <p:nvPr/>
        </p:nvSpPr>
        <p:spPr bwMode="auto">
          <a:xfrm>
            <a:off x="2714215" y="2037873"/>
            <a:ext cx="8019856" cy="2345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479" tIns="41239" rIns="82479" bIns="41239">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endParaRPr lang="en-US" sz="8700" b="1" dirty="0">
              <a:solidFill>
                <a:srgbClr val="9DD500"/>
              </a:solidFill>
              <a:latin typeface="Chalkduster" charset="0"/>
            </a:endParaRPr>
          </a:p>
          <a:p>
            <a:pPr eaLnBrk="1" hangingPunct="1"/>
            <a:r>
              <a:rPr lang="en-US" sz="6000" b="1" dirty="0" smtClean="0">
                <a:solidFill>
                  <a:srgbClr val="27B6C9"/>
                </a:solidFill>
                <a:latin typeface="Chalkduster" charset="0"/>
              </a:rPr>
              <a:t>Positive</a:t>
            </a:r>
          </a:p>
        </p:txBody>
      </p:sp>
      <p:pic>
        <p:nvPicPr>
          <p:cNvPr id="7" name="Llun 6"/>
          <p:cNvPicPr>
            <a:picLocks noChangeAspect="1"/>
          </p:cNvPicPr>
          <p:nvPr/>
        </p:nvPicPr>
        <p:blipFill>
          <a:blip r:embed="rId3"/>
          <a:stretch>
            <a:fillRect/>
          </a:stretch>
        </p:blipFill>
        <p:spPr>
          <a:xfrm>
            <a:off x="1946973" y="4327507"/>
            <a:ext cx="4572638" cy="2375913"/>
          </a:xfrm>
          <a:prstGeom prst="rect">
            <a:avLst/>
          </a:prstGeom>
        </p:spPr>
      </p:pic>
    </p:spTree>
    <p:extLst>
      <p:ext uri="{BB962C8B-B14F-4D97-AF65-F5344CB8AC3E}">
        <p14:creationId xmlns:p14="http://schemas.microsoft.com/office/powerpoint/2010/main" val="198008297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 name="CustomShape 1"/>
          <p:cNvSpPr/>
          <p:nvPr/>
        </p:nvSpPr>
        <p:spPr>
          <a:xfrm>
            <a:off x="468360" y="631800"/>
            <a:ext cx="8305560" cy="5668560"/>
          </a:xfrm>
          <a:prstGeom prst="rect">
            <a:avLst/>
          </a:prstGeom>
          <a:solidFill>
            <a:srgbClr val="FFFFFF">
              <a:alpha val="59000"/>
            </a:srgbClr>
          </a:solidFill>
          <a:ln>
            <a:noFill/>
          </a:ln>
        </p:spPr>
        <p:style>
          <a:lnRef idx="0">
            <a:scrgbClr r="0" g="0" b="0"/>
          </a:lnRef>
          <a:fillRef idx="0">
            <a:scrgbClr r="0" g="0" b="0"/>
          </a:fillRef>
          <a:effectRef idx="0">
            <a:scrgbClr r="0" g="0" b="0"/>
          </a:effectRef>
          <a:fontRef idx="minor"/>
        </p:style>
        <p:txBody>
          <a:bodyPr/>
          <a:lstStyle/>
          <a:p>
            <a:pPr marL="465120" marR="0" lvl="0" indent="-464760" algn="ctr" defTabSz="914400" rtl="0" eaLnBrk="1" fontAlgn="auto" latinLnBrk="0" hangingPunct="1">
              <a:lnSpc>
                <a:spcPct val="100000"/>
              </a:lnSpc>
              <a:spcBef>
                <a:spcPts val="0"/>
              </a:spcBef>
              <a:spcAft>
                <a:spcPts val="0"/>
              </a:spcAft>
              <a:buClrTx/>
              <a:buSzTx/>
              <a:buFontTx/>
              <a:buNone/>
              <a:tabLst/>
              <a:defRPr/>
            </a:pPr>
            <a:r>
              <a:rPr kumimoji="0" lang="en-US" sz="25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For every negative element, ask three questions: </a:t>
            </a:r>
            <a:endParaRPr kumimoji="0" lang="en-US" sz="25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Tx/>
              <a:buSzTx/>
              <a:buFontTx/>
              <a:buNone/>
              <a:tabLst/>
              <a:defRPr/>
            </a:pPr>
            <a:endParaRPr kumimoji="0" lang="en-US" sz="25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
                <a:srgbClr val="000000"/>
              </a:buClr>
              <a:buSzTx/>
              <a:buFont typeface="StarSymbol"/>
              <a:buAutoNum type="arabicPeriod"/>
              <a:tabLst/>
              <a:defRPr/>
            </a:pPr>
            <a:r>
              <a:rPr kumimoji="0" lang="en-US" sz="24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Are there circumstances where the negative element is positive?   </a:t>
            </a:r>
            <a:endParaRPr kumimoji="0" lang="en-US" sz="24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	If so, add to the  </a:t>
            </a:r>
            <a:r>
              <a:rPr kumimoji="0" lang="en-US" sz="3200" b="0" i="0" u="none" strike="noStrike" kern="1200" cap="none" spc="-1" normalizeH="0" baseline="0" noProof="0" dirty="0">
                <a:ln>
                  <a:noFill/>
                </a:ln>
                <a:solidFill>
                  <a:srgbClr val="A1C920"/>
                </a:solidFill>
                <a:effectLst/>
                <a:uLnTx/>
                <a:uFill>
                  <a:solidFill>
                    <a:srgbClr val="FFFFFF"/>
                  </a:solidFill>
                </a:uFill>
                <a:latin typeface="Arial"/>
                <a:ea typeface="ＭＳ Ｐゴシック"/>
              </a:rPr>
              <a:t>appreciated things </a:t>
            </a: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
                <a:srgbClr val="000000"/>
              </a:buClr>
              <a:buSzTx/>
              <a:buFont typeface="StarSymbol"/>
              <a:buAutoNum type="arabicPeriod" startAt="2"/>
              <a:tabLst/>
              <a:defRPr/>
            </a:pPr>
            <a:r>
              <a:rPr kumimoji="0" lang="en-US" sz="24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Does the negative element reflect something that is important to the individual?   </a:t>
            </a:r>
            <a:endParaRPr kumimoji="0" lang="en-US" sz="24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	If so, add to the  </a:t>
            </a:r>
            <a:r>
              <a:rPr kumimoji="0" lang="en-US" sz="3200" b="0" i="0" u="none" strike="noStrike" kern="1200" cap="none" spc="-1" normalizeH="0" baseline="0" noProof="0" dirty="0">
                <a:ln>
                  <a:noFill/>
                </a:ln>
                <a:solidFill>
                  <a:srgbClr val="A1C920"/>
                </a:solidFill>
                <a:effectLst/>
                <a:uLnTx/>
                <a:uFill>
                  <a:solidFill>
                    <a:srgbClr val="FFFFFF"/>
                  </a:solidFill>
                </a:uFill>
                <a:latin typeface="Arial"/>
                <a:ea typeface="ＭＳ Ｐゴシック"/>
              </a:rPr>
              <a:t>important to </a:t>
            </a:r>
            <a:r>
              <a:rPr kumimoji="0" lang="en-US" sz="2400" b="0" i="0" u="none" strike="noStrike" kern="1200" cap="none" spc="-1" normalizeH="0" baseline="0" noProof="0" dirty="0">
                <a:ln>
                  <a:noFill/>
                </a:ln>
                <a:solidFill>
                  <a:prstClr val="black"/>
                </a:solidFill>
                <a:effectLst/>
                <a:uLnTx/>
                <a:uFill>
                  <a:solidFill>
                    <a:srgbClr val="FFFFFF"/>
                  </a:solidFill>
                </a:uFill>
                <a:latin typeface="Arial"/>
                <a:ea typeface="ＭＳ Ｐゴシック"/>
              </a:rPr>
              <a:t>list</a:t>
            </a:r>
            <a:r>
              <a:rPr kumimoji="0" lang="en-US" sz="3200" b="0" i="0" u="none" strike="noStrike" kern="1200" cap="none" spc="-1" normalizeH="0" baseline="0" noProof="0" dirty="0">
                <a:ln>
                  <a:noFill/>
                </a:ln>
                <a:solidFill>
                  <a:srgbClr val="A1C920"/>
                </a:solidFill>
                <a:effectLst/>
                <a:uLnTx/>
                <a:uFill>
                  <a:solidFill>
                    <a:srgbClr val="FFFFFF"/>
                  </a:solidFill>
                </a:uFill>
                <a:latin typeface="Arial"/>
                <a:ea typeface="ＭＳ Ｐゴシック"/>
              </a:rPr>
              <a:t> </a:t>
            </a: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a:p>
            <a:pPr marL="465120" marR="0" lvl="0" indent="-464760" algn="l" defTabSz="914400" rtl="0" eaLnBrk="1" fontAlgn="auto" latinLnBrk="0" hangingPunct="1">
              <a:lnSpc>
                <a:spcPct val="100000"/>
              </a:lnSpc>
              <a:spcBef>
                <a:spcPts val="0"/>
              </a:spcBef>
              <a:spcAft>
                <a:spcPts val="0"/>
              </a:spcAft>
              <a:buClr>
                <a:srgbClr val="000000"/>
              </a:buClr>
              <a:buSzTx/>
              <a:buFont typeface="StarSymbol"/>
              <a:buAutoNum type="arabicPeriod" startAt="3"/>
              <a:tabLst/>
              <a:defRPr/>
            </a:pPr>
            <a:r>
              <a:rPr kumimoji="0" lang="en-US" sz="2400" b="0" i="0" u="none" strike="noStrike" kern="1200" cap="none" spc="-1" normalizeH="0" baseline="0" noProof="0" dirty="0">
                <a:ln>
                  <a:noFill/>
                </a:ln>
                <a:solidFill>
                  <a:srgbClr val="000000"/>
                </a:solidFill>
                <a:effectLst/>
                <a:uLnTx/>
                <a:uFill>
                  <a:solidFill>
                    <a:srgbClr val="FFFFFF"/>
                  </a:solidFill>
                </a:uFill>
                <a:latin typeface="Arial"/>
                <a:ea typeface="ＭＳ Ｐゴシック"/>
              </a:rPr>
              <a:t>Is the negative element a problem at times?  If so, what do other people need to know or do to support the individual when it is a negative element?  Add to the  </a:t>
            </a:r>
            <a:r>
              <a:rPr kumimoji="0" lang="en-US" sz="3200" b="0" i="0" u="none" strike="noStrike" kern="1200" cap="none" spc="-1" normalizeH="0" baseline="0" noProof="0" dirty="0" smtClean="0">
                <a:ln>
                  <a:noFill/>
                </a:ln>
                <a:solidFill>
                  <a:srgbClr val="A1C920"/>
                </a:solidFill>
                <a:effectLst/>
                <a:uLnTx/>
                <a:uFill>
                  <a:solidFill>
                    <a:srgbClr val="FFFFFF"/>
                  </a:solidFill>
                </a:uFill>
                <a:latin typeface="Arial"/>
                <a:ea typeface="ＭＳ Ｐゴシック"/>
              </a:rPr>
              <a:t>Important for list</a:t>
            </a: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p:txBody>
      </p:sp>
      <p:sp>
        <p:nvSpPr>
          <p:cNvPr id="356" name="CustomShape 2"/>
          <p:cNvSpPr/>
          <p:nvPr/>
        </p:nvSpPr>
        <p:spPr>
          <a:xfrm>
            <a:off x="1410120" y="21960"/>
            <a:ext cx="6649920" cy="570600"/>
          </a:xfrm>
          <a:prstGeom prst="rect">
            <a:avLst/>
          </a:prstGeom>
          <a:solidFill>
            <a:srgbClr val="D836C5"/>
          </a:solidFill>
          <a:ln w="9360">
            <a:solidFill>
              <a:srgbClr val="1F497D"/>
            </a:solidFill>
            <a:miter/>
          </a:ln>
        </p:spPr>
        <p:style>
          <a:lnRef idx="0">
            <a:scrgbClr r="0" g="0" b="0"/>
          </a:lnRef>
          <a:fillRef idx="0">
            <a:scrgbClr r="0" g="0" b="0"/>
          </a:fillRef>
          <a:effectRef idx="0">
            <a:scrgbClr r="0" g="0" b="0"/>
          </a:effectRef>
          <a:fontRef idx="minor"/>
        </p:style>
        <p:txBody>
          <a:bodyPr lIns="82440" tIns="41400" rIns="82440" bIns="414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 normalizeH="0" baseline="0" noProof="0" dirty="0" smtClean="0">
                <a:ln>
                  <a:noFill/>
                </a:ln>
                <a:solidFill>
                  <a:srgbClr val="000000"/>
                </a:solidFill>
                <a:effectLst/>
                <a:uLnTx/>
                <a:uFill>
                  <a:solidFill>
                    <a:srgbClr val="FFFFFF"/>
                  </a:solidFill>
                </a:uFill>
                <a:latin typeface="Arial"/>
                <a:ea typeface="ＭＳ Ｐゴシック"/>
              </a:rPr>
              <a:t>Like and admire</a:t>
            </a:r>
            <a:endParaRPr kumimoji="0" lang="en-US" sz="3200" b="0" i="0" u="none" strike="noStrike" kern="1200" cap="none" spc="-1" normalizeH="0" baseline="0" noProof="0" dirty="0">
              <a:ln>
                <a:noFill/>
              </a:ln>
              <a:solidFill>
                <a:srgbClr val="000000"/>
              </a:solidFill>
              <a:effectLst/>
              <a:uLnTx/>
              <a:uFill>
                <a:solidFill>
                  <a:srgbClr val="FFFFFF"/>
                </a:solidFill>
              </a:uFill>
              <a:latin typeface="Arial"/>
            </a:endParaRPr>
          </a:p>
        </p:txBody>
      </p:sp>
    </p:spTree>
    <p:extLst>
      <p:ext uri="{BB962C8B-B14F-4D97-AF65-F5344CB8AC3E}">
        <p14:creationId xmlns:p14="http://schemas.microsoft.com/office/powerpoint/2010/main" val="3415686870"/>
      </p:ext>
    </p:extLst>
  </p:cSld>
  <p:clrMapOvr>
    <a:masterClrMapping/>
  </p:clrMapOvr>
  <p:timing>
    <p:tnLst>
      <p:par>
        <p:cTn id="1" dur="indefinite" restart="never" nodeType="tmRoot">
          <p:childTnLst>
            <p:seq>
              <p:cTn id="2" dur="indefinite" nodeType="mainSeq">
                <p:childTnLst>
                  <p:par>
                    <p:cTn id="3" fill="hold" nodeType="clickEffect">
                      <p:stCondLst>
                        <p:cond delay="indefinite"/>
                      </p:stCondLst>
                      <p:childTnLst>
                        <p:par>
                          <p:cTn id="4" fill="hold" nodeType="withEffect">
                            <p:stCondLst>
                              <p:cond delay="0"/>
                            </p:stCondLst>
                            <p:childTnLst>
                              <p:par>
                                <p:cTn id="5" presetID="1" presetClass="entr" fill="hold" nodeType="clickEffect">
                                  <p:stCondLst>
                                    <p:cond delay="0"/>
                                  </p:stCondLst>
                                  <p:childTnLst>
                                    <p:set>
                                      <p:cBhvr>
                                        <p:cTn id="6"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par>
                    <p:cTn id="7" fill="hold" nodeType="clickEffect">
                      <p:stCondLst>
                        <p:cond delay="indefinite"/>
                      </p:stCondLst>
                      <p:childTnLst>
                        <p:par>
                          <p:cTn id="8" fill="hold" nodeType="withEffect">
                            <p:stCondLst>
                              <p:cond delay="0"/>
                            </p:stCondLst>
                            <p:childTnLst>
                              <p:par>
                                <p:cTn id="9" presetID="1" presetClass="entr" fill="hold" nodeType="clickEffect">
                                  <p:stCondLst>
                                    <p:cond delay="0"/>
                                  </p:stCondLst>
                                  <p:childTnLst>
                                    <p:set>
                                      <p:cBhvr>
                                        <p:cTn id="10"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par>
                    <p:cTn id="11" fill="hold" nodeType="clickEffect">
                      <p:stCondLst>
                        <p:cond delay="indefinite"/>
                      </p:stCondLst>
                      <p:childTnLst>
                        <p:par>
                          <p:cTn id="12" fill="hold" nodeType="withEffect">
                            <p:stCondLst>
                              <p:cond delay="0"/>
                            </p:stCondLst>
                            <p:childTnLst>
                              <p:par>
                                <p:cTn id="13" presetID="1" presetClass="entr" fill="hold" nodeType="clickEffect">
                                  <p:stCondLst>
                                    <p:cond delay="0"/>
                                  </p:stCondLst>
                                  <p:childTnLst>
                                    <p:set>
                                      <p:cBhvr>
                                        <p:cTn id="14"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par>
                    <p:cTn id="15" fill="hold" nodeType="clickEffect">
                      <p:stCondLst>
                        <p:cond delay="indefinite"/>
                      </p:stCondLst>
                      <p:childTnLst>
                        <p:par>
                          <p:cTn id="16" fill="hold" nodeType="withEffect">
                            <p:stCondLst>
                              <p:cond delay="0"/>
                            </p:stCondLst>
                            <p:childTnLst>
                              <p:par>
                                <p:cTn id="17" presetID="1" presetClass="entr" fill="hold" nodeType="clickEffect">
                                  <p:stCondLst>
                                    <p:cond delay="0"/>
                                  </p:stCondLst>
                                  <p:childTnLst>
                                    <p:set>
                                      <p:cBhvr>
                                        <p:cTn id="18"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par>
                    <p:cTn id="19" fill="hold" nodeType="clickEffect">
                      <p:stCondLst>
                        <p:cond delay="indefinite"/>
                      </p:stCondLst>
                      <p:childTnLst>
                        <p:par>
                          <p:cTn id="20" fill="hold" nodeType="withEffect">
                            <p:stCondLst>
                              <p:cond delay="0"/>
                            </p:stCondLst>
                            <p:childTnLst>
                              <p:par>
                                <p:cTn id="21" presetID="1" presetClass="entr" fill="hold" nodeType="clickEffect">
                                  <p:stCondLst>
                                    <p:cond delay="0"/>
                                  </p:stCondLst>
                                  <p:childTnLst>
                                    <p:set>
                                      <p:cBhvr>
                                        <p:cTn id="22"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par>
                    <p:cTn id="23" fill="hold" nodeType="clickEffect">
                      <p:stCondLst>
                        <p:cond delay="indefinite"/>
                      </p:stCondLst>
                      <p:childTnLst>
                        <p:par>
                          <p:cTn id="24" fill="hold" nodeType="withEffect">
                            <p:stCondLst>
                              <p:cond delay="0"/>
                            </p:stCondLst>
                            <p:childTnLst>
                              <p:par>
                                <p:cTn id="25" presetID="1" presetClass="entr" fill="hold" nodeType="clickEffect">
                                  <p:stCondLst>
                                    <p:cond delay="0"/>
                                  </p:stCondLst>
                                  <p:childTnLst>
                                    <p:set>
                                      <p:cBhvr>
                                        <p:cTn id="26" dur="1" fill="hold">
                                          <p:stCondLst>
                                            <p:cond delay="0"/>
                                          </p:stCondLst>
                                        </p:cTn>
                                        <p:tgtEl>
                                          <p:spTgt spid="355">
                                            <p:txEl>
                                              <p:charRg st="464" end="46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TextShape 1"/>
          <p:cNvSpPr txBox="1"/>
          <p:nvPr/>
        </p:nvSpPr>
        <p:spPr>
          <a:xfrm>
            <a:off x="678960" y="351720"/>
            <a:ext cx="7836120" cy="1325160"/>
          </a:xfrm>
          <a:prstGeom prst="rect">
            <a:avLst/>
          </a:prstGeom>
          <a:solidFill>
            <a:srgbClr val="D836C5"/>
          </a:solidFill>
          <a:ln>
            <a:solidFill>
              <a:srgbClr val="0070C0"/>
            </a:solid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1" normalizeH="0" baseline="0" noProof="0" dirty="0">
                <a:ln>
                  <a:noFill/>
                </a:ln>
                <a:solidFill>
                  <a:srgbClr val="000000"/>
                </a:solidFill>
                <a:effectLst/>
                <a:uLnTx/>
                <a:uFill>
                  <a:solidFill>
                    <a:srgbClr val="FFFFFF"/>
                  </a:solidFill>
                </a:uFill>
                <a:latin typeface="Calibri Light"/>
              </a:rPr>
              <a:t>How effective is the one page profile? </a:t>
            </a:r>
            <a:endParaRPr kumimoji="0" lang="en-US" sz="4400" b="0" i="0" u="none" strike="noStrike" kern="1200" cap="none" spc="-1" normalizeH="0" baseline="0" noProof="0" dirty="0">
              <a:ln>
                <a:noFill/>
              </a:ln>
              <a:solidFill>
                <a:srgbClr val="000000"/>
              </a:solidFill>
              <a:effectLst/>
              <a:uLnTx/>
              <a:uFill>
                <a:solidFill>
                  <a:srgbClr val="FFFFFF"/>
                </a:solidFill>
              </a:uFill>
              <a:latin typeface="Calibri"/>
            </a:endParaRPr>
          </a:p>
        </p:txBody>
      </p:sp>
      <p:graphicFrame>
        <p:nvGraphicFramePr>
          <p:cNvPr id="228" name="Table 2"/>
          <p:cNvGraphicFramePr/>
          <p:nvPr/>
        </p:nvGraphicFramePr>
        <p:xfrm>
          <a:off x="572400" y="1934280"/>
          <a:ext cx="8049240" cy="4193640"/>
        </p:xfrm>
        <a:graphic>
          <a:graphicData uri="http://schemas.openxmlformats.org/drawingml/2006/table">
            <a:tbl>
              <a:tblPr/>
              <a:tblGrid>
                <a:gridCol w="6329520">
                  <a:extLst>
                    <a:ext uri="{9D8B030D-6E8A-4147-A177-3AD203B41FA5}">
                      <a16:colId xmlns:a16="http://schemas.microsoft.com/office/drawing/2014/main" val="20000"/>
                    </a:ext>
                  </a:extLst>
                </a:gridCol>
                <a:gridCol w="826560">
                  <a:extLst>
                    <a:ext uri="{9D8B030D-6E8A-4147-A177-3AD203B41FA5}">
                      <a16:colId xmlns:a16="http://schemas.microsoft.com/office/drawing/2014/main" val="20001"/>
                    </a:ext>
                  </a:extLst>
                </a:gridCol>
                <a:gridCol w="893160">
                  <a:extLst>
                    <a:ext uri="{9D8B030D-6E8A-4147-A177-3AD203B41FA5}">
                      <a16:colId xmlns:a16="http://schemas.microsoft.com/office/drawing/2014/main" val="20002"/>
                    </a:ext>
                  </a:extLst>
                </a:gridCol>
              </a:tblGrid>
              <a:tr h="720360">
                <a:tc>
                  <a:txBody>
                    <a:bodyPr/>
                    <a:lstStyle/>
                    <a:p>
                      <a:pPr algn="ctr">
                        <a:lnSpc>
                          <a:spcPct val="100000"/>
                        </a:lnSpc>
                      </a:pPr>
                      <a:r>
                        <a:rPr lang="en-US" sz="2400" b="1" strike="noStrike" spc="-1">
                          <a:solidFill>
                            <a:srgbClr val="FFFFFF"/>
                          </a:solidFill>
                          <a:uFill>
                            <a:solidFill>
                              <a:srgbClr val="FFFFFF"/>
                            </a:solidFill>
                          </a:uFill>
                          <a:latin typeface="Calibri"/>
                        </a:rPr>
                        <a:t>Quality one page profile</a:t>
                      </a:r>
                      <a:endParaRPr lang="en-US" sz="24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5B9BD5"/>
                    </a:solidFill>
                  </a:tcPr>
                </a:tc>
                <a:tc>
                  <a:txBody>
                    <a:bodyPr/>
                    <a:lstStyle/>
                    <a:p>
                      <a:endParaRPr lang="en-US"/>
                    </a:p>
                  </a:txBody>
                  <a:tcPr>
                    <a:lnL w="12240">
                      <a:solidFill>
                        <a:srgbClr val="FFFFFF"/>
                      </a:solidFill>
                    </a:lnL>
                    <a:lnR w="12240">
                      <a:solidFill>
                        <a:srgbClr val="FFFFFF"/>
                      </a:solidFill>
                    </a:lnR>
                    <a:lnT w="12240">
                      <a:solidFill>
                        <a:srgbClr val="FFFFFF"/>
                      </a:solidFill>
                    </a:lnT>
                    <a:lnB w="38160">
                      <a:solidFill>
                        <a:srgbClr val="FFFFFF"/>
                      </a:solidFill>
                    </a:lnB>
                    <a:solidFill>
                      <a:srgbClr val="5B9BD5"/>
                    </a:solidFill>
                  </a:tcPr>
                </a:tc>
                <a:tc>
                  <a:txBody>
                    <a:bodyPr/>
                    <a:lstStyle/>
                    <a:p>
                      <a:endParaRPr lang="en-US"/>
                    </a:p>
                  </a:txBody>
                  <a:tcPr>
                    <a:lnL w="12240">
                      <a:solidFill>
                        <a:srgbClr val="FFFFFF"/>
                      </a:solidFill>
                    </a:lnL>
                    <a:lnR w="12240">
                      <a:solidFill>
                        <a:srgbClr val="FFFFFF"/>
                      </a:solidFill>
                    </a:lnR>
                    <a:lnT w="12240">
                      <a:solidFill>
                        <a:srgbClr val="FFFFFF"/>
                      </a:solidFill>
                    </a:lnT>
                    <a:lnB w="38160">
                      <a:solidFill>
                        <a:srgbClr val="FFFFFF"/>
                      </a:solidFill>
                    </a:lnB>
                    <a:solidFill>
                      <a:srgbClr val="5B9BD5"/>
                    </a:solidFill>
                  </a:tcPr>
                </a:tc>
                <a:extLst>
                  <a:ext uri="{0D108BD9-81ED-4DB2-BD59-A6C34878D82A}">
                    <a16:rowId xmlns:a16="http://schemas.microsoft.com/office/drawing/2014/main" val="10000"/>
                  </a:ext>
                </a:extLst>
              </a:tr>
              <a:tr h="395640">
                <a:tc>
                  <a:txBody>
                    <a:bodyPr/>
                    <a:lstStyle/>
                    <a:p>
                      <a:pPr>
                        <a:lnSpc>
                          <a:spcPct val="100000"/>
                        </a:lnSpc>
                      </a:pPr>
                      <a:r>
                        <a:rPr lang="en-US" sz="1800" b="0" strike="noStrike" spc="-1">
                          <a:solidFill>
                            <a:srgbClr val="000000"/>
                          </a:solidFill>
                          <a:uFill>
                            <a:solidFill>
                              <a:srgbClr val="FFFFFF"/>
                            </a:solidFill>
                          </a:uFill>
                          <a:latin typeface="Calibri"/>
                        </a:rPr>
                        <a:t>Have included What's important to ...</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1DEEF"/>
                    </a:solidFill>
                  </a:tcPr>
                </a:tc>
                <a:extLst>
                  <a:ext uri="{0D108BD9-81ED-4DB2-BD59-A6C34878D82A}">
                    <a16:rowId xmlns:a16="http://schemas.microsoft.com/office/drawing/2014/main" val="10001"/>
                  </a:ext>
                </a:extLst>
              </a:tr>
              <a:tr h="523800">
                <a:tc>
                  <a:txBody>
                    <a:bodyPr/>
                    <a:lstStyle/>
                    <a:p>
                      <a:pPr>
                        <a:lnSpc>
                          <a:spcPct val="100000"/>
                        </a:lnSpc>
                      </a:pPr>
                      <a:r>
                        <a:rPr lang="en-US" sz="1800" b="0" strike="noStrike" spc="-1">
                          <a:solidFill>
                            <a:srgbClr val="000000"/>
                          </a:solidFill>
                          <a:uFill>
                            <a:solidFill>
                              <a:srgbClr val="FFFFFF"/>
                            </a:solidFill>
                          </a:uFill>
                          <a:latin typeface="Calibri"/>
                        </a:rPr>
                        <a:t>Have included 'What is important for ... instruction</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extLst>
                  <a:ext uri="{0D108BD9-81ED-4DB2-BD59-A6C34878D82A}">
                    <a16:rowId xmlns:a16="http://schemas.microsoft.com/office/drawing/2014/main" val="10002"/>
                  </a:ext>
                </a:extLst>
              </a:tr>
              <a:tr h="395640">
                <a:tc>
                  <a:txBody>
                    <a:bodyPr/>
                    <a:lstStyle/>
                    <a:p>
                      <a:pPr>
                        <a:lnSpc>
                          <a:spcPct val="100000"/>
                        </a:lnSpc>
                      </a:pPr>
                      <a:r>
                        <a:rPr lang="en-US" sz="1800" b="0" strike="noStrike" spc="-1">
                          <a:solidFill>
                            <a:srgbClr val="000000"/>
                          </a:solidFill>
                          <a:uFill>
                            <a:solidFill>
                              <a:srgbClr val="FFFFFF"/>
                            </a:solidFill>
                          </a:uFill>
                          <a:latin typeface="Calibri"/>
                        </a:rPr>
                        <a:t>Balance between 'important to' and 'important for'</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extLst>
                  <a:ext uri="{0D108BD9-81ED-4DB2-BD59-A6C34878D82A}">
                    <a16:rowId xmlns:a16="http://schemas.microsoft.com/office/drawing/2014/main" val="10003"/>
                  </a:ext>
                </a:extLst>
              </a:tr>
              <a:tr h="395640">
                <a:tc>
                  <a:txBody>
                    <a:bodyPr/>
                    <a:lstStyle/>
                    <a:p>
                      <a:pPr>
                        <a:lnSpc>
                          <a:spcPct val="100000"/>
                        </a:lnSpc>
                      </a:pPr>
                      <a:r>
                        <a:rPr lang="en-US" sz="1800" b="0" strike="noStrike" spc="-1">
                          <a:solidFill>
                            <a:srgbClr val="000000"/>
                          </a:solidFill>
                          <a:uFill>
                            <a:solidFill>
                              <a:srgbClr val="FFFFFF"/>
                            </a:solidFill>
                          </a:uFill>
                          <a:latin typeface="Calibri"/>
                        </a:rPr>
                        <a:t>Positive Statements</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extLst>
                  <a:ext uri="{0D108BD9-81ED-4DB2-BD59-A6C34878D82A}">
                    <a16:rowId xmlns:a16="http://schemas.microsoft.com/office/drawing/2014/main" val="10004"/>
                  </a:ext>
                </a:extLst>
              </a:tr>
              <a:tr h="682920">
                <a:tc>
                  <a:txBody>
                    <a:bodyPr/>
                    <a:lstStyle/>
                    <a:p>
                      <a:pPr>
                        <a:lnSpc>
                          <a:spcPct val="100000"/>
                        </a:lnSpc>
                      </a:pPr>
                      <a:r>
                        <a:rPr lang="en-US" sz="1800" b="0" strike="noStrike" spc="-1">
                          <a:solidFill>
                            <a:srgbClr val="000000"/>
                          </a:solidFill>
                          <a:uFill>
                            <a:solidFill>
                              <a:srgbClr val="FFFFFF"/>
                            </a:solidFill>
                          </a:uFill>
                          <a:latin typeface="Calibri"/>
                        </a:rPr>
                        <a:t>Plenty of details so that anyone can use the information immediately.</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extLst>
                  <a:ext uri="{0D108BD9-81ED-4DB2-BD59-A6C34878D82A}">
                    <a16:rowId xmlns:a16="http://schemas.microsoft.com/office/drawing/2014/main" val="10005"/>
                  </a:ext>
                </a:extLst>
              </a:tr>
              <a:tr h="395640">
                <a:tc>
                  <a:txBody>
                    <a:bodyPr/>
                    <a:lstStyle/>
                    <a:p>
                      <a:pPr>
                        <a:lnSpc>
                          <a:spcPct val="100000"/>
                        </a:lnSpc>
                      </a:pPr>
                      <a:r>
                        <a:rPr lang="en-US" sz="1800" b="0" strike="noStrike" spc="-1">
                          <a:solidFill>
                            <a:srgbClr val="000000"/>
                          </a:solidFill>
                          <a:uFill>
                            <a:solidFill>
                              <a:srgbClr val="FFFFFF"/>
                            </a:solidFill>
                          </a:uFill>
                          <a:latin typeface="Calibri"/>
                        </a:rPr>
                        <a:t>Everyday language and no jargon </a:t>
                      </a: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E9EFF7"/>
                    </a:solidFill>
                  </a:tcPr>
                </a:tc>
                <a:extLst>
                  <a:ext uri="{0D108BD9-81ED-4DB2-BD59-A6C34878D82A}">
                    <a16:rowId xmlns:a16="http://schemas.microsoft.com/office/drawing/2014/main" val="10006"/>
                  </a:ext>
                </a:extLst>
              </a:tr>
              <a:tr h="684000">
                <a:tc>
                  <a:txBody>
                    <a:bodyPr/>
                    <a:lstStyle/>
                    <a:p>
                      <a:pPr>
                        <a:lnSpc>
                          <a:spcPct val="100000"/>
                        </a:lnSpc>
                      </a:pPr>
                      <a:r>
                        <a:rPr lang="en-US" sz="1800" b="0" strike="noStrike" spc="-1">
                          <a:solidFill>
                            <a:srgbClr val="000000"/>
                          </a:solidFill>
                          <a:uFill>
                            <a:solidFill>
                              <a:srgbClr val="FFFFFF"/>
                            </a:solidFill>
                          </a:uFill>
                          <a:latin typeface="Calibri"/>
                        </a:rPr>
                        <a:t>Correct, clear and easy to read information </a:t>
                      </a:r>
                      <a:endParaRPr lang="en-US" sz="1800" b="0" strike="noStrike" spc="-1">
                        <a:solidFill>
                          <a:srgbClr val="000000"/>
                        </a:solidFill>
                        <a:uFill>
                          <a:solidFill>
                            <a:srgbClr val="FFFFFF"/>
                          </a:solidFill>
                        </a:uFill>
                        <a:latin typeface="Arial"/>
                      </a:endParaRPr>
                    </a:p>
                    <a:p>
                      <a:pPr>
                        <a:lnSpc>
                          <a:spcPct val="100000"/>
                        </a:lnSpc>
                      </a:pPr>
                      <a:endParaRPr lang="en-US" sz="1800" b="0" strike="noStrike" spc="-1">
                        <a:solidFill>
                          <a:srgbClr val="000000"/>
                        </a:solidFill>
                        <a:uFill>
                          <a:solidFill>
                            <a:srgbClr val="FFFFFF"/>
                          </a:solidFill>
                        </a:u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tc>
                  <a:txBody>
                    <a:bodyPr/>
                    <a:lstStyle/>
                    <a:p>
                      <a:endParaRPr lang="en-US"/>
                    </a:p>
                  </a:txBody>
                  <a:tcPr>
                    <a:lnL w="12240">
                      <a:solidFill>
                        <a:srgbClr val="FFFFFF"/>
                      </a:solidFill>
                    </a:lnL>
                    <a:lnR w="12240">
                      <a:solidFill>
                        <a:srgbClr val="FFFFFF"/>
                      </a:solidFill>
                    </a:lnR>
                    <a:lnT w="12240">
                      <a:solidFill>
                        <a:srgbClr val="FFFFFF"/>
                      </a:solidFill>
                    </a:lnT>
                    <a:lnB w="12240">
                      <a:solidFill>
                        <a:srgbClr val="FFFFFF"/>
                      </a:solidFill>
                    </a:lnB>
                    <a:solidFill>
                      <a:srgbClr val="D1DEEF"/>
                    </a:solidFill>
                  </a:tcPr>
                </a:tc>
                <a:extLst>
                  <a:ext uri="{0D108BD9-81ED-4DB2-BD59-A6C34878D82A}">
                    <a16:rowId xmlns:a16="http://schemas.microsoft.com/office/drawing/2014/main" val="10007"/>
                  </a:ext>
                </a:extLst>
              </a:tr>
            </a:tbl>
          </a:graphicData>
        </a:graphic>
      </p:graphicFrame>
      <p:pic>
        <p:nvPicPr>
          <p:cNvPr id="229" name="Picture 7"/>
          <p:cNvPicPr/>
          <p:nvPr/>
        </p:nvPicPr>
        <p:blipFill>
          <a:blip r:embed="rId3"/>
          <a:stretch/>
        </p:blipFill>
        <p:spPr>
          <a:xfrm>
            <a:off x="7010280" y="2142360"/>
            <a:ext cx="623880" cy="403920"/>
          </a:xfrm>
          <a:prstGeom prst="rect">
            <a:avLst/>
          </a:prstGeom>
          <a:ln>
            <a:noFill/>
          </a:ln>
        </p:spPr>
      </p:pic>
      <p:pic>
        <p:nvPicPr>
          <p:cNvPr id="230" name="Picture 10"/>
          <p:cNvPicPr/>
          <p:nvPr/>
        </p:nvPicPr>
        <p:blipFill>
          <a:blip r:embed="rId4"/>
          <a:stretch/>
        </p:blipFill>
        <p:spPr>
          <a:xfrm>
            <a:off x="7922520" y="2142360"/>
            <a:ext cx="411840" cy="351360"/>
          </a:xfrm>
          <a:prstGeom prst="rect">
            <a:avLst/>
          </a:prstGeom>
          <a:ln>
            <a:noFill/>
          </a:ln>
        </p:spPr>
      </p:pic>
    </p:spTree>
    <p:extLst>
      <p:ext uri="{BB962C8B-B14F-4D97-AF65-F5344CB8AC3E}">
        <p14:creationId xmlns:p14="http://schemas.microsoft.com/office/powerpoint/2010/main" val="333170698"/>
      </p:ext>
    </p:extLst>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0654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137069" y="1"/>
            <a:ext cx="8871450" cy="6411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fontScale="90000"/>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err="1" smtClean="0">
                <a:solidFill>
                  <a:schemeClr val="bg1"/>
                </a:solidFill>
              </a:rPr>
              <a:t>Receiving</a:t>
            </a:r>
            <a:r>
              <a:rPr lang="cy-GB" sz="3600" dirty="0" smtClean="0">
                <a:solidFill>
                  <a:schemeClr val="bg1"/>
                </a:solidFill>
              </a:rPr>
              <a:t> </a:t>
            </a:r>
            <a:r>
              <a:rPr lang="cy-GB" sz="3600" dirty="0" err="1" smtClean="0">
                <a:solidFill>
                  <a:schemeClr val="bg1"/>
                </a:solidFill>
              </a:rPr>
              <a:t>an</a:t>
            </a:r>
            <a:r>
              <a:rPr lang="cy-GB" sz="3600" dirty="0" smtClean="0">
                <a:solidFill>
                  <a:schemeClr val="bg1"/>
                </a:solidFill>
              </a:rPr>
              <a:t> </a:t>
            </a:r>
            <a:r>
              <a:rPr lang="cy-GB" sz="3600" dirty="0" err="1" smtClean="0">
                <a:solidFill>
                  <a:schemeClr val="bg1"/>
                </a:solidFill>
              </a:rPr>
              <a:t>invitation</a:t>
            </a:r>
            <a:r>
              <a:rPr lang="cy-GB" sz="3600" dirty="0" smtClean="0">
                <a:solidFill>
                  <a:schemeClr val="bg1"/>
                </a:solidFill>
              </a:rPr>
              <a:t> to </a:t>
            </a:r>
            <a:r>
              <a:rPr lang="cy-GB" sz="3600" dirty="0" err="1" smtClean="0">
                <a:solidFill>
                  <a:schemeClr val="bg1"/>
                </a:solidFill>
              </a:rPr>
              <a:t>contribute</a:t>
            </a:r>
            <a:r>
              <a:rPr lang="cy-GB" sz="3600" dirty="0" smtClean="0">
                <a:solidFill>
                  <a:schemeClr val="bg1"/>
                </a:solidFill>
              </a:rPr>
              <a:t> to the 1PP</a:t>
            </a:r>
            <a:endParaRPr lang="en-US" altLang="en-US" sz="3600" b="0" dirty="0">
              <a:solidFill>
                <a:schemeClr val="bg1"/>
              </a:solidFill>
            </a:endParaRPr>
          </a:p>
        </p:txBody>
      </p:sp>
      <p:sp>
        <p:nvSpPr>
          <p:cNvPr id="2" name="Petryal 1"/>
          <p:cNvSpPr/>
          <p:nvPr/>
        </p:nvSpPr>
        <p:spPr>
          <a:xfrm>
            <a:off x="498451" y="737797"/>
            <a:ext cx="8148686" cy="738664"/>
          </a:xfrm>
          <a:prstGeom prst="rect">
            <a:avLst/>
          </a:prstGeom>
        </p:spPr>
        <p:txBody>
          <a:bodyPr wrap="square">
            <a:spAutoFit/>
          </a:bodyPr>
          <a:lstStyle/>
          <a:p>
            <a:pPr algn="ctr"/>
            <a:r>
              <a:rPr lang="cy-GB" sz="2400" b="1" dirty="0" err="1" smtClean="0"/>
              <a:t>Website</a:t>
            </a:r>
            <a:r>
              <a:rPr lang="cy-GB" sz="2400" b="1" dirty="0" smtClean="0"/>
              <a:t> </a:t>
            </a:r>
            <a:r>
              <a:rPr lang="cy-GB" sz="2400" b="1" dirty="0" err="1" smtClean="0"/>
              <a:t>address</a:t>
            </a:r>
            <a:r>
              <a:rPr lang="cy-GB" sz="2400" b="1" dirty="0" smtClean="0"/>
              <a:t> – </a:t>
            </a:r>
            <a:r>
              <a:rPr lang="cy-GB" sz="2400" b="1" dirty="0" err="1" smtClean="0"/>
              <a:t>save</a:t>
            </a:r>
            <a:r>
              <a:rPr lang="cy-GB" sz="2400" b="1" dirty="0" smtClean="0"/>
              <a:t> </a:t>
            </a:r>
            <a:r>
              <a:rPr lang="cy-GB" sz="2400" b="1" dirty="0" err="1" smtClean="0"/>
              <a:t>in</a:t>
            </a:r>
            <a:r>
              <a:rPr lang="cy-GB" sz="2400" b="1" dirty="0" smtClean="0"/>
              <a:t> </a:t>
            </a:r>
            <a:r>
              <a:rPr lang="cy-GB" sz="2400" b="1" dirty="0" err="1" smtClean="0"/>
              <a:t>favourite</a:t>
            </a:r>
            <a:endParaRPr lang="cy-GB" sz="2400" b="1" dirty="0" smtClean="0"/>
          </a:p>
          <a:p>
            <a:pPr algn="ctr"/>
            <a:r>
              <a:rPr lang="cy-GB" dirty="0" smtClean="0"/>
              <a:t>https</a:t>
            </a:r>
            <a:r>
              <a:rPr lang="cy-GB" dirty="0"/>
              <a:t>://cduarlein.cymru/cy/account/login?</a:t>
            </a:r>
          </a:p>
        </p:txBody>
      </p:sp>
      <p:pic>
        <p:nvPicPr>
          <p:cNvPr id="9" name="Llun 8" descr="Clip Sgrin"/>
          <p:cNvPicPr>
            <a:picLocks noChangeAspect="1"/>
          </p:cNvPicPr>
          <p:nvPr/>
        </p:nvPicPr>
        <p:blipFill rotWithShape="1">
          <a:blip r:embed="rId6">
            <a:extLst>
              <a:ext uri="{28A0092B-C50C-407E-A947-70E740481C1C}">
                <a14:useLocalDpi xmlns:a14="http://schemas.microsoft.com/office/drawing/2010/main" val="0"/>
              </a:ext>
            </a:extLst>
          </a:blip>
          <a:srcRect b="21344"/>
          <a:stretch/>
        </p:blipFill>
        <p:spPr>
          <a:xfrm>
            <a:off x="1022476" y="2376538"/>
            <a:ext cx="6947873" cy="2584095"/>
          </a:xfrm>
          <a:prstGeom prst="rect">
            <a:avLst/>
          </a:prstGeom>
        </p:spPr>
      </p:pic>
    </p:spTree>
    <p:extLst>
      <p:ext uri="{BB962C8B-B14F-4D97-AF65-F5344CB8AC3E}">
        <p14:creationId xmlns:p14="http://schemas.microsoft.com/office/powerpoint/2010/main" val="26022859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779656"/>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274138" y="0"/>
            <a:ext cx="8871450" cy="974711"/>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en-GB" sz="3600" dirty="0" smtClean="0">
                <a:solidFill>
                  <a:schemeClr val="bg1"/>
                </a:solidFill>
              </a:rPr>
              <a:t>Visual resources</a:t>
            </a:r>
            <a:endParaRPr lang="en-GB" altLang="en-US" sz="3600" b="0" dirty="0">
              <a:solidFill>
                <a:schemeClr val="bg1"/>
              </a:solidFill>
            </a:endParaRPr>
          </a:p>
        </p:txBody>
      </p:sp>
      <p:sp>
        <p:nvSpPr>
          <p:cNvPr id="2" name="Rectangle 1"/>
          <p:cNvSpPr/>
          <p:nvPr/>
        </p:nvSpPr>
        <p:spPr>
          <a:xfrm>
            <a:off x="725488" y="1299412"/>
            <a:ext cx="8325350" cy="4401205"/>
          </a:xfrm>
          <a:prstGeom prst="rect">
            <a:avLst/>
          </a:prstGeom>
        </p:spPr>
        <p:txBody>
          <a:bodyPr wrap="square">
            <a:spAutoFit/>
          </a:bodyPr>
          <a:lstStyle/>
          <a:p>
            <a:r>
              <a:rPr lang="en-US" sz="2800" dirty="0"/>
              <a:t>Using pictures to support language is vitally important in helping children in the early years to -</a:t>
            </a:r>
          </a:p>
          <a:p>
            <a:endParaRPr lang="en-US" sz="2800" dirty="0"/>
          </a:p>
          <a:p>
            <a:pPr marL="457200" indent="-457200">
              <a:buFont typeface="Arial" panose="020B0604020202020204" pitchFamily="34" charset="0"/>
              <a:buChar char="•"/>
            </a:pPr>
            <a:r>
              <a:rPr lang="en-US" sz="2800" dirty="0"/>
              <a:t>Understand what is being said and do rather than follow others.</a:t>
            </a:r>
          </a:p>
          <a:p>
            <a:pPr marL="457200" indent="-457200">
              <a:buFont typeface="Arial" panose="020B0604020202020204" pitchFamily="34" charset="0"/>
              <a:buChar char="•"/>
            </a:pPr>
            <a:r>
              <a:rPr lang="en-US" sz="2800" dirty="0"/>
              <a:t>Accept what is being said</a:t>
            </a:r>
          </a:p>
          <a:p>
            <a:pPr marL="457200" indent="-457200">
              <a:buFont typeface="Arial" panose="020B0604020202020204" pitchFamily="34" charset="0"/>
              <a:buChar char="•"/>
            </a:pPr>
            <a:r>
              <a:rPr lang="en-US" sz="2800" dirty="0" smtClean="0"/>
              <a:t>Cope in a situation</a:t>
            </a:r>
            <a:endParaRPr lang="en-US" sz="2800" dirty="0"/>
          </a:p>
          <a:p>
            <a:pPr marL="457200" indent="-457200">
              <a:buFont typeface="Arial" panose="020B0604020202020204" pitchFamily="34" charset="0"/>
              <a:buChar char="•"/>
            </a:pPr>
            <a:r>
              <a:rPr lang="en-US" sz="2800" dirty="0"/>
              <a:t>Not having to guess what is being said</a:t>
            </a:r>
          </a:p>
          <a:p>
            <a:pPr marL="457200" indent="-457200">
              <a:buFont typeface="Arial" panose="020B0604020202020204" pitchFamily="34" charset="0"/>
              <a:buChar char="•"/>
            </a:pPr>
            <a:r>
              <a:rPr lang="en-US" sz="2800" dirty="0" smtClean="0"/>
              <a:t>Enjoy </a:t>
            </a:r>
            <a:r>
              <a:rPr lang="en-US" sz="2800" dirty="0"/>
              <a:t>what's happening</a:t>
            </a:r>
          </a:p>
          <a:p>
            <a:pPr marL="457200" indent="-457200">
              <a:buFont typeface="Arial" panose="020B0604020202020204" pitchFamily="34" charset="0"/>
              <a:buChar char="•"/>
            </a:pPr>
            <a:r>
              <a:rPr lang="en-US" sz="2800" dirty="0"/>
              <a:t>Reduce anxiety level</a:t>
            </a:r>
            <a:endParaRPr lang="cy-GB" sz="2800" dirty="0"/>
          </a:p>
        </p:txBody>
      </p:sp>
    </p:spTree>
    <p:extLst>
      <p:ext uri="{BB962C8B-B14F-4D97-AF65-F5344CB8AC3E}">
        <p14:creationId xmlns:p14="http://schemas.microsoft.com/office/powerpoint/2010/main" val="417365603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err="1" smtClean="0">
                <a:solidFill>
                  <a:schemeClr val="bg1"/>
                </a:solidFill>
              </a:rPr>
              <a:t>Visual</a:t>
            </a:r>
            <a:r>
              <a:rPr lang="cy-GB" sz="2400" dirty="0" smtClean="0">
                <a:solidFill>
                  <a:schemeClr val="bg1"/>
                </a:solidFill>
              </a:rPr>
              <a:t> </a:t>
            </a:r>
            <a:r>
              <a:rPr lang="cy-GB" sz="2400" dirty="0" err="1" smtClean="0">
                <a:solidFill>
                  <a:schemeClr val="bg1"/>
                </a:solidFill>
              </a:rPr>
              <a:t>time</a:t>
            </a:r>
            <a:r>
              <a:rPr lang="cy-GB" sz="2400" dirty="0" smtClean="0">
                <a:solidFill>
                  <a:schemeClr val="bg1"/>
                </a:solidFill>
              </a:rPr>
              <a:t> </a:t>
            </a:r>
            <a:r>
              <a:rPr lang="cy-GB" sz="2400" dirty="0" err="1" smtClean="0">
                <a:solidFill>
                  <a:schemeClr val="bg1"/>
                </a:solidFill>
              </a:rPr>
              <a:t>table</a:t>
            </a:r>
            <a:r>
              <a:rPr lang="cy-GB" sz="2400" dirty="0" smtClean="0">
                <a:solidFill>
                  <a:schemeClr val="bg1"/>
                </a:solidFill>
              </a:rPr>
              <a:t> </a:t>
            </a:r>
            <a:r>
              <a:rPr lang="cy-GB" sz="2400" dirty="0" err="1" smtClean="0">
                <a:solidFill>
                  <a:schemeClr val="bg1"/>
                </a:solidFill>
              </a:rPr>
              <a:t>in</a:t>
            </a:r>
            <a:r>
              <a:rPr lang="cy-GB" sz="2400" dirty="0" smtClean="0">
                <a:solidFill>
                  <a:schemeClr val="bg1"/>
                </a:solidFill>
              </a:rPr>
              <a:t> </a:t>
            </a:r>
            <a:r>
              <a:rPr lang="cy-GB" sz="2400" dirty="0" err="1" smtClean="0">
                <a:solidFill>
                  <a:schemeClr val="bg1"/>
                </a:solidFill>
              </a:rPr>
              <a:t>every</a:t>
            </a:r>
            <a:r>
              <a:rPr lang="cy-GB" sz="2400" dirty="0" smtClean="0">
                <a:solidFill>
                  <a:schemeClr val="bg1"/>
                </a:solidFill>
              </a:rPr>
              <a:t> </a:t>
            </a:r>
            <a:r>
              <a:rPr lang="cy-GB" sz="2400" dirty="0" err="1" smtClean="0">
                <a:solidFill>
                  <a:schemeClr val="bg1"/>
                </a:solidFill>
              </a:rPr>
              <a:t>early</a:t>
            </a:r>
            <a:r>
              <a:rPr lang="cy-GB" sz="2400" dirty="0" smtClean="0">
                <a:solidFill>
                  <a:schemeClr val="bg1"/>
                </a:solidFill>
              </a:rPr>
              <a:t> </a:t>
            </a:r>
            <a:r>
              <a:rPr lang="cy-GB" sz="2400" dirty="0" err="1" smtClean="0">
                <a:solidFill>
                  <a:schemeClr val="bg1"/>
                </a:solidFill>
              </a:rPr>
              <a:t>years</a:t>
            </a:r>
            <a:r>
              <a:rPr lang="cy-GB" sz="2400" dirty="0" smtClean="0">
                <a:solidFill>
                  <a:schemeClr val="bg1"/>
                </a:solidFill>
              </a:rPr>
              <a:t> </a:t>
            </a:r>
            <a:r>
              <a:rPr lang="cy-GB" sz="2400" dirty="0" err="1" smtClean="0">
                <a:solidFill>
                  <a:schemeClr val="bg1"/>
                </a:solidFill>
              </a:rPr>
              <a:t>setting</a:t>
            </a:r>
            <a:r>
              <a:rPr lang="cy-GB" sz="2400" dirty="0" smtClean="0">
                <a:solidFill>
                  <a:schemeClr val="bg1"/>
                </a:solidFill>
              </a:rPr>
              <a:t> – </a:t>
            </a:r>
            <a:r>
              <a:rPr lang="cy-GB" sz="2400" dirty="0" err="1" smtClean="0">
                <a:solidFill>
                  <a:schemeClr val="bg1"/>
                </a:solidFill>
              </a:rPr>
              <a:t>Universal</a:t>
            </a:r>
            <a:r>
              <a:rPr lang="cy-GB" sz="2400" dirty="0" smtClean="0">
                <a:solidFill>
                  <a:schemeClr val="bg1"/>
                </a:solidFill>
              </a:rPr>
              <a:t> </a:t>
            </a:r>
            <a:r>
              <a:rPr lang="cy-GB" sz="2400" dirty="0" err="1" smtClean="0">
                <a:solidFill>
                  <a:schemeClr val="bg1"/>
                </a:solidFill>
              </a:rPr>
              <a:t>provision</a:t>
            </a:r>
            <a:endParaRPr lang="en-US" altLang="en-US" sz="2400" b="0" dirty="0">
              <a:solidFill>
                <a:schemeClr val="bg1"/>
              </a:solidFill>
            </a:endParaRPr>
          </a:p>
        </p:txBody>
      </p:sp>
      <p:sp>
        <p:nvSpPr>
          <p:cNvPr id="5" name="Rectangle 4"/>
          <p:cNvSpPr/>
          <p:nvPr/>
        </p:nvSpPr>
        <p:spPr>
          <a:xfrm>
            <a:off x="57090" y="856884"/>
            <a:ext cx="9088497" cy="1200329"/>
          </a:xfrm>
          <a:prstGeom prst="rect">
            <a:avLst/>
          </a:prstGeom>
        </p:spPr>
        <p:txBody>
          <a:bodyPr wrap="square">
            <a:spAutoFit/>
          </a:bodyPr>
          <a:lstStyle/>
          <a:p>
            <a:endParaRPr lang="en-GB" sz="1100" dirty="0"/>
          </a:p>
          <a:p>
            <a:endParaRPr lang="en-GB" sz="1100" dirty="0" smtClean="0"/>
          </a:p>
          <a:p>
            <a:endParaRPr lang="en-GB" sz="1100" dirty="0"/>
          </a:p>
          <a:p>
            <a:r>
              <a:rPr lang="cy-GB" sz="1100" dirty="0"/>
              <a:t> </a:t>
            </a:r>
            <a:endParaRPr lang="en-GB" sz="1100" dirty="0"/>
          </a:p>
          <a:p>
            <a:endParaRPr lang="cy-GB" sz="2800" dirty="0"/>
          </a:p>
        </p:txBody>
      </p:sp>
      <p:sp>
        <p:nvSpPr>
          <p:cNvPr id="3" name="Rectangle 2"/>
          <p:cNvSpPr/>
          <p:nvPr/>
        </p:nvSpPr>
        <p:spPr>
          <a:xfrm>
            <a:off x="179388" y="998164"/>
            <a:ext cx="9023290" cy="2031325"/>
          </a:xfrm>
          <a:prstGeom prst="rect">
            <a:avLst/>
          </a:prstGeom>
        </p:spPr>
        <p:txBody>
          <a:bodyPr wrap="square">
            <a:spAutoFit/>
          </a:bodyPr>
          <a:lstStyle/>
          <a:p>
            <a:r>
              <a:rPr lang="en-US" b="1" dirty="0"/>
              <a:t> </a:t>
            </a:r>
            <a:r>
              <a:rPr lang="en-US" b="1" dirty="0" smtClean="0"/>
              <a:t>A visual </a:t>
            </a:r>
            <a:r>
              <a:rPr lang="en-US" b="1" dirty="0"/>
              <a:t>way of presenting the </a:t>
            </a:r>
            <a:r>
              <a:rPr lang="en-US" b="1" dirty="0" smtClean="0"/>
              <a:t>routine</a:t>
            </a:r>
            <a:r>
              <a:rPr lang="en-US" b="1" dirty="0"/>
              <a:t>. </a:t>
            </a:r>
            <a:r>
              <a:rPr lang="en-US" b="1" dirty="0" smtClean="0"/>
              <a:t>Every setting </a:t>
            </a:r>
            <a:r>
              <a:rPr lang="en-US" b="1" dirty="0"/>
              <a:t>should have a visual schedule</a:t>
            </a:r>
            <a:r>
              <a:rPr lang="en-US" dirty="0"/>
              <a:t>.</a:t>
            </a:r>
          </a:p>
          <a:p>
            <a:r>
              <a:rPr lang="en-US" b="1" u="sng" dirty="0"/>
              <a:t>Why?</a:t>
            </a:r>
          </a:p>
          <a:p>
            <a:pPr marL="285750" indent="-285750">
              <a:buFont typeface="Arial" panose="020B0604020202020204" pitchFamily="34" charset="0"/>
              <a:buChar char="•"/>
            </a:pPr>
            <a:r>
              <a:rPr lang="en-US" dirty="0"/>
              <a:t>Everyone thrives with routine</a:t>
            </a:r>
          </a:p>
          <a:p>
            <a:pPr marL="285750" indent="-285750">
              <a:buFont typeface="Arial" panose="020B0604020202020204" pitchFamily="34" charset="0"/>
              <a:buChar char="•"/>
            </a:pPr>
            <a:r>
              <a:rPr lang="en-US" dirty="0"/>
              <a:t>Structure allows them to organize their thinking and anticipate events</a:t>
            </a:r>
          </a:p>
          <a:p>
            <a:pPr marL="285750" indent="-285750">
              <a:buFont typeface="Arial" panose="020B0604020202020204" pitchFamily="34" charset="0"/>
              <a:buChar char="•"/>
            </a:pPr>
            <a:r>
              <a:rPr lang="en-US" dirty="0"/>
              <a:t>Set expectations in a simple way</a:t>
            </a:r>
          </a:p>
          <a:p>
            <a:pPr marL="285750" indent="-285750">
              <a:buFont typeface="Arial" panose="020B0604020202020204" pitchFamily="34" charset="0"/>
              <a:buChar char="•"/>
            </a:pPr>
            <a:r>
              <a:rPr lang="en-US" dirty="0"/>
              <a:t>Reduce anxiety level</a:t>
            </a:r>
          </a:p>
          <a:p>
            <a:pPr marL="285750" indent="-285750">
              <a:buFont typeface="Arial" panose="020B0604020202020204" pitchFamily="34" charset="0"/>
              <a:buChar char="•"/>
            </a:pPr>
            <a:r>
              <a:rPr lang="en-US" dirty="0"/>
              <a:t>Anxiety can make audio information difficult to </a:t>
            </a:r>
            <a:r>
              <a:rPr lang="en-US" dirty="0" smtClean="0"/>
              <a:t>process</a:t>
            </a:r>
            <a:endParaRPr lang="en-US" dirty="0"/>
          </a:p>
        </p:txBody>
      </p:sp>
      <p:graphicFrame>
        <p:nvGraphicFramePr>
          <p:cNvPr id="9" name="Diagram 8"/>
          <p:cNvGraphicFramePr/>
          <p:nvPr>
            <p:extLst>
              <p:ext uri="{D42A27DB-BD31-4B8C-83A1-F6EECF244321}">
                <p14:modId xmlns:p14="http://schemas.microsoft.com/office/powerpoint/2010/main" val="1157182938"/>
              </p:ext>
            </p:extLst>
          </p:nvPr>
        </p:nvGraphicFramePr>
        <p:xfrm>
          <a:off x="3768057" y="3430298"/>
          <a:ext cx="1666561" cy="205461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31411585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err="1">
                <a:solidFill>
                  <a:schemeClr val="bg1"/>
                </a:solidFill>
              </a:rPr>
              <a:t>Visual</a:t>
            </a:r>
            <a:r>
              <a:rPr lang="cy-GB" sz="2400" dirty="0">
                <a:solidFill>
                  <a:schemeClr val="bg1"/>
                </a:solidFill>
              </a:rPr>
              <a:t> </a:t>
            </a:r>
            <a:r>
              <a:rPr lang="cy-GB" sz="2400" dirty="0" err="1">
                <a:solidFill>
                  <a:schemeClr val="bg1"/>
                </a:solidFill>
              </a:rPr>
              <a:t>time</a:t>
            </a:r>
            <a:r>
              <a:rPr lang="cy-GB" sz="2400" dirty="0">
                <a:solidFill>
                  <a:schemeClr val="bg1"/>
                </a:solidFill>
              </a:rPr>
              <a:t> </a:t>
            </a:r>
            <a:r>
              <a:rPr lang="cy-GB" sz="2400" dirty="0" err="1">
                <a:solidFill>
                  <a:schemeClr val="bg1"/>
                </a:solidFill>
              </a:rPr>
              <a:t>table</a:t>
            </a:r>
            <a:r>
              <a:rPr lang="cy-GB" sz="2400" dirty="0">
                <a:solidFill>
                  <a:schemeClr val="bg1"/>
                </a:solidFill>
              </a:rPr>
              <a:t> </a:t>
            </a:r>
            <a:r>
              <a:rPr lang="cy-GB" sz="2400" dirty="0" err="1">
                <a:solidFill>
                  <a:schemeClr val="bg1"/>
                </a:solidFill>
              </a:rPr>
              <a:t>in</a:t>
            </a:r>
            <a:r>
              <a:rPr lang="cy-GB" sz="2400" dirty="0">
                <a:solidFill>
                  <a:schemeClr val="bg1"/>
                </a:solidFill>
              </a:rPr>
              <a:t> </a:t>
            </a:r>
            <a:r>
              <a:rPr lang="cy-GB" sz="2400" dirty="0" err="1">
                <a:solidFill>
                  <a:schemeClr val="bg1"/>
                </a:solidFill>
              </a:rPr>
              <a:t>every</a:t>
            </a:r>
            <a:r>
              <a:rPr lang="cy-GB" sz="2400" dirty="0">
                <a:solidFill>
                  <a:schemeClr val="bg1"/>
                </a:solidFill>
              </a:rPr>
              <a:t> </a:t>
            </a:r>
            <a:r>
              <a:rPr lang="cy-GB" sz="2400" dirty="0" err="1">
                <a:solidFill>
                  <a:schemeClr val="bg1"/>
                </a:solidFill>
              </a:rPr>
              <a:t>early</a:t>
            </a:r>
            <a:r>
              <a:rPr lang="cy-GB" sz="2400" dirty="0">
                <a:solidFill>
                  <a:schemeClr val="bg1"/>
                </a:solidFill>
              </a:rPr>
              <a:t> </a:t>
            </a:r>
            <a:r>
              <a:rPr lang="cy-GB" sz="2400" dirty="0" err="1">
                <a:solidFill>
                  <a:schemeClr val="bg1"/>
                </a:solidFill>
              </a:rPr>
              <a:t>years</a:t>
            </a:r>
            <a:r>
              <a:rPr lang="cy-GB" sz="2400" dirty="0">
                <a:solidFill>
                  <a:schemeClr val="bg1"/>
                </a:solidFill>
              </a:rPr>
              <a:t> </a:t>
            </a:r>
            <a:r>
              <a:rPr lang="cy-GB" sz="2400" dirty="0" err="1">
                <a:solidFill>
                  <a:schemeClr val="bg1"/>
                </a:solidFill>
              </a:rPr>
              <a:t>setting</a:t>
            </a:r>
            <a:r>
              <a:rPr lang="cy-GB" sz="2400" dirty="0">
                <a:solidFill>
                  <a:schemeClr val="bg1"/>
                </a:solidFill>
              </a:rPr>
              <a:t> – </a:t>
            </a:r>
            <a:r>
              <a:rPr lang="cy-GB" sz="2400" dirty="0" err="1">
                <a:solidFill>
                  <a:schemeClr val="bg1"/>
                </a:solidFill>
              </a:rPr>
              <a:t>Universal</a:t>
            </a:r>
            <a:r>
              <a:rPr lang="cy-GB" sz="2400" dirty="0">
                <a:solidFill>
                  <a:schemeClr val="bg1"/>
                </a:solidFill>
              </a:rPr>
              <a:t> </a:t>
            </a:r>
            <a:r>
              <a:rPr lang="cy-GB" sz="2400" dirty="0" err="1">
                <a:solidFill>
                  <a:schemeClr val="bg1"/>
                </a:solidFill>
              </a:rPr>
              <a:t>provision</a:t>
            </a:r>
            <a:endParaRPr lang="en-US" altLang="en-US" sz="2400" b="0" dirty="0">
              <a:solidFill>
                <a:schemeClr val="bg1"/>
              </a:solidFill>
            </a:endParaRPr>
          </a:p>
        </p:txBody>
      </p:sp>
      <p:pic>
        <p:nvPicPr>
          <p:cNvPr id="1026" name="Picture 2" descr="fbc3c0a4-433d-4954-9e0c-40a98927f3ab@GBRP123"/>
          <p:cNvPicPr>
            <a:picLocks noChangeAspect="1" noChangeArrowheads="1"/>
          </p:cNvPicPr>
          <p:nvPr/>
        </p:nvPicPr>
        <p:blipFill rotWithShape="1">
          <a:blip r:embed="rId6">
            <a:extLst>
              <a:ext uri="{28A0092B-C50C-407E-A947-70E740481C1C}">
                <a14:useLocalDpi xmlns:a14="http://schemas.microsoft.com/office/drawing/2010/main" val="0"/>
              </a:ext>
            </a:extLst>
          </a:blip>
          <a:srcRect t="20715" b="37421"/>
          <a:stretch/>
        </p:blipFill>
        <p:spPr bwMode="auto">
          <a:xfrm>
            <a:off x="0" y="4383356"/>
            <a:ext cx="8980800" cy="15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79388" y="1166843"/>
            <a:ext cx="8801412" cy="2862322"/>
          </a:xfrm>
          <a:prstGeom prst="rect">
            <a:avLst/>
          </a:prstGeom>
        </p:spPr>
        <p:txBody>
          <a:bodyPr wrap="square">
            <a:spAutoFit/>
          </a:bodyPr>
          <a:lstStyle/>
          <a:p>
            <a:r>
              <a:rPr lang="en-US" b="1" dirty="0"/>
              <a:t>How?</a:t>
            </a:r>
          </a:p>
          <a:p>
            <a:pPr marL="285750" indent="-285750">
              <a:buFont typeface="Arial" panose="020B0604020202020204" pitchFamily="34" charset="0"/>
              <a:buChar char="•"/>
            </a:pPr>
            <a:r>
              <a:rPr lang="en-US" dirty="0"/>
              <a:t>Laminated picture cards</a:t>
            </a:r>
          </a:p>
          <a:p>
            <a:pPr marL="285750" indent="-285750">
              <a:buFont typeface="Arial" panose="020B0604020202020204" pitchFamily="34" charset="0"/>
              <a:buChar char="•"/>
            </a:pPr>
            <a:r>
              <a:rPr lang="en-US" dirty="0"/>
              <a:t>Locate in a visible position</a:t>
            </a:r>
          </a:p>
          <a:p>
            <a:pPr marL="285750" indent="-285750">
              <a:buFont typeface="Arial" panose="020B0604020202020204" pitchFamily="34" charset="0"/>
              <a:buChar char="•"/>
            </a:pPr>
            <a:r>
              <a:rPr lang="en-US" dirty="0"/>
              <a:t>Ideally set them across (simulate the reading process)</a:t>
            </a:r>
          </a:p>
          <a:p>
            <a:pPr marL="285750" indent="-285750">
              <a:buFont typeface="Arial" panose="020B0604020202020204" pitchFamily="34" charset="0"/>
              <a:buChar char="•"/>
            </a:pPr>
            <a:r>
              <a:rPr lang="en-US" dirty="0"/>
              <a:t>Practitioners to use with everyone to move from one activity to another by drawing the children's attention to the picture and giving a warning e.g. </a:t>
            </a:r>
            <a:r>
              <a:rPr lang="en-US" b="1" dirty="0">
                <a:solidFill>
                  <a:srgbClr val="0070C0"/>
                </a:solidFill>
              </a:rPr>
              <a:t>'In 2 minutes playtime finishes, THEN tidying up</a:t>
            </a:r>
            <a:r>
              <a:rPr lang="en-US" dirty="0"/>
              <a:t>' (keep language very simple) A sand timer can be used. Some will need reminding using a picture on the keyring. After two minutes' </a:t>
            </a:r>
            <a:r>
              <a:rPr lang="en-US" dirty="0">
                <a:solidFill>
                  <a:srgbClr val="0070C0"/>
                </a:solidFill>
              </a:rPr>
              <a:t>Now, tidy up </a:t>
            </a:r>
            <a:r>
              <a:rPr lang="en-US" dirty="0"/>
              <a:t>(point to the picture) </a:t>
            </a:r>
            <a:r>
              <a:rPr lang="en-US" b="1" dirty="0">
                <a:solidFill>
                  <a:srgbClr val="0070C0"/>
                </a:solidFill>
              </a:rPr>
              <a:t>then playtime’ </a:t>
            </a:r>
            <a:r>
              <a:rPr lang="en-US" dirty="0"/>
              <a:t>and turn the card around.</a:t>
            </a:r>
          </a:p>
          <a:p>
            <a:pPr marL="285750" indent="-285750">
              <a:buFont typeface="Arial" panose="020B0604020202020204" pitchFamily="34" charset="0"/>
              <a:buChar char="•"/>
            </a:pPr>
            <a:r>
              <a:rPr lang="en-US" dirty="0"/>
              <a:t>An integral part of your daily practice</a:t>
            </a:r>
            <a:endParaRPr lang="cy-GB" dirty="0"/>
          </a:p>
        </p:txBody>
      </p:sp>
    </p:spTree>
    <p:extLst>
      <p:ext uri="{BB962C8B-B14F-4D97-AF65-F5344CB8AC3E}">
        <p14:creationId xmlns:p14="http://schemas.microsoft.com/office/powerpoint/2010/main" val="148216820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762785"/>
            <a:ext cx="9145588" cy="529736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err="1" smtClean="0">
                <a:solidFill>
                  <a:schemeClr val="bg1"/>
                </a:solidFill>
              </a:rPr>
              <a:t>Now</a:t>
            </a:r>
            <a:r>
              <a:rPr lang="cy-GB" sz="2400" dirty="0" smtClean="0">
                <a:solidFill>
                  <a:schemeClr val="bg1"/>
                </a:solidFill>
              </a:rPr>
              <a:t> and </a:t>
            </a:r>
            <a:r>
              <a:rPr lang="cy-GB" sz="2400" dirty="0" err="1" smtClean="0">
                <a:solidFill>
                  <a:schemeClr val="bg1"/>
                </a:solidFill>
              </a:rPr>
              <a:t>Then</a:t>
            </a:r>
            <a:r>
              <a:rPr lang="cy-GB" sz="2400" dirty="0" smtClean="0">
                <a:solidFill>
                  <a:schemeClr val="bg1"/>
                </a:solidFill>
              </a:rPr>
              <a:t> </a:t>
            </a:r>
            <a:r>
              <a:rPr lang="cy-GB" sz="2400" dirty="0" err="1" smtClean="0">
                <a:solidFill>
                  <a:schemeClr val="bg1"/>
                </a:solidFill>
              </a:rPr>
              <a:t>cards</a:t>
            </a:r>
            <a:r>
              <a:rPr lang="cy-GB" sz="2400" dirty="0" smtClean="0">
                <a:solidFill>
                  <a:schemeClr val="bg1"/>
                </a:solidFill>
              </a:rPr>
              <a:t>- </a:t>
            </a:r>
            <a:r>
              <a:rPr lang="cy-GB" sz="2400" dirty="0" err="1" smtClean="0">
                <a:solidFill>
                  <a:schemeClr val="bg1"/>
                </a:solidFill>
              </a:rPr>
              <a:t>Targeted</a:t>
            </a:r>
            <a:r>
              <a:rPr lang="cy-GB" sz="2400" dirty="0" smtClean="0">
                <a:solidFill>
                  <a:schemeClr val="bg1"/>
                </a:solidFill>
              </a:rPr>
              <a:t> </a:t>
            </a:r>
            <a:r>
              <a:rPr lang="cy-GB" sz="2400" dirty="0" err="1" smtClean="0">
                <a:solidFill>
                  <a:schemeClr val="bg1"/>
                </a:solidFill>
              </a:rPr>
              <a:t>Universal</a:t>
            </a:r>
            <a:r>
              <a:rPr lang="cy-GB" sz="2400" dirty="0" smtClean="0">
                <a:solidFill>
                  <a:schemeClr val="bg1"/>
                </a:solidFill>
              </a:rPr>
              <a:t> </a:t>
            </a:r>
            <a:r>
              <a:rPr lang="cy-GB" sz="2400" dirty="0" err="1" smtClean="0">
                <a:solidFill>
                  <a:schemeClr val="bg1"/>
                </a:solidFill>
              </a:rPr>
              <a:t>provision</a:t>
            </a:r>
            <a:endParaRPr lang="en-US" altLang="en-US" sz="2400" b="0" dirty="0">
              <a:solidFill>
                <a:schemeClr val="bg1"/>
              </a:solidFill>
            </a:endParaRPr>
          </a:p>
        </p:txBody>
      </p:sp>
      <p:sp>
        <p:nvSpPr>
          <p:cNvPr id="5" name="Rectangle 4"/>
          <p:cNvSpPr/>
          <p:nvPr/>
        </p:nvSpPr>
        <p:spPr>
          <a:xfrm>
            <a:off x="57090" y="856884"/>
            <a:ext cx="9088497" cy="1200329"/>
          </a:xfrm>
          <a:prstGeom prst="rect">
            <a:avLst/>
          </a:prstGeom>
        </p:spPr>
        <p:txBody>
          <a:bodyPr wrap="square">
            <a:spAutoFit/>
          </a:bodyPr>
          <a:lstStyle/>
          <a:p>
            <a:endParaRPr lang="en-GB" sz="1100" dirty="0"/>
          </a:p>
          <a:p>
            <a:endParaRPr lang="en-GB" sz="1100" dirty="0" smtClean="0"/>
          </a:p>
          <a:p>
            <a:endParaRPr lang="en-GB" sz="1100" dirty="0"/>
          </a:p>
          <a:p>
            <a:r>
              <a:rPr lang="cy-GB" sz="1100" dirty="0"/>
              <a:t> </a:t>
            </a:r>
            <a:endParaRPr lang="en-GB" sz="1100" dirty="0"/>
          </a:p>
          <a:p>
            <a:endParaRPr lang="cy-GB" sz="2800" dirty="0"/>
          </a:p>
        </p:txBody>
      </p:sp>
      <p:pic>
        <p:nvPicPr>
          <p:cNvPr id="9" name="Picture 8" descr="Dewis da.pub - Publisher"/>
          <p:cNvPicPr>
            <a:picLocks noChangeAspect="1"/>
          </p:cNvPicPr>
          <p:nvPr/>
        </p:nvPicPr>
        <p:blipFill rotWithShape="1">
          <a:blip r:embed="rId6">
            <a:extLst>
              <a:ext uri="{28A0092B-C50C-407E-A947-70E740481C1C}">
                <a14:useLocalDpi xmlns:a14="http://schemas.microsoft.com/office/drawing/2010/main" val="0"/>
              </a:ext>
            </a:extLst>
          </a:blip>
          <a:srcRect l="39573" t="46364" r="24856" b="12485"/>
          <a:stretch/>
        </p:blipFill>
        <p:spPr>
          <a:xfrm>
            <a:off x="5809613" y="3794372"/>
            <a:ext cx="2513773" cy="1561514"/>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86682" y="3848056"/>
            <a:ext cx="1074608" cy="1126573"/>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961973" y="3848057"/>
            <a:ext cx="962613" cy="1009163"/>
          </a:xfrm>
          <a:prstGeom prst="rect">
            <a:avLst/>
          </a:prstGeom>
        </p:spPr>
      </p:pic>
      <p:sp>
        <p:nvSpPr>
          <p:cNvPr id="2" name="Rectangle 1"/>
          <p:cNvSpPr/>
          <p:nvPr/>
        </p:nvSpPr>
        <p:spPr>
          <a:xfrm>
            <a:off x="120710" y="885321"/>
            <a:ext cx="9023290" cy="2031325"/>
          </a:xfrm>
          <a:prstGeom prst="rect">
            <a:avLst/>
          </a:prstGeom>
        </p:spPr>
        <p:txBody>
          <a:bodyPr wrap="square">
            <a:spAutoFit/>
          </a:bodyPr>
          <a:lstStyle/>
          <a:p>
            <a:r>
              <a:rPr lang="en-US" b="1" dirty="0" smtClean="0"/>
              <a:t>Why</a:t>
            </a:r>
            <a:r>
              <a:rPr lang="en-US" b="1" dirty="0"/>
              <a:t>?</a:t>
            </a:r>
          </a:p>
          <a:p>
            <a:pPr marL="285750" indent="-285750">
              <a:buFont typeface="Arial" panose="020B0604020202020204" pitchFamily="34" charset="0"/>
              <a:buChar char="•"/>
            </a:pPr>
            <a:r>
              <a:rPr lang="en-US" dirty="0"/>
              <a:t>Some have difficulty moving their brains between different tasks</a:t>
            </a:r>
          </a:p>
          <a:p>
            <a:pPr marL="285750" indent="-285750">
              <a:buFont typeface="Arial" panose="020B0604020202020204" pitchFamily="34" charset="0"/>
              <a:buChar char="•"/>
            </a:pPr>
            <a:r>
              <a:rPr lang="en-US" dirty="0"/>
              <a:t>Help prepare the brain for the change ahead</a:t>
            </a:r>
          </a:p>
          <a:p>
            <a:pPr marL="285750" indent="-285750">
              <a:buFont typeface="Arial" panose="020B0604020202020204" pitchFamily="34" charset="0"/>
              <a:buChar char="•"/>
            </a:pPr>
            <a:r>
              <a:rPr lang="en-US" dirty="0"/>
              <a:t>Support the transition from one activity to the next</a:t>
            </a:r>
          </a:p>
          <a:p>
            <a:pPr marL="285750" indent="-285750">
              <a:buFont typeface="Arial" panose="020B0604020202020204" pitchFamily="34" charset="0"/>
              <a:buChar char="•"/>
            </a:pPr>
            <a:r>
              <a:rPr lang="en-US" dirty="0"/>
              <a:t>An effective way to reduce the time they spend in one activity</a:t>
            </a:r>
          </a:p>
          <a:p>
            <a:pPr marL="285750" indent="-285750">
              <a:buFont typeface="Arial" panose="020B0604020202020204" pitchFamily="34" charset="0"/>
              <a:buChar char="•"/>
            </a:pPr>
            <a:r>
              <a:rPr lang="en-US" dirty="0"/>
              <a:t>Effective approach with a child who continually insists on 'what's important to ..'</a:t>
            </a:r>
          </a:p>
          <a:p>
            <a:pPr marL="285750" indent="-285750">
              <a:buFont typeface="Arial" panose="020B0604020202020204" pitchFamily="34" charset="0"/>
              <a:buChar char="•"/>
            </a:pPr>
            <a:r>
              <a:rPr lang="en-US" dirty="0"/>
              <a:t>To show 'then' a reward to motivate the child to engage in an </a:t>
            </a:r>
            <a:r>
              <a:rPr lang="en-US" dirty="0" smtClean="0"/>
              <a:t>activity</a:t>
            </a:r>
            <a:endParaRPr lang="en-US" dirty="0"/>
          </a:p>
        </p:txBody>
      </p:sp>
      <p:graphicFrame>
        <p:nvGraphicFramePr>
          <p:cNvPr id="14" name="Diagram 13"/>
          <p:cNvGraphicFramePr/>
          <p:nvPr>
            <p:extLst>
              <p:ext uri="{D42A27DB-BD31-4B8C-83A1-F6EECF244321}">
                <p14:modId xmlns:p14="http://schemas.microsoft.com/office/powerpoint/2010/main" val="3158334646"/>
              </p:ext>
            </p:extLst>
          </p:nvPr>
        </p:nvGraphicFramePr>
        <p:xfrm>
          <a:off x="2689860" y="3794372"/>
          <a:ext cx="1592030" cy="132646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12338355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21096" y="1959801"/>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err="1" smtClean="0">
                <a:solidFill>
                  <a:schemeClr val="bg1"/>
                </a:solidFill>
              </a:rPr>
              <a:t>Now</a:t>
            </a:r>
            <a:r>
              <a:rPr lang="cy-GB" sz="2400" dirty="0" smtClean="0">
                <a:solidFill>
                  <a:schemeClr val="bg1"/>
                </a:solidFill>
              </a:rPr>
              <a:t> and </a:t>
            </a:r>
            <a:r>
              <a:rPr lang="cy-GB" sz="2400" dirty="0" err="1" smtClean="0">
                <a:solidFill>
                  <a:schemeClr val="bg1"/>
                </a:solidFill>
              </a:rPr>
              <a:t>Then</a:t>
            </a:r>
            <a:r>
              <a:rPr lang="cy-GB" sz="2400" dirty="0" smtClean="0">
                <a:solidFill>
                  <a:schemeClr val="bg1"/>
                </a:solidFill>
              </a:rPr>
              <a:t> </a:t>
            </a:r>
            <a:r>
              <a:rPr lang="cy-GB" sz="2400" dirty="0" err="1" smtClean="0">
                <a:solidFill>
                  <a:schemeClr val="bg1"/>
                </a:solidFill>
              </a:rPr>
              <a:t>cards</a:t>
            </a:r>
            <a:r>
              <a:rPr lang="cy-GB" sz="2400" dirty="0" smtClean="0">
                <a:solidFill>
                  <a:schemeClr val="bg1"/>
                </a:solidFill>
              </a:rPr>
              <a:t>- </a:t>
            </a:r>
            <a:r>
              <a:rPr lang="cy-GB" sz="2400" dirty="0" err="1" smtClean="0">
                <a:solidFill>
                  <a:schemeClr val="bg1"/>
                </a:solidFill>
              </a:rPr>
              <a:t>Targeted</a:t>
            </a:r>
            <a:r>
              <a:rPr lang="cy-GB" sz="2400" dirty="0" smtClean="0">
                <a:solidFill>
                  <a:schemeClr val="bg1"/>
                </a:solidFill>
              </a:rPr>
              <a:t> </a:t>
            </a:r>
            <a:r>
              <a:rPr lang="cy-GB" sz="2400" dirty="0" err="1" smtClean="0">
                <a:solidFill>
                  <a:schemeClr val="bg1"/>
                </a:solidFill>
              </a:rPr>
              <a:t>Universal</a:t>
            </a:r>
            <a:r>
              <a:rPr lang="cy-GB" sz="2400" dirty="0" smtClean="0">
                <a:solidFill>
                  <a:schemeClr val="bg1"/>
                </a:solidFill>
              </a:rPr>
              <a:t> </a:t>
            </a:r>
            <a:r>
              <a:rPr lang="cy-GB" sz="2400" dirty="0" err="1" smtClean="0">
                <a:solidFill>
                  <a:schemeClr val="bg1"/>
                </a:solidFill>
              </a:rPr>
              <a:t>provision</a:t>
            </a:r>
            <a:endParaRPr lang="en-US" altLang="en-US" sz="2400" b="0" dirty="0">
              <a:solidFill>
                <a:schemeClr val="bg1"/>
              </a:solidFill>
            </a:endParaRPr>
          </a:p>
        </p:txBody>
      </p:sp>
      <p:sp>
        <p:nvSpPr>
          <p:cNvPr id="5" name="Rectangle 4"/>
          <p:cNvSpPr/>
          <p:nvPr/>
        </p:nvSpPr>
        <p:spPr>
          <a:xfrm>
            <a:off x="57090" y="856884"/>
            <a:ext cx="9088497" cy="1200329"/>
          </a:xfrm>
          <a:prstGeom prst="rect">
            <a:avLst/>
          </a:prstGeom>
        </p:spPr>
        <p:txBody>
          <a:bodyPr wrap="square">
            <a:spAutoFit/>
          </a:bodyPr>
          <a:lstStyle/>
          <a:p>
            <a:endParaRPr lang="en-GB" sz="1100" dirty="0"/>
          </a:p>
          <a:p>
            <a:endParaRPr lang="en-GB" sz="1100" dirty="0" smtClean="0"/>
          </a:p>
          <a:p>
            <a:endParaRPr lang="en-GB" sz="1100" dirty="0"/>
          </a:p>
          <a:p>
            <a:r>
              <a:rPr lang="cy-GB" sz="1100" dirty="0"/>
              <a:t> </a:t>
            </a:r>
            <a:endParaRPr lang="en-GB" sz="1100" dirty="0"/>
          </a:p>
          <a:p>
            <a:endParaRPr lang="cy-GB" sz="2800" dirty="0"/>
          </a:p>
        </p:txBody>
      </p:sp>
      <p:pic>
        <p:nvPicPr>
          <p:cNvPr id="9" name="Picture 8" descr="Dewis da.pub - Publisher"/>
          <p:cNvPicPr>
            <a:picLocks noChangeAspect="1"/>
          </p:cNvPicPr>
          <p:nvPr/>
        </p:nvPicPr>
        <p:blipFill rotWithShape="1">
          <a:blip r:embed="rId6">
            <a:extLst>
              <a:ext uri="{28A0092B-C50C-407E-A947-70E740481C1C}">
                <a14:useLocalDpi xmlns:a14="http://schemas.microsoft.com/office/drawing/2010/main" val="0"/>
              </a:ext>
            </a:extLst>
          </a:blip>
          <a:srcRect l="39573" t="46364" r="24856" b="12485"/>
          <a:stretch/>
        </p:blipFill>
        <p:spPr>
          <a:xfrm>
            <a:off x="501990" y="4178105"/>
            <a:ext cx="2980967" cy="1766317"/>
          </a:xfrm>
          <a:prstGeom prst="rect">
            <a:avLst/>
          </a:prstGeom>
        </p:spPr>
      </p:pic>
      <p:pic>
        <p:nvPicPr>
          <p:cNvPr id="16" name="Picture 8" descr="Child Blowing A Soap Bubbles. Kid Blowing Bubbles On Nature Stock Photo,  Picture And Royalty Free Image. Image 5616962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327480" y="4669327"/>
            <a:ext cx="818819" cy="54488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Dewis da.pub - Publisher"/>
          <p:cNvPicPr>
            <a:picLocks noChangeAspect="1"/>
          </p:cNvPicPr>
          <p:nvPr/>
        </p:nvPicPr>
        <p:blipFill rotWithShape="1">
          <a:blip r:embed="rId6">
            <a:extLst>
              <a:ext uri="{28A0092B-C50C-407E-A947-70E740481C1C}">
                <a14:useLocalDpi xmlns:a14="http://schemas.microsoft.com/office/drawing/2010/main" val="0"/>
              </a:ext>
            </a:extLst>
          </a:blip>
          <a:srcRect l="39573" t="46364" r="24856" b="12485"/>
          <a:stretch/>
        </p:blipFill>
        <p:spPr>
          <a:xfrm>
            <a:off x="4853354" y="4072677"/>
            <a:ext cx="3036392" cy="1799158"/>
          </a:xfrm>
          <a:prstGeom prst="rect">
            <a:avLst/>
          </a:prstGeom>
        </p:spPr>
      </p:pic>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83158" y="4663157"/>
            <a:ext cx="961085" cy="776557"/>
          </a:xfrm>
          <a:prstGeom prst="rect">
            <a:avLst/>
          </a:prstGeom>
        </p:spPr>
      </p:pic>
      <p:pic>
        <p:nvPicPr>
          <p:cNvPr id="21" name="Picture 20" descr="Screen Clippi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12761" y="4644656"/>
            <a:ext cx="793430" cy="768241"/>
          </a:xfrm>
          <a:prstGeom prst="rect">
            <a:avLst/>
          </a:prstGeom>
          <a:ln>
            <a:noFill/>
          </a:ln>
          <a:effectLst>
            <a:softEdge rad="112500"/>
          </a:effectLst>
        </p:spPr>
      </p:pic>
      <p:pic>
        <p:nvPicPr>
          <p:cNvPr id="22" name="Content Placeholder 3" descr="Screen Clipping"/>
          <p:cNvPicPr>
            <a:picLocks noGrp="1" noChangeAspect="1"/>
          </p:cNvPicPr>
          <p:nvPr>
            <p:ph idx="1"/>
          </p:nvPr>
        </p:nvPicPr>
        <p:blipFill>
          <a:blip r:embed="rId10" cstate="print">
            <a:extLst>
              <a:ext uri="{28A0092B-C50C-407E-A947-70E740481C1C}">
                <a14:useLocalDpi xmlns:a14="http://schemas.microsoft.com/office/drawing/2010/main" val="0"/>
              </a:ext>
            </a:extLst>
          </a:blip>
          <a:stretch>
            <a:fillRect/>
          </a:stretch>
        </p:blipFill>
        <p:spPr>
          <a:xfrm rot="5400000">
            <a:off x="872395" y="4444584"/>
            <a:ext cx="942250" cy="994375"/>
          </a:xfrm>
        </p:spPr>
      </p:pic>
      <p:sp>
        <p:nvSpPr>
          <p:cNvPr id="23" name="Rectangle 22"/>
          <p:cNvSpPr/>
          <p:nvPr/>
        </p:nvSpPr>
        <p:spPr>
          <a:xfrm>
            <a:off x="57090" y="969041"/>
            <a:ext cx="8833692" cy="2585323"/>
          </a:xfrm>
          <a:prstGeom prst="rect">
            <a:avLst/>
          </a:prstGeom>
        </p:spPr>
        <p:txBody>
          <a:bodyPr wrap="square">
            <a:spAutoFit/>
          </a:bodyPr>
          <a:lstStyle/>
          <a:p>
            <a:r>
              <a:rPr lang="en-US" b="1" dirty="0"/>
              <a:t>How?</a:t>
            </a:r>
          </a:p>
          <a:p>
            <a:pPr marL="285750" indent="-285750">
              <a:buFont typeface="Arial" panose="020B0604020202020204" pitchFamily="34" charset="0"/>
              <a:buChar char="•"/>
            </a:pPr>
            <a:r>
              <a:rPr lang="en-US" dirty="0"/>
              <a:t>Laminated mini cards</a:t>
            </a:r>
          </a:p>
          <a:p>
            <a:pPr marL="285750" indent="-285750">
              <a:buFont typeface="Arial" panose="020B0604020202020204" pitchFamily="34" charset="0"/>
              <a:buChar char="•"/>
            </a:pPr>
            <a:r>
              <a:rPr lang="en-US" dirty="0"/>
              <a:t>Template now and Then A4</a:t>
            </a:r>
          </a:p>
          <a:p>
            <a:pPr marL="285750" indent="-285750">
              <a:buFont typeface="Arial" panose="020B0604020202020204" pitchFamily="34" charset="0"/>
              <a:buChar char="•"/>
            </a:pPr>
            <a:r>
              <a:rPr lang="en-US" dirty="0"/>
              <a:t>Show both pictures and point to the pictures saying</a:t>
            </a:r>
          </a:p>
          <a:p>
            <a:r>
              <a:rPr lang="en-US" b="1" dirty="0">
                <a:solidFill>
                  <a:srgbClr val="0070C0"/>
                </a:solidFill>
              </a:rPr>
              <a:t>      'Now' </a:t>
            </a:r>
            <a:r>
              <a:rPr lang="en-US" b="1" dirty="0" smtClean="0">
                <a:solidFill>
                  <a:srgbClr val="0070C0"/>
                </a:solidFill>
              </a:rPr>
              <a:t>cafe  </a:t>
            </a:r>
            <a:r>
              <a:rPr lang="en-US" b="1" dirty="0">
                <a:solidFill>
                  <a:srgbClr val="0070C0"/>
                </a:solidFill>
              </a:rPr>
              <a:t>1 'Then' </a:t>
            </a:r>
            <a:r>
              <a:rPr lang="en-US" b="1" dirty="0" smtClean="0">
                <a:solidFill>
                  <a:srgbClr val="0070C0"/>
                </a:solidFill>
              </a:rPr>
              <a:t>bubbles </a:t>
            </a:r>
            <a:r>
              <a:rPr lang="en-US" b="1" dirty="0">
                <a:solidFill>
                  <a:srgbClr val="0070C0"/>
                </a:solidFill>
              </a:rPr>
              <a:t>2 </a:t>
            </a:r>
            <a:r>
              <a:rPr lang="en-US" dirty="0"/>
              <a:t>'If a child goes away reinforce showing the cards again.</a:t>
            </a:r>
          </a:p>
          <a:p>
            <a:pPr marL="285750" indent="-285750">
              <a:buFont typeface="Arial" panose="020B0604020202020204" pitchFamily="34" charset="0"/>
              <a:buChar char="•"/>
            </a:pPr>
            <a:r>
              <a:rPr lang="en-US" dirty="0"/>
              <a:t>After completing activity 1, point to the picture and say </a:t>
            </a:r>
            <a:r>
              <a:rPr lang="en-US" b="1" dirty="0" smtClean="0">
                <a:solidFill>
                  <a:srgbClr val="0070C0"/>
                </a:solidFill>
              </a:rPr>
              <a:t>‘cafe </a:t>
            </a:r>
            <a:r>
              <a:rPr lang="en-US" b="1" dirty="0">
                <a:solidFill>
                  <a:srgbClr val="0070C0"/>
                </a:solidFill>
              </a:rPr>
              <a:t>1' finish, now </a:t>
            </a:r>
            <a:r>
              <a:rPr lang="en-US" b="1" dirty="0" smtClean="0">
                <a:solidFill>
                  <a:srgbClr val="0070C0"/>
                </a:solidFill>
              </a:rPr>
              <a:t>‘bubbles </a:t>
            </a:r>
            <a:r>
              <a:rPr lang="en-US" b="1" dirty="0">
                <a:solidFill>
                  <a:srgbClr val="0070C0"/>
                </a:solidFill>
              </a:rPr>
              <a:t>2</a:t>
            </a:r>
            <a:r>
              <a:rPr lang="en-US" dirty="0"/>
              <a:t>' It is important to start activity 2 straight away so that the child can understand the process.</a:t>
            </a:r>
          </a:p>
          <a:p>
            <a:pPr marL="285750" indent="-285750">
              <a:buFont typeface="Arial" panose="020B0604020202020204" pitchFamily="34" charset="0"/>
              <a:buChar char="•"/>
            </a:pPr>
            <a:r>
              <a:rPr lang="en-US" dirty="0"/>
              <a:t>Card now and then work effectively if ‘then' activity is </a:t>
            </a:r>
            <a:r>
              <a:rPr lang="en-US" b="1" u="sng" dirty="0"/>
              <a:t>important to….</a:t>
            </a:r>
          </a:p>
          <a:p>
            <a:pPr marL="285750" indent="-285750">
              <a:buFont typeface="Arial" panose="020B0604020202020204" pitchFamily="34" charset="0"/>
              <a:buChar char="•"/>
            </a:pPr>
            <a:r>
              <a:rPr lang="en-US" dirty="0"/>
              <a:t>Make consistent use of the resource</a:t>
            </a:r>
            <a:endParaRPr lang="cy-GB" dirty="0"/>
          </a:p>
        </p:txBody>
      </p:sp>
    </p:spTree>
    <p:extLst>
      <p:ext uri="{BB962C8B-B14F-4D97-AF65-F5344CB8AC3E}">
        <p14:creationId xmlns:p14="http://schemas.microsoft.com/office/powerpoint/2010/main" val="312636232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2144775"/>
            <a:ext cx="9145588" cy="466948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p:cNvSpPr txBox="1"/>
          <p:nvPr/>
        </p:nvSpPr>
        <p:spPr>
          <a:xfrm>
            <a:off x="3570006" y="952225"/>
            <a:ext cx="3855342" cy="523220"/>
          </a:xfrm>
          <a:prstGeom prst="rect">
            <a:avLst/>
          </a:prstGeom>
          <a:noFill/>
        </p:spPr>
        <p:txBody>
          <a:bodyPr wrap="square" rtlCol="0">
            <a:spAutoFit/>
          </a:bodyPr>
          <a:lstStyle/>
          <a:p>
            <a:r>
              <a:rPr lang="cy-GB" sz="2800" dirty="0" smtClean="0"/>
              <a:t>1</a:t>
            </a:r>
            <a:r>
              <a:rPr lang="cy-GB" dirty="0" smtClean="0"/>
              <a:t>: </a:t>
            </a:r>
            <a:r>
              <a:rPr lang="cy-GB" dirty="0" err="1" smtClean="0"/>
              <a:t>Click</a:t>
            </a:r>
            <a:r>
              <a:rPr lang="cy-GB" dirty="0" smtClean="0"/>
              <a:t> </a:t>
            </a:r>
            <a:r>
              <a:rPr lang="cy-GB" dirty="0" err="1" smtClean="0"/>
              <a:t>on</a:t>
            </a:r>
            <a:r>
              <a:rPr lang="cy-GB" dirty="0" smtClean="0"/>
              <a:t> the ‘</a:t>
            </a:r>
            <a:r>
              <a:rPr lang="cy-GB" dirty="0" err="1" smtClean="0"/>
              <a:t>service</a:t>
            </a:r>
            <a:r>
              <a:rPr lang="cy-GB" dirty="0" smtClean="0"/>
              <a:t>’ </a:t>
            </a:r>
            <a:r>
              <a:rPr lang="cy-GB" dirty="0" err="1" smtClean="0"/>
              <a:t>tile</a:t>
            </a:r>
            <a:endParaRPr lang="en-GB" dirty="0"/>
          </a:p>
        </p:txBody>
      </p:sp>
      <p:sp>
        <p:nvSpPr>
          <p:cNvPr id="20" name="TextBox 19"/>
          <p:cNvSpPr txBox="1"/>
          <p:nvPr/>
        </p:nvSpPr>
        <p:spPr>
          <a:xfrm>
            <a:off x="3598935" y="1430636"/>
            <a:ext cx="3826413" cy="461665"/>
          </a:xfrm>
          <a:prstGeom prst="rect">
            <a:avLst/>
          </a:prstGeom>
          <a:noFill/>
        </p:spPr>
        <p:txBody>
          <a:bodyPr wrap="square" rtlCol="0">
            <a:spAutoFit/>
          </a:bodyPr>
          <a:lstStyle/>
          <a:p>
            <a:r>
              <a:rPr lang="en-GB" sz="2400" dirty="0" smtClean="0"/>
              <a:t>2</a:t>
            </a:r>
            <a:r>
              <a:rPr lang="en-GB" dirty="0" smtClean="0"/>
              <a:t>: Click on the ‘Early Years’ tile</a:t>
            </a:r>
            <a:endParaRPr lang="en-GB" dirty="0"/>
          </a:p>
        </p:txBody>
      </p:sp>
      <p:sp>
        <p:nvSpPr>
          <p:cNvPr id="22" name="Rectangle 2"/>
          <p:cNvSpPr txBox="1">
            <a:spLocks noGrp="1" noChangeArrowheads="1"/>
          </p:cNvSpPr>
          <p:nvPr>
            <p:ph type="title"/>
          </p:nvPr>
        </p:nvSpPr>
        <p:spPr bwMode="auto">
          <a:xfrm>
            <a:off x="137069" y="0"/>
            <a:ext cx="8871450" cy="865419"/>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fontScale="90000"/>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err="1" smtClean="0">
                <a:solidFill>
                  <a:schemeClr val="bg1"/>
                </a:solidFill>
              </a:rPr>
              <a:t>ADYaCh</a:t>
            </a:r>
            <a:r>
              <a:rPr lang="cy-GB" sz="3600" dirty="0" smtClean="0">
                <a:solidFill>
                  <a:schemeClr val="bg1"/>
                </a:solidFill>
              </a:rPr>
              <a:t> Gwynedd a Môn </a:t>
            </a:r>
            <a:r>
              <a:rPr lang="cy-GB" sz="3600" dirty="0" err="1" smtClean="0">
                <a:solidFill>
                  <a:schemeClr val="bg1"/>
                </a:solidFill>
              </a:rPr>
              <a:t>Website</a:t>
            </a:r>
            <a:r>
              <a:rPr lang="cy-GB" sz="3600" dirty="0">
                <a:solidFill>
                  <a:schemeClr val="bg1"/>
                </a:solidFill>
              </a:rPr>
              <a:t/>
            </a:r>
            <a:br>
              <a:rPr lang="cy-GB" sz="3600" dirty="0">
                <a:solidFill>
                  <a:schemeClr val="bg1"/>
                </a:solidFill>
              </a:rPr>
            </a:br>
            <a:r>
              <a:rPr lang="cy-GB" sz="3600" dirty="0">
                <a:solidFill>
                  <a:schemeClr val="bg1"/>
                </a:solidFill>
              </a:rPr>
              <a:t>https://</a:t>
            </a:r>
            <a:r>
              <a:rPr lang="cy-GB" sz="3600" dirty="0" smtClean="0">
                <a:solidFill>
                  <a:schemeClr val="bg1"/>
                </a:solidFill>
              </a:rPr>
              <a:t>adyach.cymru</a:t>
            </a:r>
            <a:endParaRPr lang="en-US" altLang="en-US" sz="3600" b="0" dirty="0">
              <a:solidFill>
                <a:schemeClr val="bg1"/>
              </a:solidFill>
            </a:endParaRPr>
          </a:p>
        </p:txBody>
      </p:sp>
      <p:pic>
        <p:nvPicPr>
          <p:cNvPr id="3" name="Picture 2"/>
          <p:cNvPicPr>
            <a:picLocks noChangeAspect="1"/>
          </p:cNvPicPr>
          <p:nvPr/>
        </p:nvPicPr>
        <p:blipFill rotWithShape="1">
          <a:blip r:embed="rId6"/>
          <a:srcRect l="16646" t="27727" r="17204" b="11756"/>
          <a:stretch/>
        </p:blipFill>
        <p:spPr>
          <a:xfrm>
            <a:off x="215099" y="1798953"/>
            <a:ext cx="8606971" cy="4426858"/>
          </a:xfrm>
          <a:prstGeom prst="rect">
            <a:avLst/>
          </a:prstGeom>
        </p:spPr>
      </p:pic>
      <p:cxnSp>
        <p:nvCxnSpPr>
          <p:cNvPr id="14" name="Straight Arrow Connector 13"/>
          <p:cNvCxnSpPr/>
          <p:nvPr/>
        </p:nvCxnSpPr>
        <p:spPr>
          <a:xfrm flipH="1">
            <a:off x="2025748" y="1295937"/>
            <a:ext cx="1544259" cy="2389798"/>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1603717" y="1827297"/>
            <a:ext cx="2194560" cy="3949507"/>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915218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137069" y="0"/>
            <a:ext cx="8871450" cy="974711"/>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smtClean="0">
                <a:solidFill>
                  <a:schemeClr val="bg1"/>
                </a:solidFill>
              </a:rPr>
              <a:t>ADYaCh Gwynedd a Môn </a:t>
            </a:r>
            <a:r>
              <a:rPr lang="cy-GB" sz="3600" dirty="0" err="1" smtClean="0">
                <a:solidFill>
                  <a:schemeClr val="bg1"/>
                </a:solidFill>
              </a:rPr>
              <a:t>Website</a:t>
            </a:r>
            <a:endParaRPr lang="en-US" altLang="en-US" sz="3600" b="0" dirty="0">
              <a:solidFill>
                <a:schemeClr val="bg1"/>
              </a:solidFill>
            </a:endParaRPr>
          </a:p>
        </p:txBody>
      </p:sp>
      <p:pic>
        <p:nvPicPr>
          <p:cNvPr id="3" name="Picture 2"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0419" y="811874"/>
            <a:ext cx="8314006" cy="4844790"/>
          </a:xfrm>
          <a:prstGeom prst="rect">
            <a:avLst/>
          </a:prstGeom>
        </p:spPr>
      </p:pic>
      <p:sp>
        <p:nvSpPr>
          <p:cNvPr id="9" name="TextBox 18"/>
          <p:cNvSpPr txBox="1"/>
          <p:nvPr/>
        </p:nvSpPr>
        <p:spPr>
          <a:xfrm>
            <a:off x="725488" y="5656664"/>
            <a:ext cx="5872260" cy="369332"/>
          </a:xfrm>
          <a:prstGeom prst="rect">
            <a:avLst/>
          </a:prstGeom>
          <a:noFill/>
        </p:spPr>
        <p:txBody>
          <a:bodyPr wrap="square" rtlCol="0">
            <a:spAutoFit/>
          </a:bodyPr>
          <a:lstStyle/>
          <a:p>
            <a:r>
              <a:rPr lang="cy-GB" dirty="0" err="1" smtClean="0"/>
              <a:t>Visaul</a:t>
            </a:r>
            <a:r>
              <a:rPr lang="cy-GB" dirty="0" smtClean="0"/>
              <a:t> </a:t>
            </a:r>
            <a:r>
              <a:rPr lang="cy-GB" dirty="0" err="1" smtClean="0"/>
              <a:t>resources</a:t>
            </a:r>
            <a:r>
              <a:rPr lang="cy-GB" dirty="0" smtClean="0"/>
              <a:t> – </a:t>
            </a:r>
            <a:r>
              <a:rPr lang="cy-GB" dirty="0" err="1" smtClean="0"/>
              <a:t>Time</a:t>
            </a:r>
            <a:r>
              <a:rPr lang="cy-GB" dirty="0" smtClean="0"/>
              <a:t> </a:t>
            </a:r>
            <a:r>
              <a:rPr lang="cy-GB" dirty="0" err="1" smtClean="0"/>
              <a:t>table</a:t>
            </a:r>
            <a:r>
              <a:rPr lang="cy-GB" dirty="0" smtClean="0"/>
              <a:t> and </a:t>
            </a:r>
            <a:r>
              <a:rPr lang="cy-GB" dirty="0" err="1" smtClean="0"/>
              <a:t>Now</a:t>
            </a:r>
            <a:r>
              <a:rPr lang="cy-GB" dirty="0" smtClean="0"/>
              <a:t> / </a:t>
            </a:r>
            <a:r>
              <a:rPr lang="cy-GB" dirty="0" err="1" smtClean="0"/>
              <a:t>then</a:t>
            </a:r>
            <a:r>
              <a:rPr lang="cy-GB" dirty="0" smtClean="0"/>
              <a:t> </a:t>
            </a:r>
            <a:r>
              <a:rPr lang="cy-GB" dirty="0" err="1" smtClean="0"/>
              <a:t>template</a:t>
            </a:r>
            <a:endParaRPr lang="en-GB" dirty="0"/>
          </a:p>
        </p:txBody>
      </p:sp>
      <p:sp>
        <p:nvSpPr>
          <p:cNvPr id="10" name="TextBox 18"/>
          <p:cNvSpPr txBox="1"/>
          <p:nvPr/>
        </p:nvSpPr>
        <p:spPr>
          <a:xfrm>
            <a:off x="3061994" y="1513501"/>
            <a:ext cx="3855342" cy="923330"/>
          </a:xfrm>
          <a:prstGeom prst="rect">
            <a:avLst/>
          </a:prstGeom>
          <a:noFill/>
        </p:spPr>
        <p:txBody>
          <a:bodyPr wrap="square" rtlCol="0">
            <a:spAutoFit/>
          </a:bodyPr>
          <a:lstStyle/>
          <a:p>
            <a:r>
              <a:rPr lang="en-GB" dirty="0" smtClean="0"/>
              <a:t>Provision Map, Supplementary document, F1, F2, and the new referral form </a:t>
            </a:r>
            <a:endParaRPr lang="en-GB" dirty="0"/>
          </a:p>
        </p:txBody>
      </p:sp>
      <p:cxnSp>
        <p:nvCxnSpPr>
          <p:cNvPr id="5" name="Straight Arrow Connector 4"/>
          <p:cNvCxnSpPr/>
          <p:nvPr/>
        </p:nvCxnSpPr>
        <p:spPr>
          <a:xfrm>
            <a:off x="4670474" y="2067951"/>
            <a:ext cx="42203" cy="1828800"/>
          </a:xfrm>
          <a:prstGeom prst="straightConnector1">
            <a:avLst/>
          </a:prstGeom>
          <a:ln w="57150">
            <a:solidFill>
              <a:srgbClr val="D836C5"/>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1057349" y="5010305"/>
            <a:ext cx="628431" cy="667491"/>
          </a:xfrm>
          <a:prstGeom prst="straightConnector1">
            <a:avLst/>
          </a:prstGeom>
          <a:ln w="57150">
            <a:solidFill>
              <a:srgbClr val="D836C5"/>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218576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0490" y="125827"/>
            <a:ext cx="7772400" cy="858911"/>
          </a:xfrm>
          <a:solidFill>
            <a:srgbClr val="578E99"/>
          </a:solidFill>
          <a:ln>
            <a:solidFill>
              <a:srgbClr val="C62ABB"/>
            </a:solidFill>
          </a:ln>
        </p:spPr>
        <p:txBody>
          <a:bodyPr>
            <a:normAutofit fontScale="90000"/>
          </a:bodyPr>
          <a:lstStyle/>
          <a:p>
            <a:r>
              <a:rPr lang="cy-GB" dirty="0" err="1" smtClean="0"/>
              <a:t>What</a:t>
            </a:r>
            <a:r>
              <a:rPr lang="cy-GB" dirty="0" smtClean="0"/>
              <a:t> </a:t>
            </a:r>
            <a:r>
              <a:rPr lang="cy-GB" dirty="0" err="1" smtClean="0"/>
              <a:t>Next</a:t>
            </a:r>
            <a:r>
              <a:rPr lang="cy-GB" dirty="0" smtClean="0"/>
              <a:t>?</a:t>
            </a:r>
            <a:endParaRPr lang="en-GB" dirty="0"/>
          </a:p>
        </p:txBody>
      </p:sp>
      <p:sp>
        <p:nvSpPr>
          <p:cNvPr id="4" name="Petryal 3"/>
          <p:cNvSpPr/>
          <p:nvPr/>
        </p:nvSpPr>
        <p:spPr>
          <a:xfrm>
            <a:off x="618977" y="1720839"/>
            <a:ext cx="7849773" cy="4893647"/>
          </a:xfrm>
          <a:prstGeom prst="rect">
            <a:avLst/>
          </a:prstGeom>
        </p:spPr>
        <p:txBody>
          <a:bodyPr wrap="square">
            <a:spAutoFit/>
          </a:bodyPr>
          <a:lstStyle/>
          <a:p>
            <a:pPr marL="342900" indent="-342900">
              <a:buFont typeface="+mj-lt"/>
              <a:buAutoNum type="arabicPeriod"/>
            </a:pPr>
            <a:r>
              <a:rPr lang="en-US" sz="2400" dirty="0" err="1" smtClean="0"/>
              <a:t>Familiarise</a:t>
            </a:r>
            <a:r>
              <a:rPr lang="en-US" sz="2400" dirty="0" smtClean="0"/>
              <a:t> </a:t>
            </a:r>
            <a:r>
              <a:rPr lang="en-US" sz="2400" dirty="0"/>
              <a:t>yourself with the Provision Map document and appendices</a:t>
            </a:r>
          </a:p>
          <a:p>
            <a:pPr marL="342900" indent="-342900">
              <a:buFont typeface="+mj-lt"/>
              <a:buAutoNum type="arabicPeriod"/>
            </a:pPr>
            <a:r>
              <a:rPr lang="en-US" sz="2400" dirty="0"/>
              <a:t>Consider when the process can begin to be implemented</a:t>
            </a:r>
          </a:p>
          <a:p>
            <a:pPr marL="342900" indent="-342900">
              <a:buFont typeface="+mj-lt"/>
              <a:buAutoNum type="arabicPeriod"/>
            </a:pPr>
            <a:r>
              <a:rPr lang="en-US" sz="2400" dirty="0"/>
              <a:t>Question and Answer </a:t>
            </a:r>
            <a:r>
              <a:rPr lang="en-US" sz="2400" dirty="0" smtClean="0"/>
              <a:t>Session </a:t>
            </a:r>
            <a:r>
              <a:rPr lang="en-US" sz="2400" b="1" dirty="0" smtClean="0"/>
              <a:t>12/1/21</a:t>
            </a:r>
            <a:r>
              <a:rPr lang="en-US" sz="2400" dirty="0" smtClean="0"/>
              <a:t> (zoom meeting details to follow)</a:t>
            </a:r>
            <a:endParaRPr lang="en-US" sz="2400" dirty="0"/>
          </a:p>
          <a:p>
            <a:pPr marL="342900" indent="-342900">
              <a:buFont typeface="+mj-lt"/>
              <a:buAutoNum type="arabicPeriod"/>
            </a:pPr>
            <a:r>
              <a:rPr lang="en-US" sz="2400" dirty="0"/>
              <a:t>Arrange supervision sessions (with LA officers and </a:t>
            </a:r>
            <a:r>
              <a:rPr lang="en-US" sz="2400" dirty="0" smtClean="0"/>
              <a:t>settings) </a:t>
            </a:r>
            <a:r>
              <a:rPr lang="en-US" sz="2400" dirty="0"/>
              <a:t>- By the end of January</a:t>
            </a:r>
          </a:p>
          <a:p>
            <a:pPr marL="342900" indent="-342900">
              <a:buFont typeface="+mj-lt"/>
              <a:buAutoNum type="arabicPeriod"/>
            </a:pPr>
            <a:r>
              <a:rPr lang="en-US" sz="2400" dirty="0"/>
              <a:t>Further training program developed based on your response</a:t>
            </a:r>
          </a:p>
          <a:p>
            <a:pPr marL="342900" indent="-342900">
              <a:buFont typeface="+mj-lt"/>
              <a:buAutoNum type="arabicPeriod"/>
            </a:pPr>
            <a:r>
              <a:rPr lang="en-US" sz="2400" dirty="0"/>
              <a:t>Training to introduce guidance for the Additional Provision (yellow) tier </a:t>
            </a:r>
            <a:r>
              <a:rPr lang="en-US" sz="2400" dirty="0" smtClean="0"/>
              <a:t> and Person centered approach to facilitate positive communication (Spring </a:t>
            </a:r>
            <a:r>
              <a:rPr lang="en-US" sz="2400" dirty="0"/>
              <a:t>Term)</a:t>
            </a:r>
          </a:p>
          <a:p>
            <a:pPr marL="342900" indent="-342900">
              <a:buFont typeface="+mj-lt"/>
              <a:buAutoNum type="arabicPeriod"/>
            </a:pPr>
            <a:r>
              <a:rPr lang="en-US" sz="2400" dirty="0"/>
              <a:t>Code in effect from September 2021</a:t>
            </a:r>
            <a:endParaRPr lang="cy-GB" sz="2400" dirty="0"/>
          </a:p>
        </p:txBody>
      </p:sp>
    </p:spTree>
    <p:extLst>
      <p:ext uri="{BB962C8B-B14F-4D97-AF65-F5344CB8AC3E}">
        <p14:creationId xmlns:p14="http://schemas.microsoft.com/office/powerpoint/2010/main" val="69260784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3278" y="5408049"/>
            <a:ext cx="7886700" cy="1418881"/>
          </a:xfrm>
        </p:spPr>
        <p:txBody>
          <a:bodyPr>
            <a:normAutofit fontScale="92500" lnSpcReduction="20000"/>
          </a:bodyPr>
          <a:lstStyle/>
          <a:p>
            <a:pPr marL="0" indent="0">
              <a:buNone/>
            </a:pPr>
            <a:endParaRPr lang="cy-GB" dirty="0"/>
          </a:p>
          <a:p>
            <a:pPr marL="0" indent="0">
              <a:buNone/>
            </a:pPr>
            <a:endParaRPr lang="cy-GB" dirty="0" smtClean="0"/>
          </a:p>
          <a:p>
            <a:pPr marL="0" indent="0" algn="ctr">
              <a:buNone/>
            </a:pPr>
            <a:r>
              <a:rPr lang="cy-GB" sz="4400" dirty="0" err="1" smtClean="0"/>
              <a:t>Thank</a:t>
            </a:r>
            <a:r>
              <a:rPr lang="cy-GB" sz="4400" dirty="0" smtClean="0"/>
              <a:t> You</a:t>
            </a:r>
            <a:endParaRPr lang="cy-GB" sz="44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2497" y="2238682"/>
            <a:ext cx="1639538" cy="1915423"/>
          </a:xfrm>
          <a:prstGeom prst="rect">
            <a:avLst/>
          </a:prstGeom>
        </p:spPr>
      </p:pic>
      <p:pic>
        <p:nvPicPr>
          <p:cNvPr id="6" name="Llun 5" descr="Clip Sgri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270" y="1724017"/>
            <a:ext cx="3144349" cy="3830973"/>
          </a:xfrm>
          <a:prstGeom prst="rect">
            <a:avLst/>
          </a:prstGeom>
        </p:spPr>
      </p:pic>
      <p:sp>
        <p:nvSpPr>
          <p:cNvPr id="7" name="Title 1"/>
          <p:cNvSpPr txBox="1">
            <a:spLocks/>
          </p:cNvSpPr>
          <p:nvPr/>
        </p:nvSpPr>
        <p:spPr>
          <a:xfrm>
            <a:off x="810490" y="125827"/>
            <a:ext cx="7772400" cy="858911"/>
          </a:xfrm>
          <a:prstGeom prst="rect">
            <a:avLst/>
          </a:prstGeom>
          <a:solidFill>
            <a:srgbClr val="578E99"/>
          </a:solidFill>
          <a:ln>
            <a:solidFill>
              <a:srgbClr val="C62ABB"/>
            </a:solid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y-GB" dirty="0" err="1" smtClean="0"/>
              <a:t>Feed</a:t>
            </a:r>
            <a:r>
              <a:rPr lang="cy-GB" dirty="0" smtClean="0"/>
              <a:t> </a:t>
            </a:r>
            <a:r>
              <a:rPr lang="cy-GB" dirty="0" err="1" smtClean="0"/>
              <a:t>Back</a:t>
            </a:r>
            <a:r>
              <a:rPr lang="cy-GB" dirty="0" smtClean="0"/>
              <a:t> </a:t>
            </a:r>
            <a:r>
              <a:rPr lang="cy-GB" dirty="0" err="1" smtClean="0"/>
              <a:t>Form</a:t>
            </a:r>
            <a:endParaRPr lang="en-GB" dirty="0"/>
          </a:p>
        </p:txBody>
      </p:sp>
      <p:sp>
        <p:nvSpPr>
          <p:cNvPr id="9" name="Rectangle 8"/>
          <p:cNvSpPr/>
          <p:nvPr/>
        </p:nvSpPr>
        <p:spPr>
          <a:xfrm>
            <a:off x="2883063" y="1169711"/>
            <a:ext cx="3879203" cy="369332"/>
          </a:xfrm>
          <a:prstGeom prst="rect">
            <a:avLst/>
          </a:prstGeom>
        </p:spPr>
        <p:txBody>
          <a:bodyPr wrap="none">
            <a:spAutoFit/>
          </a:bodyPr>
          <a:lstStyle/>
          <a:p>
            <a:r>
              <a:rPr lang="cy-GB" dirty="0"/>
              <a:t>https://forms.gle/WwJYiZLKRCJEMRiG7</a:t>
            </a:r>
          </a:p>
        </p:txBody>
      </p:sp>
    </p:spTree>
    <p:extLst>
      <p:ext uri="{BB962C8B-B14F-4D97-AF65-F5344CB8AC3E}">
        <p14:creationId xmlns:p14="http://schemas.microsoft.com/office/powerpoint/2010/main" val="220531917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a Office">
  <a:themeElements>
    <a:clrScheme name="Thema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em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em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hema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gfen ADYaCh" ma:contentTypeID="0x010100BC4EA31785278840B7D927C4D0E5BC4C000F821E3FCC4008438570E9940CB77E93" ma:contentTypeVersion="25" ma:contentTypeDescription="Creu dogfen newydd." ma:contentTypeScope="" ma:versionID="3911bda84f7deff0e7d47842a506f817">
  <xsd:schema xmlns:xsd="http://www.w3.org/2001/XMLSchema" xmlns:xs="http://www.w3.org/2001/XMLSchema" xmlns:p="http://schemas.microsoft.com/office/2006/metadata/properties" xmlns:ns1="http://schemas.microsoft.com/sharepoint/v3" xmlns:ns2="ce09a8b2-3b18-4475-84d7-f31493f7d51c" xmlns:ns3="a6f701de-4e82-432b-9611-693e48701f00" targetNamespace="http://schemas.microsoft.com/office/2006/metadata/properties" ma:root="true" ma:fieldsID="c08b757a5b10af69d2f649b7e2b41c3d" ns1:_="" ns2:_="" ns3:_="">
    <xsd:import namespace="http://schemas.microsoft.com/sharepoint/v3"/>
    <xsd:import namespace="ce09a8b2-3b18-4475-84d7-f31493f7d51c"/>
    <xsd:import namespace="a6f701de-4e82-432b-9611-693e48701f00"/>
    <xsd:element name="properties">
      <xsd:complexType>
        <xsd:sequence>
          <xsd:element name="documentManagement">
            <xsd:complexType>
              <xsd:all>
                <xsd:element ref="ns1:Language"/>
                <xsd:element ref="ns2:KpiDescription" minOccurs="0"/>
                <xsd:element ref="ns3:Audience" minOccurs="0"/>
                <xsd:element ref="ns2:FfeilGysylltiedig" minOccurs="0"/>
                <xsd:element ref="ns2:FfeilGysylltiedig_x003a_ID"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MediaServiceObjectDetectorVersion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8" ma:displayName="Iaith" ma:default="Cymraeg" ma:format="Dropdown" ma:internalName="Language" ma:readOnly="false">
      <xsd:simpleType>
        <xsd:restriction base="dms:Choice">
          <xsd:enumeration value="Cymraeg"/>
          <xsd:enumeration value="English"/>
          <xsd:enumeration value="Dwyieithog / Bilingual"/>
        </xsd:restriction>
      </xsd:simpleType>
    </xsd:element>
  </xsd:schema>
  <xsd:schema xmlns:xsd="http://www.w3.org/2001/XMLSchema" xmlns:xs="http://www.w3.org/2001/XMLSchema" xmlns:dms="http://schemas.microsoft.com/office/2006/documentManagement/types" xmlns:pc="http://schemas.microsoft.com/office/infopath/2007/PartnerControls" targetNamespace="ce09a8b2-3b18-4475-84d7-f31493f7d51c" elementFormDefault="qualified">
    <xsd:import namespace="http://schemas.microsoft.com/office/2006/documentManagement/types"/>
    <xsd:import namespace="http://schemas.microsoft.com/office/infopath/2007/PartnerControls"/>
    <xsd:element name="KpiDescription" ma:index="9" nillable="true" ma:displayName="KpiDescription" ma:description="Mae'r disgrifiad yn rhoi gwybodaeth am ddiben yr amcan." ma:internalName="KpiDescription" ma:readOnly="false">
      <xsd:simpleType>
        <xsd:restriction base="dms:Note">
          <xsd:maxLength value="255"/>
        </xsd:restriction>
      </xsd:simpleType>
    </xsd:element>
    <xsd:element name="FfeilGysylltiedig" ma:index="11" nillable="true" ma:displayName="FfeilGysylltiedig" ma:list="{ce09a8b2-3b18-4475-84d7-f31493f7d51c}" ma:internalName="FfeilGysylltiedig" ma:readOnly="false" ma:showField="Title">
      <xsd:simpleType>
        <xsd:restriction base="dms:Lookup"/>
      </xsd:simpleType>
    </xsd:element>
    <xsd:element name="FfeilGysylltiedig_x003a_ID" ma:index="12" nillable="true" ma:displayName="FfeilGysylltiedig_x003a_ID" ma:list="{ce09a8b2-3b18-4475-84d7-f31493f7d51c}" ma:internalName="FfeilGysylltiedig_x003a_ID" ma:readOnly="true" ma:showField="ID">
      <xsd:simpleType>
        <xsd:restriction base="dms:Lookup"/>
      </xsd:simpleType>
    </xsd:element>
    <xsd:element name="MediaServiceMetadata" ma:index="15" nillable="true" ma:displayName="MediaServiceMetadata" ma:hidden="true" ma:internalName="MediaServiceMetadata" ma:readOnly="true">
      <xsd:simpleType>
        <xsd:restriction base="dms:Note"/>
      </xsd:simpleType>
    </xsd:element>
    <xsd:element name="MediaServiceFastMetadata" ma:index="16" nillable="true" ma:displayName="MediaServiceFastMetadata" ma:hidden="true" ma:internalName="MediaServiceFastMetadata" ma:readOnly="true">
      <xsd:simpleType>
        <xsd:restriction base="dms:Note"/>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lcf76f155ced4ddcb4097134ff3c332f" ma:index="25" nillable="true" ma:taxonomy="true" ma:internalName="lcf76f155ced4ddcb4097134ff3c332f" ma:taxonomyFieldName="MediaServiceImageTags" ma:displayName="Tagiau Delwedd" ma:readOnly="false" ma:fieldId="{5cf76f15-5ced-4ddc-b409-7134ff3c332f}" ma:taxonomyMulti="true" ma:sspId="b65e5a6c-01e6-40a4-a681-398cda8c0209" ma:termSetId="09814cd3-568e-fe90-9814-8d621ff8fb84" ma:anchorId="fba54fb3-c3e1-fe81-a776-ca4b69148c4d" ma:open="true" ma:isKeyword="false">
      <xsd:complexType>
        <xsd:sequence>
          <xsd:element ref="pc:Terms" minOccurs="0" maxOccurs="1"/>
        </xsd:sequence>
      </xsd:complexType>
    </xsd:element>
    <xsd:element name="MediaServiceOCR" ma:index="2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6f701de-4e82-432b-9611-693e48701f00" elementFormDefault="qualified">
    <xsd:import namespace="http://schemas.microsoft.com/office/2006/documentManagement/types"/>
    <xsd:import namespace="http://schemas.microsoft.com/office/infopath/2007/PartnerControls"/>
    <xsd:element name="Audience" ma:index="10" nillable="true" ma:displayName="Audience" ma:internalName="Audience" ma:readOnly="false" ma:requiredMultiChoice="true">
      <xsd:complexType>
        <xsd:complexContent>
          <xsd:extension base="dms:MultiChoice">
            <xsd:sequence>
              <xsd:element name="Value" maxOccurs="unbounded" minOccurs="0" nillable="true">
                <xsd:simpleType>
                  <xsd:restriction base="dms:Choice">
                    <xsd:enumeration value="Rhiant"/>
                    <xsd:enumeration value="Disgybl"/>
                    <xsd:enumeration value="Ysgol"/>
                  </xsd:restriction>
                </xsd:simpleType>
              </xsd:element>
            </xsd:sequence>
          </xsd:extension>
        </xsd:complexContent>
      </xsd:complexType>
    </xsd:element>
    <xsd:element name="SharedWithUsers" ma:index="13" nillable="true" ma:displayName="Rhannwyd â"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Wedi Rhannu Gyda Manylion" ma:internalName="SharedWithDetails" ma:readOnly="true">
      <xsd:simpleType>
        <xsd:restriction base="dms:Note">
          <xsd:maxLength value="255"/>
        </xsd:restriction>
      </xsd:simpleType>
    </xsd:element>
    <xsd:element name="TaxCatchAll" ma:index="26" nillable="true" ma:displayName="Taxonomy Catch All Column" ma:hidden="true" ma:list="{3a852515-9ea1-4215-adde-17bdb06d8659}" ma:internalName="TaxCatchAll" ma:showField="CatchAllData" ma:web="a6f701de-4e82-432b-9611-693e48701f0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Math o Gynnwys"/>
        <xsd:element ref="dc:title" minOccurs="0" maxOccurs="1" ma:index="4" ma:displayName="Teit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anguage xmlns="http://schemas.microsoft.com/sharepoint/v3">English</Language>
    <KpiDescription xmlns="ce09a8b2-3b18-4475-84d7-f31493f7d51c" xsi:nil="true"/>
    <FfeilGysylltiedig xmlns="ce09a8b2-3b18-4475-84d7-f31493f7d51c">1139</FfeilGysylltiedig>
    <Audience xmlns="a6f701de-4e82-432b-9611-693e48701f00">
      <Value>Rhiant</Value>
      <Value>Disgybl</Value>
      <Value>Ysgol</Value>
    </Audience>
    <lcf76f155ced4ddcb4097134ff3c332f xmlns="ce09a8b2-3b18-4475-84d7-f31493f7d51c">
      <Terms xmlns="http://schemas.microsoft.com/office/infopath/2007/PartnerControls"/>
    </lcf76f155ced4ddcb4097134ff3c332f>
    <TaxCatchAll xmlns="a6f701de-4e82-432b-9611-693e48701f00" xsi:nil="true"/>
  </documentManagement>
</p:properties>
</file>

<file path=customXml/itemProps1.xml><?xml version="1.0" encoding="utf-8"?>
<ds:datastoreItem xmlns:ds="http://schemas.openxmlformats.org/officeDocument/2006/customXml" ds:itemID="{EF586E6E-28ED-49E4-AEFF-99C9320355C3}"/>
</file>

<file path=customXml/itemProps2.xml><?xml version="1.0" encoding="utf-8"?>
<ds:datastoreItem xmlns:ds="http://schemas.openxmlformats.org/officeDocument/2006/customXml" ds:itemID="{35F5C738-4E86-4B8C-99E8-060ED8A3936F}"/>
</file>

<file path=customXml/itemProps3.xml><?xml version="1.0" encoding="utf-8"?>
<ds:datastoreItem xmlns:ds="http://schemas.openxmlformats.org/officeDocument/2006/customXml" ds:itemID="{37D7A9D2-C759-4171-894B-E5DE0B758424}"/>
</file>

<file path=docProps/app.xml><?xml version="1.0" encoding="utf-8"?>
<Properties xmlns="http://schemas.openxmlformats.org/officeDocument/2006/extended-properties" xmlns:vt="http://schemas.openxmlformats.org/officeDocument/2006/docPropsVTypes">
  <Template>Office Theme</Template>
  <TotalTime>1687</TotalTime>
  <Words>4928</Words>
  <Application>Microsoft Office PowerPoint</Application>
  <PresentationFormat>On-screen Show (4:3)</PresentationFormat>
  <Paragraphs>627</Paragraphs>
  <Slides>80</Slides>
  <Notes>35</Notes>
  <HiddenSlides>0</HiddenSlides>
  <MMClips>1</MMClips>
  <ScaleCrop>false</ScaleCrop>
  <HeadingPairs>
    <vt:vector size="6" baseType="variant">
      <vt:variant>
        <vt:lpstr>Fonts Used</vt:lpstr>
      </vt:variant>
      <vt:variant>
        <vt:i4>18</vt:i4>
      </vt:variant>
      <vt:variant>
        <vt:lpstr>Theme</vt:lpstr>
      </vt:variant>
      <vt:variant>
        <vt:i4>6</vt:i4>
      </vt:variant>
      <vt:variant>
        <vt:lpstr>Slide Titles</vt:lpstr>
      </vt:variant>
      <vt:variant>
        <vt:i4>80</vt:i4>
      </vt:variant>
    </vt:vector>
  </HeadingPairs>
  <TitlesOfParts>
    <vt:vector size="104" baseType="lpstr">
      <vt:lpstr>MS PGothic</vt:lpstr>
      <vt:lpstr>MS PGothic</vt:lpstr>
      <vt:lpstr>Arial</vt:lpstr>
      <vt:lpstr>Berlin Sans FB Demi</vt:lpstr>
      <vt:lpstr>Calibri</vt:lpstr>
      <vt:lpstr>Calibri Light</vt:lpstr>
      <vt:lpstr>Comic Sans MS</vt:lpstr>
      <vt:lpstr>Chalkduster</vt:lpstr>
      <vt:lpstr>DejaVu Sans</vt:lpstr>
      <vt:lpstr>Gill Sans MT</vt:lpstr>
      <vt:lpstr>Helvetica</vt:lpstr>
      <vt:lpstr>inherit</vt:lpstr>
      <vt:lpstr>Nunito</vt:lpstr>
      <vt:lpstr>StarSymbol</vt:lpstr>
      <vt:lpstr>Symbol</vt:lpstr>
      <vt:lpstr>Times New Roman</vt:lpstr>
      <vt:lpstr>Wingdings</vt:lpstr>
      <vt:lpstr>Zemke Hand ITC Std</vt:lpstr>
      <vt:lpstr>Thema Office</vt:lpstr>
      <vt:lpstr>Office Theme</vt:lpstr>
      <vt:lpstr>1_Office Theme</vt:lpstr>
      <vt:lpstr>2_Office Theme</vt:lpstr>
      <vt:lpstr>3_Office Theme</vt:lpstr>
      <vt:lpstr>4_Office Theme</vt:lpstr>
      <vt:lpstr>ALN Training Ellen Jones  ellenjones@gwynedd.llyw.cymru</vt:lpstr>
      <vt:lpstr>AGENDA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inclusion?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 - chat in Zoom?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Receiving an invitation to contribute to the 1PP</vt:lpstr>
      <vt:lpstr>Visual resources</vt:lpstr>
      <vt:lpstr>Visual time table in every early years setting – Universal provision</vt:lpstr>
      <vt:lpstr>Visual time table in every early years setting – Universal provision</vt:lpstr>
      <vt:lpstr>Now and Then cards- Targeted Universal provision</vt:lpstr>
      <vt:lpstr>Now and Then cards- Targeted Universal provision</vt:lpstr>
      <vt:lpstr>ADYaCh Gwynedd a Môn Website https://adyach.cymru</vt:lpstr>
      <vt:lpstr>ADYaCh Gwynedd a Môn Website</vt:lpstr>
      <vt:lpstr>What Next?</vt:lpstr>
      <vt:lpstr>PowerPoint Presentation</vt:lpstr>
    </vt:vector>
  </TitlesOfParts>
  <Company>Cyngor Gwynedd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Gwynedd Early Education settings ALN Training 11.2020</dc:title>
  <dc:creator>Ellen Jones</dc:creator>
  <cp:lastModifiedBy>Jones Ellen Mai (ADDYSG)</cp:lastModifiedBy>
  <cp:revision>92</cp:revision>
  <dcterms:created xsi:type="dcterms:W3CDTF">2020-11-02T10:08:13Z</dcterms:created>
  <dcterms:modified xsi:type="dcterms:W3CDTF">2020-12-08T10:04:46Z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0x010100BC4EA31785278840B7D927C4D0E5BC4C000F821E3FCC4008438570E9940CB77E93</vt:lpwstr>
  </property>
  <property fmtid="{D5CDD505-2E9C-101B-9397-08002B2CF9AE}" pid="3" name="Order">
    <vt:r8>97900</vt:r8>
  </property>
  <property fmtid="{D5CDD505-2E9C-101B-9397-08002B2CF9AE}" pid="4" name="xd_ProgID">
    <vt:lpwstr/>
  </property>
  <property fmtid="{D5CDD505-2E9C-101B-9397-08002B2CF9AE}" pid="5" name="_CopySource">
    <vt:lpwstr>https://porthmewnol.gwynedd.llyw.cymru/safle/adyach/ADYaCh/ADY/Blynyddoedd Cynnar/Hyfforddiant Lleoliadau Blynyddoedd Cynnar/Rhiant/Gwynedd Early Education settings ALN Training 11.2020.pptx</vt:lpwstr>
  </property>
  <property fmtid="{D5CDD505-2E9C-101B-9397-08002B2CF9AE}" pid="6" name="_SourceUrl">
    <vt:lpwstr/>
  </property>
  <property fmtid="{D5CDD505-2E9C-101B-9397-08002B2CF9AE}" pid="7" name="_SharedFileIndex">
    <vt:lpwstr/>
  </property>
  <property fmtid="{D5CDD505-2E9C-101B-9397-08002B2CF9AE}" pid="8" name="TemplateUrl">
    <vt:lpwstr/>
  </property>
  <property fmtid="{D5CDD505-2E9C-101B-9397-08002B2CF9AE}" pid="9" name="_ExtendedDescription">
    <vt:lpwstr/>
  </property>
</Properties>
</file>