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5"/>
  </p:sldMasterIdLst>
  <p:sldIdLst>
    <p:sldId id="256" r:id="rId6"/>
    <p:sldId id="263" r:id="rId7"/>
    <p:sldId id="257" r:id="rId8"/>
    <p:sldId id="258" r:id="rId9"/>
    <p:sldId id="260" r:id="rId10"/>
    <p:sldId id="259" r:id="rId11"/>
    <p:sldId id="261" r:id="rId12"/>
    <p:sldId id="262" r:id="rId13"/>
    <p:sldId id="264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F6FC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81" d="100"/>
          <a:sy n="81" d="100"/>
        </p:scale>
        <p:origin x="33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1.xml"/><Relationship Id="rId15" Type="http://schemas.openxmlformats.org/officeDocument/2006/relationships/presProps" Target="presProps.xml"/><Relationship Id="rId10" Type="http://schemas.openxmlformats.org/officeDocument/2006/relationships/slide" Target="slides/slide5.xml"/><Relationship Id="rId14" Type="http://schemas.openxmlformats.org/officeDocument/2006/relationships/slide" Target="slides/slide9.xml"/><Relationship Id="rId9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thruBlk="1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5/19/2020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thruBlk="1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thruBlk="1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5/19/2020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thruBlk="1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5/19/2020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thruBlk="1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5/19/2020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thruBlk="1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5/19/2020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thruBlk="1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5/19/2020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thruBlk="1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5/19/2020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thruBlk="1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thruBlk="1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thruBlk="1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thruBlk="1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thruBlk="1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thruBlk="1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5/19/2020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thruBlk="1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thruBlk="1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5/19/2020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1" r:id="rId3"/>
    <p:sldLayoutId id="2147483666" r:id="rId4"/>
    <p:sldLayoutId id="2147483653" r:id="rId5"/>
    <p:sldLayoutId id="2147483654" r:id="rId6"/>
    <p:sldLayoutId id="2147483655" r:id="rId7"/>
    <p:sldLayoutId id="2147483667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8" r:id="rId15"/>
    <p:sldLayoutId id="2147483659" r:id="rId16"/>
  </p:sldLayoutIdLst>
  <mc:AlternateContent xmlns:mc="http://schemas.openxmlformats.org/markup-compatibility/2006" xmlns:p14="http://schemas.microsoft.com/office/powerpoint/2010/main">
    <mc:Choice Requires="p14">
      <p:transition spd="slow" p14:dur="3400">
        <p14:reveal thruBlk="1"/>
      </p:transition>
    </mc:Choice>
    <mc:Fallback xmlns="">
      <p:transition spd="slow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5.jpg"/><Relationship Id="rId12" Type="http://schemas.openxmlformats.org/officeDocument/2006/relationships/image" Target="../media/image9.png"/><Relationship Id="rId2" Type="http://schemas.microsoft.com/office/2007/relationships/media" Target="../media/media1.m4a"/><Relationship Id="rId1" Type="http://schemas.openxmlformats.org/officeDocument/2006/relationships/audio" Target="NULL" TargetMode="External"/><Relationship Id="rId6" Type="http://schemas.openxmlformats.org/officeDocument/2006/relationships/image" Target="../media/image4.jpg"/><Relationship Id="rId11" Type="http://schemas.openxmlformats.org/officeDocument/2006/relationships/image" Target="../media/image1.jpeg"/><Relationship Id="rId5" Type="http://schemas.openxmlformats.org/officeDocument/2006/relationships/image" Target="../media/image3.jpg"/><Relationship Id="rId10" Type="http://schemas.openxmlformats.org/officeDocument/2006/relationships/image" Target="../media/image8.jpg"/><Relationship Id="rId4" Type="http://schemas.openxmlformats.org/officeDocument/2006/relationships/image" Target="../media/image2.png"/><Relationship Id="rId9" Type="http://schemas.openxmlformats.org/officeDocument/2006/relationships/image" Target="../media/image7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3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12.png"/><Relationship Id="rId5" Type="http://schemas.openxmlformats.org/officeDocument/2006/relationships/image" Target="../media/image11.jpg"/><Relationship Id="rId4" Type="http://schemas.openxmlformats.org/officeDocument/2006/relationships/image" Target="../media/image10.jpg"/><Relationship Id="rId9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9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1.jpeg"/><Relationship Id="rId5" Type="http://schemas.openxmlformats.org/officeDocument/2006/relationships/image" Target="../media/image17.jp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20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19.jpg"/><Relationship Id="rId5" Type="http://schemas.openxmlformats.org/officeDocument/2006/relationships/image" Target="../media/image18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1.jpe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22.png"/><Relationship Id="rId5" Type="http://schemas.openxmlformats.org/officeDocument/2006/relationships/image" Target="../media/image21.jp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9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1.jpeg"/><Relationship Id="rId5" Type="http://schemas.openxmlformats.org/officeDocument/2006/relationships/image" Target="../media/image24.jpg"/><Relationship Id="rId4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.jpe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9.png"/><Relationship Id="rId5" Type="http://schemas.openxmlformats.org/officeDocument/2006/relationships/image" Target="../media/image25.png"/><Relationship Id="rId4" Type="http://schemas.openxmlformats.org/officeDocument/2006/relationships/hyperlink" Target="http://www.adyach.cymru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y-GB" dirty="0" smtClean="0">
                <a:solidFill>
                  <a:srgbClr val="DF6FC7"/>
                </a:solidFill>
              </a:rPr>
              <a:t>Cefnogi Disgyblion Nam Clyw</a:t>
            </a:r>
            <a:endParaRPr lang="en-GB" dirty="0">
              <a:solidFill>
                <a:srgbClr val="DF6FC7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y-GB" dirty="0" smtClean="0"/>
              <a:t>Wrth gynnig sesiynau o bell  </a:t>
            </a:r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2596" y="3517115"/>
            <a:ext cx="2270397" cy="2060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8209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thruBlk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dirty="0" smtClean="0">
                <a:solidFill>
                  <a:srgbClr val="DF6FC7"/>
                </a:solidFill>
              </a:rPr>
              <a:t>Ydi’r disgybl Nam Clyw yn cael mynediad i’r gwaith / gwersi ?</a:t>
            </a:r>
            <a:endParaRPr lang="en-GB" dirty="0">
              <a:solidFill>
                <a:srgbClr val="DF6FC7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2424" y="3918503"/>
            <a:ext cx="2079897" cy="207989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8137" y="4474400"/>
            <a:ext cx="1952625" cy="1524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249" y="5028247"/>
            <a:ext cx="2705100" cy="111442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5544" y="2358411"/>
            <a:ext cx="2047875" cy="200977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5007" y="1770752"/>
            <a:ext cx="1819275" cy="18669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0641" y="1930400"/>
            <a:ext cx="1942828" cy="194282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65249" y="2125662"/>
            <a:ext cx="1933399" cy="1065303"/>
          </a:xfrm>
          <a:prstGeom prst="rect">
            <a:avLst/>
          </a:prstGeom>
        </p:spPr>
      </p:pic>
      <p:pic>
        <p:nvPicPr>
          <p:cNvPr id="13" name="Picture 12"/>
          <p:cNvPicPr/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43277" y="4474400"/>
            <a:ext cx="2270397" cy="2060725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16" name="Recorded Sound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3155"/>
                  <p14:fade in="750" out="500"/>
                </p14:media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1613674" y="616335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826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thruBlk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107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dirty="0" smtClean="0">
                <a:solidFill>
                  <a:srgbClr val="DF6FC7"/>
                </a:solidFill>
              </a:rPr>
              <a:t>Bod yn ymwybodol o anghenion unigol eich disgyblion</a:t>
            </a:r>
            <a:r>
              <a:rPr lang="cy-GB" dirty="0" smtClean="0"/>
              <a:t>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2160589"/>
            <a:ext cx="4508620" cy="1201783"/>
          </a:xfrm>
        </p:spPr>
        <p:txBody>
          <a:bodyPr/>
          <a:lstStyle/>
          <a:p>
            <a:endParaRPr lang="cy-GB" dirty="0" smtClean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9577" y="1604170"/>
            <a:ext cx="1601048" cy="119453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61486" y="2606908"/>
            <a:ext cx="37421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2400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Angen gwisgo offer?</a:t>
            </a:r>
            <a:endParaRPr lang="en-GB" sz="2400" dirty="0">
              <a:ln w="0"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01534" y="1859749"/>
            <a:ext cx="4807132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400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Natur</a:t>
            </a:r>
            <a:r>
              <a:rPr lang="en-US" sz="2400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/ </a:t>
            </a:r>
            <a:r>
              <a:rPr lang="en-US" sz="2400" dirty="0" err="1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lefel</a:t>
            </a:r>
            <a:r>
              <a:rPr lang="en-US" sz="2400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y </a:t>
            </a:r>
            <a:r>
              <a:rPr lang="en-US" sz="2400" dirty="0" err="1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colled</a:t>
            </a:r>
            <a:r>
              <a:rPr lang="en-US" sz="2400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clyw</a:t>
            </a:r>
            <a:r>
              <a:rPr lang="en-US" sz="2400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endParaRPr lang="en-US" sz="2400" b="0" cap="none" spc="0" dirty="0">
              <a:ln w="0"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36023" y="3417033"/>
            <a:ext cx="3712691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400" b="0" cap="none" spc="0" dirty="0" err="1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Angen</a:t>
            </a:r>
            <a:r>
              <a:rPr lang="en-US" sz="2400" b="0" cap="none" spc="0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sz="2400" b="0" cap="none" spc="0" dirty="0" err="1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dilyn</a:t>
            </a:r>
            <a:r>
              <a:rPr lang="en-US" sz="2400" b="0" cap="none" spc="0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sz="2400" b="0" cap="none" spc="0" dirty="0" err="1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siap</a:t>
            </a:r>
            <a:r>
              <a:rPr lang="en-US" sz="2400" b="0" cap="none" spc="0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sz="2400" b="0" cap="none" spc="0" dirty="0" err="1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gwefus</a:t>
            </a:r>
            <a:r>
              <a:rPr lang="en-US" sz="2400" b="0" cap="none" spc="0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?</a:t>
            </a:r>
            <a:endParaRPr lang="en-US" sz="2400" b="0" cap="none" spc="0" dirty="0">
              <a:ln w="0"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60875" y="4123533"/>
            <a:ext cx="4714793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400" b="0" cap="none" spc="0" dirty="0" err="1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Angen</a:t>
            </a:r>
            <a:r>
              <a:rPr lang="en-US" sz="2400" b="0" cap="none" spc="0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sz="2400" b="0" cap="none" spc="0" dirty="0" err="1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amser</a:t>
            </a:r>
            <a:r>
              <a:rPr lang="en-US" sz="2400" b="0" cap="none" spc="0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sz="2400" b="0" cap="none" spc="0" dirty="0" err="1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i</a:t>
            </a:r>
            <a:r>
              <a:rPr lang="en-US" sz="2400" b="0" cap="none" spc="0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sz="2400" b="0" cap="none" spc="0" dirty="0" err="1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brosesu</a:t>
            </a:r>
            <a:r>
              <a:rPr lang="en-US" sz="2400" b="0" cap="none" spc="0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? </a:t>
            </a:r>
            <a:endParaRPr lang="en-US" sz="2400" b="0" cap="none" spc="0" dirty="0">
              <a:ln w="0"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1825" y="3089165"/>
            <a:ext cx="2023187" cy="94415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4693" y="4156009"/>
            <a:ext cx="1023147" cy="1023147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691726" y="5252067"/>
            <a:ext cx="58237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dirty="0" smtClean="0">
                <a:solidFill>
                  <a:schemeClr val="accent1">
                    <a:lumMod val="50000"/>
                  </a:schemeClr>
                </a:solidFill>
              </a:rPr>
              <a:t>Gwybodaeth angenrheidiol yn CDU y disgybl neu yn adroddiad </a:t>
            </a:r>
            <a:r>
              <a:rPr lang="cy-GB" dirty="0" err="1" smtClean="0">
                <a:solidFill>
                  <a:schemeClr val="accent1">
                    <a:lumMod val="50000"/>
                  </a:schemeClr>
                </a:solidFill>
              </a:rPr>
              <a:t>ADYaCH</a:t>
            </a:r>
            <a:r>
              <a:rPr lang="cy-GB" dirty="0" smtClean="0">
                <a:solidFill>
                  <a:schemeClr val="accent1">
                    <a:lumMod val="50000"/>
                  </a:schemeClr>
                </a:solidFill>
              </a:rPr>
              <a:t> y disgybl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13" name="Picture 12"/>
          <p:cNvPicPr/>
          <p:nvPr/>
        </p:nvPicPr>
        <p:blipFill rotWithShape="1">
          <a:blip r:embed="rId7"/>
          <a:srcRect l="6172" t="25163" r="7695" b="9490"/>
          <a:stretch/>
        </p:blipFill>
        <p:spPr bwMode="auto">
          <a:xfrm>
            <a:off x="4806267" y="5616549"/>
            <a:ext cx="3969136" cy="102655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4" name="Picture 13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19547" y="4354365"/>
            <a:ext cx="2270397" cy="2060725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7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457208" y="6354514"/>
            <a:ext cx="432736" cy="432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0222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thruBlk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5349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dirty="0" smtClean="0">
                <a:solidFill>
                  <a:srgbClr val="DF6FC7"/>
                </a:solidFill>
              </a:rPr>
              <a:t>Paratoi deunyddiau o flaen llaw  </a:t>
            </a:r>
            <a:endParaRPr lang="en-GB" dirty="0">
              <a:solidFill>
                <a:srgbClr val="DF6FC7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85" t="11269" r="6265" b="9859"/>
          <a:stretch/>
        </p:blipFill>
        <p:spPr>
          <a:xfrm>
            <a:off x="1110030" y="4327905"/>
            <a:ext cx="2050868" cy="229906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24686" r="1142" b="5179"/>
          <a:stretch/>
        </p:blipFill>
        <p:spPr>
          <a:xfrm>
            <a:off x="7297106" y="2230310"/>
            <a:ext cx="2228235" cy="204517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985085" y="3575538"/>
            <a:ext cx="2300758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0" cap="none" spc="0" dirty="0" err="1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Taflenni</a:t>
            </a:r>
            <a:r>
              <a:rPr lang="en-US" sz="2400" b="0" cap="none" spc="0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sz="2400" b="0" cap="none" spc="0" dirty="0" err="1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gwaith</a:t>
            </a:r>
            <a:endParaRPr lang="en-US" sz="2400" b="0" cap="none" spc="0" dirty="0">
              <a:ln w="0"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961222" y="1451897"/>
            <a:ext cx="34355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0" cap="none" spc="0" dirty="0" err="1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Geiriau</a:t>
            </a:r>
            <a:r>
              <a:rPr lang="en-US" sz="3200" b="0" cap="none" spc="0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sz="3200" b="0" cap="none" spc="0" dirty="0" err="1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allweddol</a:t>
            </a:r>
            <a:endParaRPr lang="en-US" sz="3200" b="0" cap="none" spc="0" dirty="0">
              <a:ln w="0"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5474" y="1525658"/>
            <a:ext cx="395998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 err="1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Trefn</a:t>
            </a:r>
            <a:r>
              <a:rPr lang="en-US" dirty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/</a:t>
            </a:r>
            <a:r>
              <a:rPr lang="en-US" dirty="0" err="1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cynnwys</a:t>
            </a:r>
            <a:r>
              <a:rPr lang="en-US" dirty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y </a:t>
            </a:r>
            <a:r>
              <a:rPr lang="en-US" dirty="0" err="1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wers</a:t>
            </a:r>
            <a:endParaRPr lang="en-US" dirty="0" smtClean="0">
              <a:ln w="0"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marL="342900" indent="-342900" algn="ctr">
              <a:buFont typeface="+mj-lt"/>
              <a:buAutoNum type="arabicPeriod"/>
            </a:pPr>
            <a:endParaRPr lang="en-US" dirty="0">
              <a:ln w="0"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marL="342900" indent="-342900" algn="ctr">
              <a:buFont typeface="+mj-lt"/>
              <a:buAutoNum type="arabicPeriod"/>
            </a:pPr>
            <a:r>
              <a:rPr lang="en-US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 2.     3………………</a:t>
            </a:r>
            <a:endParaRPr lang="en-US" dirty="0">
              <a:ln w="0"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394579" y="5093983"/>
            <a:ext cx="459773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Gwybodaeth </a:t>
            </a:r>
            <a:r>
              <a:rPr lang="en-US" sz="3200" dirty="0" err="1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yn</a:t>
            </a:r>
            <a:r>
              <a:rPr lang="en-US" sz="3200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sz="3200" dirty="0" err="1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weledol</a:t>
            </a:r>
            <a:endParaRPr lang="en-US" sz="3200" b="0" cap="none" spc="0" dirty="0">
              <a:ln w="0"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7" name="AutoShape 2" descr="Best Digital Marketing Agency for Hair Salons and Barbershops ...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97818" y="5678758"/>
            <a:ext cx="1712234" cy="946831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4290613" y="1844100"/>
            <a:ext cx="2159566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0" cap="none" spc="0" dirty="0" err="1" smtClean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Gwahaniaethu</a:t>
            </a:r>
            <a:endParaRPr lang="en-US" sz="2400" b="0" cap="none" spc="0" dirty="0">
              <a:ln w="0"/>
              <a:solidFill>
                <a:srgbClr val="0070C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763638" y="2964845"/>
            <a:ext cx="2424062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000" b="0" cap="none" spc="0" dirty="0" err="1" smtClean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Lefel</a:t>
            </a:r>
            <a:r>
              <a:rPr lang="en-US" sz="2000" b="0" cap="none" spc="0" dirty="0" smtClean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sz="2000" b="0" cap="none" spc="0" dirty="0" err="1" smtClean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iaith</a:t>
            </a:r>
            <a:r>
              <a:rPr lang="en-US" sz="2000" b="0" cap="none" spc="0" dirty="0" smtClean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sz="2000" b="0" cap="none" spc="0" dirty="0" err="1" smtClean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addas</a:t>
            </a:r>
            <a:r>
              <a:rPr lang="en-US" sz="2000" b="0" cap="none" spc="0" dirty="0" smtClean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 ? </a:t>
            </a:r>
            <a:endParaRPr lang="en-US" sz="2000" b="0" cap="none" spc="0" dirty="0">
              <a:ln w="0"/>
              <a:solidFill>
                <a:srgbClr val="0070C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1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225994" y="5575297"/>
            <a:ext cx="609600" cy="609600"/>
          </a:xfrm>
          <a:prstGeom prst="rect">
            <a:avLst/>
          </a:prstGeom>
        </p:spPr>
      </p:pic>
      <p:pic>
        <p:nvPicPr>
          <p:cNvPr id="14" name="Picture 13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341" y="4544934"/>
            <a:ext cx="2270397" cy="2060725"/>
          </a:xfrm>
          <a:prstGeom prst="rect">
            <a:avLst/>
          </a:prstGeom>
          <a:ln>
            <a:solidFill>
              <a:srgbClr val="0070C0"/>
            </a:solidFill>
          </a:ln>
        </p:spPr>
      </p:pic>
    </p:spTree>
    <p:extLst>
      <p:ext uri="{BB962C8B-B14F-4D97-AF65-F5344CB8AC3E}">
        <p14:creationId xmlns:p14="http://schemas.microsoft.com/office/powerpoint/2010/main" val="3613832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thruBlk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1040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3777100" cy="1180011"/>
          </a:xfrm>
        </p:spPr>
        <p:txBody>
          <a:bodyPr/>
          <a:lstStyle/>
          <a:p>
            <a:r>
              <a:rPr lang="cy-GB" dirty="0" smtClean="0">
                <a:solidFill>
                  <a:srgbClr val="DF6FC7"/>
                </a:solidFill>
              </a:rPr>
              <a:t>Gosod llwyfan. </a:t>
            </a:r>
            <a:endParaRPr lang="en-GB" dirty="0">
              <a:solidFill>
                <a:srgbClr val="DF6FC7"/>
              </a:solidFill>
            </a:endParaRPr>
          </a:p>
        </p:txBody>
      </p:sp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029406" y="5932715"/>
            <a:ext cx="609600" cy="6096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2994" y="480876"/>
            <a:ext cx="3139440" cy="176593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606731" y="2377440"/>
            <a:ext cx="6048103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y-GB" dirty="0" smtClean="0"/>
          </a:p>
          <a:p>
            <a:r>
              <a:rPr lang="cy-GB" sz="2400" dirty="0" smtClean="0">
                <a:solidFill>
                  <a:srgbClr val="0070C0"/>
                </a:solidFill>
              </a:rPr>
              <a:t>Dim sŵn cefndir</a:t>
            </a:r>
          </a:p>
          <a:p>
            <a:endParaRPr lang="cy-GB" sz="2400" dirty="0">
              <a:solidFill>
                <a:srgbClr val="0070C0"/>
              </a:solidFill>
            </a:endParaRPr>
          </a:p>
          <a:p>
            <a:r>
              <a:rPr lang="cy-GB" sz="2400" dirty="0" smtClean="0">
                <a:solidFill>
                  <a:srgbClr val="0070C0"/>
                </a:solidFill>
              </a:rPr>
              <a:t>Defnyddio meic/ clustffonau</a:t>
            </a:r>
          </a:p>
          <a:p>
            <a:endParaRPr lang="cy-GB" sz="2400" dirty="0">
              <a:solidFill>
                <a:srgbClr val="0070C0"/>
              </a:solidFill>
            </a:endParaRPr>
          </a:p>
          <a:p>
            <a:r>
              <a:rPr lang="cy-GB" sz="2400" dirty="0" smtClean="0">
                <a:solidFill>
                  <a:srgbClr val="0070C0"/>
                </a:solidFill>
              </a:rPr>
              <a:t>Ydi pawb yn gweld eich </a:t>
            </a:r>
            <a:r>
              <a:rPr lang="cy-GB" sz="2400" dirty="0" err="1" smtClean="0">
                <a:solidFill>
                  <a:srgbClr val="0070C0"/>
                </a:solidFill>
              </a:rPr>
              <a:t>gwyneb</a:t>
            </a:r>
            <a:r>
              <a:rPr lang="cy-GB" sz="2400" dirty="0" smtClean="0">
                <a:solidFill>
                  <a:srgbClr val="0070C0"/>
                </a:solidFill>
              </a:rPr>
              <a:t> yn glir?</a:t>
            </a:r>
          </a:p>
          <a:p>
            <a:endParaRPr lang="cy-GB" sz="2400" dirty="0">
              <a:solidFill>
                <a:srgbClr val="0070C0"/>
              </a:solidFill>
            </a:endParaRPr>
          </a:p>
          <a:p>
            <a:r>
              <a:rPr lang="cy-GB" sz="2400" dirty="0" smtClean="0">
                <a:solidFill>
                  <a:srgbClr val="0070C0"/>
                </a:solidFill>
              </a:rPr>
              <a:t>Cefndir plaen </a:t>
            </a:r>
          </a:p>
          <a:p>
            <a:endParaRPr lang="cy-GB" sz="2400" dirty="0">
              <a:solidFill>
                <a:srgbClr val="0070C0"/>
              </a:solidFill>
            </a:endParaRPr>
          </a:p>
          <a:p>
            <a:r>
              <a:rPr lang="cy-GB" sz="2400" dirty="0" smtClean="0">
                <a:solidFill>
                  <a:srgbClr val="0070C0"/>
                </a:solidFill>
              </a:rPr>
              <a:t>Dim eistedd o flaen ffenest /golau llachar</a:t>
            </a:r>
          </a:p>
          <a:p>
            <a:endParaRPr lang="en-GB" dirty="0"/>
          </a:p>
        </p:txBody>
      </p:sp>
      <p:pic>
        <p:nvPicPr>
          <p:cNvPr id="6" name="Picture 5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90678" y="4481590"/>
            <a:ext cx="2270397" cy="2060725"/>
          </a:xfrm>
          <a:prstGeom prst="rect">
            <a:avLst/>
          </a:prstGeom>
          <a:ln>
            <a:solidFill>
              <a:srgbClr val="0070C0"/>
            </a:solidFill>
          </a:ln>
        </p:spPr>
      </p:pic>
    </p:spTree>
    <p:extLst>
      <p:ext uri="{BB962C8B-B14F-4D97-AF65-F5344CB8AC3E}">
        <p14:creationId xmlns:p14="http://schemas.microsoft.com/office/powerpoint/2010/main" val="1828663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thruBlk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604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dirty="0" smtClean="0">
                <a:solidFill>
                  <a:srgbClr val="DF6FC7"/>
                </a:solidFill>
              </a:rPr>
              <a:t>Gosod Rheolau/disgwyliadau </a:t>
            </a:r>
            <a:endParaRPr lang="en-GB" dirty="0">
              <a:solidFill>
                <a:srgbClr val="DF6FC7"/>
              </a:solidFill>
            </a:endParaRPr>
          </a:p>
        </p:txBody>
      </p:sp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003280" y="5932715"/>
            <a:ext cx="609600" cy="6096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669" y="1685109"/>
            <a:ext cx="1815988" cy="212924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9371" y="1342829"/>
            <a:ext cx="1962685" cy="2590062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846664" y="4428199"/>
            <a:ext cx="4945585" cy="181588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70C0"/>
                </a:solidFill>
                <a:effectLst/>
              </a:rPr>
              <a:t>Aralleirio</a:t>
            </a:r>
            <a:r>
              <a:rPr lang="en-US" sz="3200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70C0"/>
                </a:solidFill>
                <a:effectLst/>
              </a:rPr>
              <a:t>/ail </a:t>
            </a:r>
            <a:r>
              <a:rPr lang="en-US" sz="3200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70C0"/>
                </a:solidFill>
                <a:effectLst/>
              </a:rPr>
              <a:t>ddweud</a:t>
            </a:r>
            <a:endParaRPr lang="en-US" sz="3200" cap="none" spc="0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0070C0"/>
              </a:solidFill>
              <a:effectLst/>
            </a:endParaRPr>
          </a:p>
          <a:p>
            <a:pPr algn="ctr"/>
            <a:endParaRPr lang="en-US" sz="4400" dirty="0">
              <a:ln w="22225">
                <a:solidFill>
                  <a:schemeClr val="accent2"/>
                </a:solidFill>
                <a:prstDash val="solid"/>
              </a:ln>
              <a:solidFill>
                <a:srgbClr val="0070C0"/>
              </a:solidFill>
            </a:endParaRPr>
          </a:p>
          <a:p>
            <a:pPr algn="ctr"/>
            <a:r>
              <a:rPr lang="en-US" sz="3600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70C0"/>
                </a:solidFill>
                <a:effectLst/>
              </a:rPr>
              <a:t>Ydi</a:t>
            </a:r>
            <a:r>
              <a:rPr lang="en-US" sz="3600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70C0"/>
                </a:solidFill>
                <a:effectLst/>
              </a:rPr>
              <a:t> </a:t>
            </a:r>
            <a:r>
              <a:rPr lang="en-US" sz="3600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70C0"/>
                </a:solidFill>
                <a:effectLst/>
              </a:rPr>
              <a:t>pawb</a:t>
            </a:r>
            <a:r>
              <a:rPr lang="en-US" sz="3600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70C0"/>
                </a:solidFill>
                <a:effectLst/>
              </a:rPr>
              <a:t> </a:t>
            </a:r>
            <a:r>
              <a:rPr lang="en-US" sz="3600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70C0"/>
                </a:solidFill>
                <a:effectLst/>
              </a:rPr>
              <a:t>wedi</a:t>
            </a:r>
            <a:r>
              <a:rPr lang="en-US" sz="3600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70C0"/>
                </a:solidFill>
                <a:effectLst/>
              </a:rPr>
              <a:t> </a:t>
            </a:r>
            <a:r>
              <a:rPr lang="en-US" sz="3600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70C0"/>
                </a:solidFill>
                <a:effectLst/>
              </a:rPr>
              <a:t>deall</a:t>
            </a:r>
            <a:r>
              <a:rPr lang="en-US" sz="3600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70C0"/>
                </a:solidFill>
                <a:effectLst/>
              </a:rPr>
              <a:t> ? </a:t>
            </a:r>
            <a:r>
              <a:rPr lang="en-US" sz="3600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 </a:t>
            </a:r>
            <a:endParaRPr lang="en-US" sz="3600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2145" y="1930400"/>
            <a:ext cx="3460205" cy="1946365"/>
          </a:xfrm>
          <a:prstGeom prst="rect">
            <a:avLst/>
          </a:prstGeom>
        </p:spPr>
      </p:pic>
      <p:pic>
        <p:nvPicPr>
          <p:cNvPr id="8" name="Picture 7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42483" y="4491749"/>
            <a:ext cx="2270397" cy="2060725"/>
          </a:xfrm>
          <a:prstGeom prst="rect">
            <a:avLst/>
          </a:prstGeom>
          <a:ln>
            <a:solidFill>
              <a:srgbClr val="0070C0"/>
            </a:solidFill>
          </a:ln>
        </p:spPr>
      </p:pic>
    </p:spTree>
    <p:extLst>
      <p:ext uri="{BB962C8B-B14F-4D97-AF65-F5344CB8AC3E}">
        <p14:creationId xmlns:p14="http://schemas.microsoft.com/office/powerpoint/2010/main" val="3300540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thruBlk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98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dirty="0" smtClean="0">
                <a:solidFill>
                  <a:srgbClr val="DF6FC7"/>
                </a:solidFill>
              </a:rPr>
              <a:t>Defnyddio </a:t>
            </a:r>
            <a:r>
              <a:rPr lang="cy-GB" dirty="0" err="1" smtClean="0">
                <a:solidFill>
                  <a:srgbClr val="DF6FC7"/>
                </a:solidFill>
              </a:rPr>
              <a:t>clips</a:t>
            </a:r>
            <a:r>
              <a:rPr lang="cy-GB" dirty="0" smtClean="0">
                <a:solidFill>
                  <a:srgbClr val="DF6FC7"/>
                </a:solidFill>
              </a:rPr>
              <a:t> fideo </a:t>
            </a:r>
            <a:endParaRPr lang="en-GB" dirty="0">
              <a:solidFill>
                <a:srgbClr val="DF6FC7"/>
              </a:solidFill>
            </a:endParaRPr>
          </a:p>
        </p:txBody>
      </p:sp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055532" y="5998028"/>
            <a:ext cx="609600" cy="6096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0732" y="2061028"/>
            <a:ext cx="3303270" cy="235004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1260" y="1270000"/>
            <a:ext cx="4354694" cy="4354694"/>
          </a:xfrm>
          <a:prstGeom prst="rect">
            <a:avLst/>
          </a:prstGeom>
        </p:spPr>
      </p:pic>
      <p:pic>
        <p:nvPicPr>
          <p:cNvPr id="8" name="Picture 7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4735" y="4490475"/>
            <a:ext cx="2270397" cy="2060725"/>
          </a:xfrm>
          <a:prstGeom prst="rect">
            <a:avLst/>
          </a:prstGeom>
          <a:ln>
            <a:solidFill>
              <a:srgbClr val="0070C0"/>
            </a:solidFill>
          </a:ln>
        </p:spPr>
      </p:pic>
    </p:spTree>
    <p:extLst>
      <p:ext uri="{BB962C8B-B14F-4D97-AF65-F5344CB8AC3E}">
        <p14:creationId xmlns:p14="http://schemas.microsoft.com/office/powerpoint/2010/main" val="3391556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thruBlk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66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2" descr="kisspng-computer-icons-emoticon-download-confused-face ...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2664" y="1858619"/>
            <a:ext cx="3450770" cy="3450770"/>
          </a:xfrm>
          <a:prstGeom prst="rect">
            <a:avLst/>
          </a:prstGeom>
        </p:spPr>
      </p:pic>
      <p:pic>
        <p:nvPicPr>
          <p:cNvPr id="2" name="Picture 1" descr="Question Mark Note Duplicate · Free image on Pixabay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4213" y="1500809"/>
            <a:ext cx="4921430" cy="3280953"/>
          </a:xfrm>
          <a:prstGeom prst="rect">
            <a:avLst/>
          </a:prstGeom>
        </p:spPr>
      </p:pic>
      <p:pic>
        <p:nvPicPr>
          <p:cNvPr id="6" name="Picture 5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6738" y="4392023"/>
            <a:ext cx="2270397" cy="2060725"/>
          </a:xfrm>
          <a:prstGeom prst="rect">
            <a:avLst/>
          </a:prstGeom>
          <a:ln>
            <a:solidFill>
              <a:srgbClr val="0070C0"/>
            </a:solidFill>
          </a:ln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cy-GB" dirty="0" smtClean="0">
                <a:solidFill>
                  <a:srgbClr val="DF6FC7"/>
                </a:solidFill>
              </a:rPr>
              <a:t>Cefnogi ar ôl y sesiwn. </a:t>
            </a:r>
            <a:endParaRPr lang="en-GB" dirty="0">
              <a:solidFill>
                <a:srgbClr val="DF6FC7"/>
              </a:solidFill>
            </a:endParaRPr>
          </a:p>
        </p:txBody>
      </p:sp>
      <p:pic>
        <p:nvPicPr>
          <p:cNvPr id="1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791937" y="572198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2679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thruBlk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84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191105" y="5147732"/>
            <a:ext cx="6813974" cy="1646302"/>
          </a:xfrm>
        </p:spPr>
        <p:txBody>
          <a:bodyPr/>
          <a:lstStyle/>
          <a:p>
            <a:r>
              <a:rPr lang="cy-GB" sz="2400" dirty="0" smtClean="0">
                <a:solidFill>
                  <a:srgbClr val="0070C0"/>
                </a:solidFill>
              </a:rPr>
              <a:t>Gwefan-  </a:t>
            </a:r>
            <a:r>
              <a:rPr lang="cy-GB" sz="2400" dirty="0" smtClean="0">
                <a:solidFill>
                  <a:srgbClr val="0070C0"/>
                </a:solidFill>
                <a:hlinkClick r:id="rId4"/>
              </a:rPr>
              <a:t>www.adyach.cymru</a:t>
            </a:r>
            <a:r>
              <a:rPr lang="cy-GB" sz="2400" dirty="0" smtClean="0">
                <a:solidFill>
                  <a:srgbClr val="0070C0"/>
                </a:solidFill>
              </a:rPr>
              <a:t/>
            </a:r>
            <a:br>
              <a:rPr lang="cy-GB" sz="2400" dirty="0" smtClean="0">
                <a:solidFill>
                  <a:srgbClr val="0070C0"/>
                </a:solidFill>
              </a:rPr>
            </a:br>
            <a:r>
              <a:rPr lang="cy-GB" sz="2400" dirty="0" smtClean="0">
                <a:solidFill>
                  <a:srgbClr val="0070C0"/>
                </a:solidFill>
              </a:rPr>
              <a:t>   </a:t>
            </a:r>
            <a:r>
              <a:rPr lang="en-GB" dirty="0" smtClean="0">
                <a:solidFill>
                  <a:srgbClr val="0070C0"/>
                </a:solidFill>
              </a:rPr>
              <a:t/>
            </a:r>
            <a:br>
              <a:rPr lang="en-GB" dirty="0" smtClean="0">
                <a:solidFill>
                  <a:srgbClr val="0070C0"/>
                </a:solidFill>
              </a:rPr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731521"/>
            <a:ext cx="7766936" cy="4416212"/>
          </a:xfrm>
        </p:spPr>
        <p:txBody>
          <a:bodyPr/>
          <a:lstStyle/>
          <a:p>
            <a:pPr algn="l"/>
            <a:r>
              <a:rPr lang="cy-GB" sz="3200" dirty="0" smtClean="0">
                <a:solidFill>
                  <a:srgbClr val="DF6FC7"/>
                </a:solidFill>
              </a:rPr>
              <a:t>Crynodeb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cy-GB" dirty="0" smtClean="0"/>
              <a:t>Adnabod anghenion eich disgybl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cy-GB" dirty="0" smtClean="0"/>
              <a:t>Paratoi  o flaen llaw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cy-GB" dirty="0" smtClean="0"/>
              <a:t>Gosod eich lwyfan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cy-GB" dirty="0" smtClean="0"/>
              <a:t>Sefydlu rheolau a disgwyliadau i bawb sy’n cyfrannu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cy-GB" dirty="0" smtClean="0"/>
              <a:t>Is deitlau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cy-GB" dirty="0" smtClean="0"/>
              <a:t>Cynnig cefnogaeth ar ôl sesiwn o bell </a:t>
            </a:r>
          </a:p>
          <a:p>
            <a:pPr algn="l"/>
            <a:endParaRPr lang="cy-GB" dirty="0"/>
          </a:p>
          <a:p>
            <a:pPr algn="l"/>
            <a:r>
              <a:rPr lang="cy-GB" dirty="0" smtClean="0"/>
              <a:t>Cysylltu </a:t>
            </a:r>
            <a:r>
              <a:rPr lang="cy-GB" dirty="0" err="1" smtClean="0"/>
              <a:t>hefo’r</a:t>
            </a:r>
            <a:r>
              <a:rPr lang="cy-GB" dirty="0" smtClean="0"/>
              <a:t> gwasanaeth Arbenigol Nam Clyw am unrhyw gyngor pellach.</a:t>
            </a:r>
          </a:p>
          <a:p>
            <a:pPr algn="l"/>
            <a:endParaRPr lang="cy-GB" dirty="0" smtClean="0"/>
          </a:p>
          <a:p>
            <a:pPr algn="l"/>
            <a:endParaRPr lang="en-GB" dirty="0"/>
          </a:p>
        </p:txBody>
      </p:sp>
      <p:pic>
        <p:nvPicPr>
          <p:cNvPr id="4" name="Picture 3" descr="Carousel Website Page · Free vector graphic on Pixabay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632" y="5365029"/>
            <a:ext cx="1470991" cy="1018968"/>
          </a:xfrm>
          <a:prstGeom prst="rect">
            <a:avLst/>
          </a:prstGeom>
        </p:spPr>
      </p:pic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402388" y="5475515"/>
            <a:ext cx="609600" cy="609600"/>
          </a:xfrm>
          <a:prstGeom prst="rect">
            <a:avLst/>
          </a:prstGeom>
        </p:spPr>
      </p:pic>
      <p:pic>
        <p:nvPicPr>
          <p:cNvPr id="6" name="Picture 5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4003" y="4445152"/>
            <a:ext cx="2270397" cy="2060725"/>
          </a:xfrm>
          <a:prstGeom prst="rect">
            <a:avLst/>
          </a:prstGeom>
          <a:ln>
            <a:solidFill>
              <a:srgbClr val="0070C0"/>
            </a:solidFill>
          </a:ln>
        </p:spPr>
      </p:pic>
    </p:spTree>
    <p:extLst>
      <p:ext uri="{BB962C8B-B14F-4D97-AF65-F5344CB8AC3E}">
        <p14:creationId xmlns:p14="http://schemas.microsoft.com/office/powerpoint/2010/main" val="2542584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thruBlk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91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gfen ADYaCh" ma:contentTypeID="0x010100BC4EA31785278840B7D927C4D0E5BC4C000F821E3FCC4008438570E9940CB77E93" ma:contentTypeVersion="25" ma:contentTypeDescription="Creu dogfen newydd." ma:contentTypeScope="" ma:versionID="3911bda84f7deff0e7d47842a506f817">
  <xsd:schema xmlns:xsd="http://www.w3.org/2001/XMLSchema" xmlns:xs="http://www.w3.org/2001/XMLSchema" xmlns:p="http://schemas.microsoft.com/office/2006/metadata/properties" xmlns:ns1="http://schemas.microsoft.com/sharepoint/v3" xmlns:ns2="ce09a8b2-3b18-4475-84d7-f31493f7d51c" xmlns:ns3="a6f701de-4e82-432b-9611-693e48701f00" targetNamespace="http://schemas.microsoft.com/office/2006/metadata/properties" ma:root="true" ma:fieldsID="c08b757a5b10af69d2f649b7e2b41c3d" ns1:_="" ns2:_="" ns3:_="">
    <xsd:import namespace="http://schemas.microsoft.com/sharepoint/v3"/>
    <xsd:import namespace="ce09a8b2-3b18-4475-84d7-f31493f7d51c"/>
    <xsd:import namespace="a6f701de-4e82-432b-9611-693e48701f00"/>
    <xsd:element name="properties">
      <xsd:complexType>
        <xsd:sequence>
          <xsd:element name="documentManagement">
            <xsd:complexType>
              <xsd:all>
                <xsd:element ref="ns1:Language"/>
                <xsd:element ref="ns2:KpiDescription" minOccurs="0"/>
                <xsd:element ref="ns3:Audience" minOccurs="0"/>
                <xsd:element ref="ns2:FfeilGysylltiedig" minOccurs="0"/>
                <xsd:element ref="ns2:FfeilGysylltiedig_x003a_ID" minOccurs="0"/>
                <xsd:element ref="ns3:SharedWithUsers" minOccurs="0"/>
                <xsd:element ref="ns3:SharedWithDetails" minOccurs="0"/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bjectDetectorVersions" minOccurs="0"/>
                <xsd:element ref="ns2:MediaServiceSearchProperties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Language" ma:index="8" ma:displayName="Iaith" ma:default="Cymraeg" ma:format="Dropdown" ma:internalName="Language" ma:readOnly="false">
      <xsd:simpleType>
        <xsd:restriction base="dms:Choice">
          <xsd:enumeration value="Cymraeg"/>
          <xsd:enumeration value="English"/>
          <xsd:enumeration value="Dwyieithog / Bilingual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09a8b2-3b18-4475-84d7-f31493f7d51c" elementFormDefault="qualified">
    <xsd:import namespace="http://schemas.microsoft.com/office/2006/documentManagement/types"/>
    <xsd:import namespace="http://schemas.microsoft.com/office/infopath/2007/PartnerControls"/>
    <xsd:element name="KpiDescription" ma:index="9" nillable="true" ma:displayName="KpiDescription" ma:description="Mae'r disgrifiad yn rhoi gwybodaeth am ddiben yr amcan." ma:internalName="KpiDescription" ma:readOnly="false">
      <xsd:simpleType>
        <xsd:restriction base="dms:Note">
          <xsd:maxLength value="255"/>
        </xsd:restriction>
      </xsd:simpleType>
    </xsd:element>
    <xsd:element name="FfeilGysylltiedig" ma:index="11" nillable="true" ma:displayName="FfeilGysylltiedig" ma:list="{ce09a8b2-3b18-4475-84d7-f31493f7d51c}" ma:internalName="FfeilGysylltiedig" ma:readOnly="false" ma:showField="Title">
      <xsd:simpleType>
        <xsd:restriction base="dms:Lookup"/>
      </xsd:simpleType>
    </xsd:element>
    <xsd:element name="FfeilGysylltiedig_x003a_ID" ma:index="12" nillable="true" ma:displayName="FfeilGysylltiedig_x003a_ID" ma:list="{ce09a8b2-3b18-4475-84d7-f31493f7d51c}" ma:internalName="FfeilGysylltiedig_x003a_ID" ma:readOnly="true" ma:showField="ID">
      <xsd:simpleType>
        <xsd:restriction base="dms:Lookup"/>
      </xsd:simpleType>
    </xsd:element>
    <xsd:element name="MediaServiceMetadata" ma:index="15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6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8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25" nillable="true" ma:taxonomy="true" ma:internalName="lcf76f155ced4ddcb4097134ff3c332f" ma:taxonomyFieldName="MediaServiceImageTags" ma:displayName="Tagiau Delwedd" ma:readOnly="false" ma:fieldId="{5cf76f15-5ced-4ddc-b409-7134ff3c332f}" ma:taxonomyMulti="true" ma:sspId="b65e5a6c-01e6-40a4-a681-398cda8c020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6f701de-4e82-432b-9611-693e48701f00" elementFormDefault="qualified">
    <xsd:import namespace="http://schemas.microsoft.com/office/2006/documentManagement/types"/>
    <xsd:import namespace="http://schemas.microsoft.com/office/infopath/2007/PartnerControls"/>
    <xsd:element name="Audience" ma:index="10" nillable="true" ma:displayName="Audience" ma:internalName="Audience" ma:readOnly="false" ma:requiredMultiChoice="true">
      <xsd:complexType>
        <xsd:complexContent>
          <xsd:extension base="dms:MultiChoice">
            <xsd:sequence>
              <xsd:element name="Value" maxOccurs="unbounded" minOccurs="0" nillable="true">
                <xsd:simpleType>
                  <xsd:restriction base="dms:Choice">
                    <xsd:enumeration value="Rhiant"/>
                    <xsd:enumeration value="Disgybl"/>
                    <xsd:enumeration value="Ysgol"/>
                  </xsd:restriction>
                </xsd:simpleType>
              </xsd:element>
            </xsd:sequence>
          </xsd:extension>
        </xsd:complexContent>
      </xsd:complexType>
    </xsd:element>
    <xsd:element name="SharedWithUsers" ma:index="13" nillable="true" ma:displayName="Rhannwyd â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Wedi Rhannu Gyda Manylion" ma:internalName="SharedWithDetails" ma:readOnly="true">
      <xsd:simpleType>
        <xsd:restriction base="dms:Note">
          <xsd:maxLength value="255"/>
        </xsd:restriction>
      </xsd:simpleType>
    </xsd:element>
    <xsd:element name="TaxCatchAll" ma:index="26" nillable="true" ma:displayName="Taxonomy Catch All Column" ma:hidden="true" ma:list="{3a852515-9ea1-4215-adde-17bdb06d8659}" ma:internalName="TaxCatchAll" ma:showField="CatchAllData" ma:web="a6f701de-4e82-432b-9611-693e48701f0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Math o Gynnwys"/>
        <xsd:element ref="dc:title" minOccurs="0" maxOccurs="1" ma:index="4" ma:displayName="Teit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anguage xmlns="http://schemas.microsoft.com/sharepoint/v3">Cymraeg</Language>
    <KpiDescription xmlns="ce09a8b2-3b18-4475-84d7-f31493f7d51c">Syniadau wrth gynnig sesiynnau o bell i ddisgybl Nam Clyw</KpiDescription>
    <FfeilGysylltiedig xmlns="ce09a8b2-3b18-4475-84d7-f31493f7d51c" xsi:nil="true"/>
    <Audience xmlns="a6f701de-4e82-432b-9611-693e48701f00">
      <Value>Rhiant</Value>
      <Value>Ysgol</Value>
    </Audience>
    <lcf76f155ced4ddcb4097134ff3c332f xmlns="ce09a8b2-3b18-4475-84d7-f31493f7d51c">
      <Terms xmlns="http://schemas.microsoft.com/office/infopath/2007/PartnerControls"/>
    </lcf76f155ced4ddcb4097134ff3c332f>
    <TaxCatchAll xmlns="a6f701de-4e82-432b-9611-693e48701f00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?mso-contentType ?>
<SharedContentType xmlns="Microsoft.SharePoint.Taxonomy.ContentTypeSync" SourceId="3eea98ac-f451-44df-b5cb-3b1154eab1c5" ContentTypeId="0x01010027448A19590E40ABB966CC44EC05A41001" PreviousValue="false"/>
</file>

<file path=customXml/itemProps1.xml><?xml version="1.0" encoding="utf-8"?>
<ds:datastoreItem xmlns:ds="http://schemas.openxmlformats.org/officeDocument/2006/customXml" ds:itemID="{1899B461-2C21-4E26-AE30-F108251352BF}"/>
</file>

<file path=customXml/itemProps2.xml><?xml version="1.0" encoding="utf-8"?>
<ds:datastoreItem xmlns:ds="http://schemas.openxmlformats.org/officeDocument/2006/customXml" ds:itemID="{A2FCEBE5-9CBC-492E-A0DE-263DF729980E}">
  <ds:schemaRefs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schemas.microsoft.com/office/2006/metadata/properties"/>
    <ds:schemaRef ds:uri="d91f2355-c79c-4942-b1d4-b53202503f7b"/>
    <ds:schemaRef ds:uri="http://www.w3.org/XML/1998/namespace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A3B75C78-CE5F-471A-810F-C2B27ED7909F}">
  <ds:schemaRefs>
    <ds:schemaRef ds:uri="http://schemas.microsoft.com/sharepoint/v3/contenttype/forms"/>
  </ds:schemaRefs>
</ds:datastoreItem>
</file>

<file path=customXml/itemProps4.xml><?xml version="1.0" encoding="utf-8"?>
<ds:datastoreItem xmlns:ds="http://schemas.openxmlformats.org/officeDocument/2006/customXml" ds:itemID="{0E34A9F5-BC0B-4C7C-984C-CEAC1534F201}">
  <ds:schemaRefs>
    <ds:schemaRef ds:uri="Microsoft.SharePoint.Taxonomy.ContentTypeSync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268</TotalTime>
  <Words>180</Words>
  <Application>Microsoft Office PowerPoint</Application>
  <PresentationFormat>Sgrin Lydan</PresentationFormat>
  <Paragraphs>45</Paragraphs>
  <Slides>9</Slides>
  <Notes>0</Notes>
  <HiddenSlides>0</HiddenSlides>
  <MMClips>8</MMClips>
  <ScaleCrop>false</ScaleCrop>
  <HeadingPairs>
    <vt:vector size="6" baseType="variant">
      <vt:variant>
        <vt:lpstr>Ffontiau a Ddefnyddiwyd</vt:lpstr>
      </vt:variant>
      <vt:variant>
        <vt:i4>3</vt:i4>
      </vt:variant>
      <vt:variant>
        <vt:lpstr>Thema</vt:lpstr>
      </vt:variant>
      <vt:variant>
        <vt:i4>1</vt:i4>
      </vt:variant>
      <vt:variant>
        <vt:lpstr>Teitlau Sleidiau</vt:lpstr>
      </vt:variant>
      <vt:variant>
        <vt:i4>9</vt:i4>
      </vt:variant>
    </vt:vector>
  </HeadingPairs>
  <TitlesOfParts>
    <vt:vector size="13" baseType="lpstr">
      <vt:lpstr>Arial</vt:lpstr>
      <vt:lpstr>Trebuchet MS</vt:lpstr>
      <vt:lpstr>Wingdings 3</vt:lpstr>
      <vt:lpstr>Facet</vt:lpstr>
      <vt:lpstr>Cefnogi Disgyblion Nam Clyw</vt:lpstr>
      <vt:lpstr>Ydi’r disgybl Nam Clyw yn cael mynediad i’r gwaith / gwersi ?</vt:lpstr>
      <vt:lpstr>Bod yn ymwybodol o anghenion unigol eich disgyblion.</vt:lpstr>
      <vt:lpstr>Paratoi deunyddiau o flaen llaw  </vt:lpstr>
      <vt:lpstr>Gosod llwyfan. </vt:lpstr>
      <vt:lpstr>Gosod Rheolau/disgwyliadau </vt:lpstr>
      <vt:lpstr>Defnyddio clips fideo </vt:lpstr>
      <vt:lpstr>Cefnogi ar ôl y sesiwn. </vt:lpstr>
      <vt:lpstr>Gwefan-  www.adyach.cymru     </vt:lpstr>
    </vt:vector>
  </TitlesOfParts>
  <Company>Cyngor Gwynedd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Cefnogi Disgyblion Nam Clyw wrth gynnig sesiynau o bell</dc:title>
  <dc:creator>Hughes Denise (ADDYSG)</dc:creator>
  <cp:lastModifiedBy>Hudson Cerys Elizabeth (ADDYSG)</cp:lastModifiedBy>
  <cp:revision>57</cp:revision>
  <dcterms:created xsi:type="dcterms:W3CDTF">2020-05-01T10:22:46Z</dcterms:created>
  <dcterms:modified xsi:type="dcterms:W3CDTF">2020-05-19T11:22:50Z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0x010100BC4EA31785278840B7D927C4D0E5BC4C000F821E3FCC4008438570E9940CB77E93</vt:lpwstr>
  </property>
  <property fmtid="{D5CDD505-2E9C-101B-9397-08002B2CF9AE}" pid="3" name="Classification">
    <vt:lpwstr>10</vt:lpwstr>
  </property>
  <property fmtid="{D5CDD505-2E9C-101B-9397-08002B2CF9AE}" pid="4" name="_cx_SecurityMarkings">
    <vt:lpwstr>1</vt:lpwstr>
  </property>
  <property fmtid="{D5CDD505-2E9C-101B-9397-08002B2CF9AE}" pid="5" name="Order">
    <vt:r8>92600</vt:r8>
  </property>
  <property fmtid="{D5CDD505-2E9C-101B-9397-08002B2CF9AE}" pid="6" name="_ExtendedDescription">
    <vt:lpwstr>Syniadau wrth gynnig sesiynnau o bell i ddisgybl Nam Clyw</vt:lpwstr>
  </property>
</Properties>
</file>