
<file path=[Content_Types].xml><?xml version="1.0" encoding="utf-8"?>
<Types xmlns="http://schemas.openxmlformats.org/package/2006/content-types">
  <Default Extension="png" ContentType="image/png"/>
  <Default Extension="tmp" ContentType="image/png"/>
  <Default Extension="jpeg" ContentType="image/jpeg"/>
  <Default Extension="emf" ContentType="image/x-emf"/>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92"/>
  </p:notesMasterIdLst>
  <p:handoutMasterIdLst>
    <p:handoutMasterId r:id="rId93"/>
  </p:handoutMasterIdLst>
  <p:sldIdLst>
    <p:sldId id="257" r:id="rId6"/>
    <p:sldId id="259" r:id="rId7"/>
    <p:sldId id="260" r:id="rId8"/>
    <p:sldId id="261" r:id="rId9"/>
    <p:sldId id="262" r:id="rId10"/>
    <p:sldId id="263" r:id="rId11"/>
    <p:sldId id="264" r:id="rId12"/>
    <p:sldId id="265" r:id="rId13"/>
    <p:sldId id="266" r:id="rId14"/>
    <p:sldId id="267" r:id="rId15"/>
    <p:sldId id="268" r:id="rId16"/>
    <p:sldId id="269" r:id="rId17"/>
    <p:sldId id="270" r:id="rId18"/>
    <p:sldId id="314" r:id="rId19"/>
    <p:sldId id="357" r:id="rId20"/>
    <p:sldId id="272" r:id="rId21"/>
    <p:sldId id="316" r:id="rId22"/>
    <p:sldId id="317" r:id="rId23"/>
    <p:sldId id="318" r:id="rId24"/>
    <p:sldId id="277" r:id="rId25"/>
    <p:sldId id="278" r:id="rId26"/>
    <p:sldId id="279" r:id="rId27"/>
    <p:sldId id="280" r:id="rId28"/>
    <p:sldId id="319" r:id="rId29"/>
    <p:sldId id="320" r:id="rId30"/>
    <p:sldId id="321" r:id="rId31"/>
    <p:sldId id="322" r:id="rId32"/>
    <p:sldId id="324" r:id="rId33"/>
    <p:sldId id="399" r:id="rId34"/>
    <p:sldId id="359" r:id="rId35"/>
    <p:sldId id="376" r:id="rId36"/>
    <p:sldId id="360" r:id="rId37"/>
    <p:sldId id="377" r:id="rId38"/>
    <p:sldId id="395" r:id="rId39"/>
    <p:sldId id="361" r:id="rId40"/>
    <p:sldId id="362" r:id="rId41"/>
    <p:sldId id="378" r:id="rId42"/>
    <p:sldId id="381" r:id="rId43"/>
    <p:sldId id="384" r:id="rId44"/>
    <p:sldId id="379" r:id="rId45"/>
    <p:sldId id="397" r:id="rId46"/>
    <p:sldId id="363" r:id="rId47"/>
    <p:sldId id="382" r:id="rId48"/>
    <p:sldId id="385" r:id="rId49"/>
    <p:sldId id="365" r:id="rId50"/>
    <p:sldId id="401" r:id="rId51"/>
    <p:sldId id="402" r:id="rId52"/>
    <p:sldId id="403" r:id="rId53"/>
    <p:sldId id="366" r:id="rId54"/>
    <p:sldId id="404" r:id="rId55"/>
    <p:sldId id="368" r:id="rId56"/>
    <p:sldId id="369" r:id="rId57"/>
    <p:sldId id="370" r:id="rId58"/>
    <p:sldId id="371" r:id="rId59"/>
    <p:sldId id="372" r:id="rId60"/>
    <p:sldId id="400" r:id="rId61"/>
    <p:sldId id="398" r:id="rId62"/>
    <p:sldId id="387" r:id="rId63"/>
    <p:sldId id="374" r:id="rId64"/>
    <p:sldId id="375" r:id="rId65"/>
    <p:sldId id="282" r:id="rId66"/>
    <p:sldId id="388" r:id="rId67"/>
    <p:sldId id="389" r:id="rId68"/>
    <p:sldId id="390" r:id="rId69"/>
    <p:sldId id="284" r:id="rId70"/>
    <p:sldId id="287" r:id="rId71"/>
    <p:sldId id="289" r:id="rId72"/>
    <p:sldId id="305" r:id="rId73"/>
    <p:sldId id="307" r:id="rId74"/>
    <p:sldId id="291" r:id="rId75"/>
    <p:sldId id="292" r:id="rId76"/>
    <p:sldId id="293" r:id="rId77"/>
    <p:sldId id="295" r:id="rId78"/>
    <p:sldId id="297" r:id="rId79"/>
    <p:sldId id="315" r:id="rId80"/>
    <p:sldId id="380" r:id="rId81"/>
    <p:sldId id="329" r:id="rId82"/>
    <p:sldId id="330" r:id="rId83"/>
    <p:sldId id="355" r:id="rId84"/>
    <p:sldId id="391" r:id="rId85"/>
    <p:sldId id="392" r:id="rId86"/>
    <p:sldId id="396" r:id="rId87"/>
    <p:sldId id="394" r:id="rId88"/>
    <p:sldId id="331" r:id="rId89"/>
    <p:sldId id="356" r:id="rId90"/>
    <p:sldId id="302" r:id="rId91"/>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62ABB"/>
    <a:srgbClr val="578E99"/>
    <a:srgbClr val="DB15DB"/>
    <a:srgbClr val="27B6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43" autoAdjust="0"/>
  </p:normalViewPr>
  <p:slideViewPr>
    <p:cSldViewPr snapToGrid="0">
      <p:cViewPr varScale="1">
        <p:scale>
          <a:sx n="68" d="100"/>
          <a:sy n="68" d="100"/>
        </p:scale>
        <p:origin x="1470" y="48"/>
      </p:cViewPr>
      <p:guideLst/>
    </p:cSldViewPr>
  </p:slideViewPr>
  <p:outlineViewPr>
    <p:cViewPr>
      <p:scale>
        <a:sx n="33" d="100"/>
        <a:sy n="33" d="100"/>
      </p:scale>
      <p:origin x="0" y="-19392"/>
    </p:cViewPr>
  </p:outlineViewPr>
  <p:notesTextViewPr>
    <p:cViewPr>
      <p:scale>
        <a:sx n="3" d="2"/>
        <a:sy n="3" d="2"/>
      </p:scale>
      <p:origin x="0" y="0"/>
    </p:cViewPr>
  </p:notesTextViewPr>
  <p:sorterViewPr>
    <p:cViewPr>
      <p:scale>
        <a:sx n="100" d="100"/>
        <a:sy n="100" d="100"/>
      </p:scale>
      <p:origin x="0" y="-1497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1.xml"/><Relationship Id="rId90" Type="http://schemas.openxmlformats.org/officeDocument/2006/relationships/slide" Target="slides/slide85.xml"/><Relationship Id="rId95" Type="http://schemas.openxmlformats.org/officeDocument/2006/relationships/viewProps" Target="viewProps.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0" Type="http://schemas.openxmlformats.org/officeDocument/2006/relationships/slide" Target="slides/slide75.xml"/><Relationship Id="rId85" Type="http://schemas.openxmlformats.org/officeDocument/2006/relationships/slide" Target="slides/slide80.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presProps" Target="presProps.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tableStyles" Target="tableStyles.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notesMaster" Target="notesMasters/notesMaster1.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handoutMaster" Target="handoutMasters/handoutMaster1.xml"/></Relationships>
</file>

<file path=ppt/diagrams/_rels/data5.xml.rels><?xml version="1.0" encoding="UTF-8" standalone="yes"?>
<Relationships xmlns="http://schemas.openxmlformats.org/package/2006/relationships"><Relationship Id="rId1" Type="http://schemas.openxmlformats.org/officeDocument/2006/relationships/hyperlink" Target="https://www.cduarlein.cymru/Documents/System_CDU_IDP_Rhieni-Cyfranwyr%20_Parents_Contributors_24102019.pdf" TargetMode="External"/></Relationships>
</file>

<file path=ppt/diagrams/_rels/drawing5.xml.rels><?xml version="1.0" encoding="UTF-8" standalone="yes"?>
<Relationships xmlns="http://schemas.openxmlformats.org/package/2006/relationships"><Relationship Id="rId1" Type="http://schemas.openxmlformats.org/officeDocument/2006/relationships/hyperlink" Target="https://www.cduarlein.cymru/Documents/System_CDU_IDP_Rhieni-Cyfranwyr%20_Parents_Contributors_24102019.pdf"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2FA45A-C576-42BB-8A9A-B5C29AD5F778}" type="doc">
      <dgm:prSet loTypeId="urn:microsoft.com/office/officeart/2005/8/layout/pyramid1" loCatId="pyramid" qsTypeId="urn:microsoft.com/office/officeart/2005/8/quickstyle/simple1" qsCatId="simple" csTypeId="urn:microsoft.com/office/officeart/2005/8/colors/accent1_2" csCatId="accent1" phldr="1"/>
      <dgm:spPr/>
      <dgm:t>
        <a:bodyPr/>
        <a:lstStyle/>
        <a:p>
          <a:endParaRPr lang="en-US"/>
        </a:p>
      </dgm:t>
    </dgm:pt>
    <dgm:pt modelId="{726B7ADF-DB1B-48B7-A897-2F5686E317E3}">
      <dgm:prSet phldrT="[Text]" custT="1"/>
      <dgm:spPr>
        <a:solidFill>
          <a:srgbClr val="FFFF00">
            <a:alpha val="99000"/>
          </a:srgbClr>
        </a:solidFill>
        <a:ln>
          <a:solidFill>
            <a:schemeClr val="tx1"/>
          </a:solidFill>
        </a:ln>
      </dgm:spPr>
      <dgm:t>
        <a:bodyPr/>
        <a:lstStyle/>
        <a:p>
          <a:r>
            <a:rPr lang="en-GB" sz="2000" b="1" u="sng" dirty="0" err="1" smtClean="0">
              <a:latin typeface="+mj-lt"/>
            </a:rPr>
            <a:t>Darpariaeth</a:t>
          </a:r>
          <a:r>
            <a:rPr lang="en-GB" sz="2000" b="1" u="sng" dirty="0" smtClean="0">
              <a:latin typeface="+mj-lt"/>
            </a:rPr>
            <a:t> </a:t>
          </a:r>
          <a:r>
            <a:rPr lang="en-GB" sz="2000" b="1" u="sng" dirty="0" err="1" smtClean="0">
              <a:latin typeface="+mj-lt"/>
            </a:rPr>
            <a:t>Ychwanegol</a:t>
          </a:r>
          <a:r>
            <a:rPr lang="en-GB" sz="2000" b="1" u="sng" dirty="0" smtClean="0">
              <a:latin typeface="+mj-lt"/>
            </a:rPr>
            <a:t> </a:t>
          </a:r>
          <a:r>
            <a:rPr lang="en-GB" sz="2000" b="1" dirty="0" err="1" smtClean="0">
              <a:latin typeface="+mj-lt"/>
            </a:rPr>
            <a:t>Cynllun</a:t>
          </a:r>
          <a:r>
            <a:rPr lang="en-GB" sz="2000" b="1" dirty="0" smtClean="0">
              <a:latin typeface="+mj-lt"/>
            </a:rPr>
            <a:t> Datblygu </a:t>
          </a:r>
          <a:r>
            <a:rPr lang="en-GB" sz="2000" b="1" dirty="0" err="1" smtClean="0">
              <a:latin typeface="+mj-lt"/>
            </a:rPr>
            <a:t>Unigol</a:t>
          </a:r>
          <a:r>
            <a:rPr lang="en-GB" sz="2000" b="1" dirty="0" smtClean="0">
              <a:latin typeface="+mj-lt"/>
            </a:rPr>
            <a:t> (CDU) </a:t>
          </a:r>
          <a:r>
            <a:rPr lang="en-GB" sz="2000" b="1" dirty="0" err="1" smtClean="0">
              <a:latin typeface="+mj-lt"/>
            </a:rPr>
            <a:t>Awdurdod</a:t>
          </a:r>
          <a:endParaRPr lang="en-GB" sz="1600" b="1" dirty="0">
            <a:latin typeface="+mj-lt"/>
          </a:endParaRPr>
        </a:p>
      </dgm:t>
    </dgm:pt>
    <dgm:pt modelId="{E18095BC-4BA6-47DC-A8E6-7061FBABB405}" type="parTrans" cxnId="{2561F47D-9A27-48F2-81A3-C4497C6ADD15}">
      <dgm:prSet/>
      <dgm:spPr/>
      <dgm:t>
        <a:bodyPr/>
        <a:lstStyle/>
        <a:p>
          <a:endParaRPr lang="en-GB"/>
        </a:p>
      </dgm:t>
    </dgm:pt>
    <dgm:pt modelId="{0FF27B8D-E197-41CD-9C1C-8F1DE2B6B20A}" type="sibTrans" cxnId="{2561F47D-9A27-48F2-81A3-C4497C6ADD15}">
      <dgm:prSet/>
      <dgm:spPr/>
      <dgm:t>
        <a:bodyPr/>
        <a:lstStyle/>
        <a:p>
          <a:endParaRPr lang="en-GB"/>
        </a:p>
      </dgm:t>
    </dgm:pt>
    <dgm:pt modelId="{A0DD1BFD-D89A-4576-8BBB-29057870C038}">
      <dgm:prSet phldrT="[Text]" custT="1"/>
      <dgm:spPr>
        <a:solidFill>
          <a:srgbClr val="92D050"/>
        </a:solidFill>
        <a:ln>
          <a:solidFill>
            <a:schemeClr val="tx1"/>
          </a:solidFill>
        </a:ln>
      </dgm:spPr>
      <dgm:t>
        <a:bodyPr/>
        <a:lstStyle/>
        <a:p>
          <a:r>
            <a:rPr lang="en-GB" sz="2000" b="1" u="sng" dirty="0" err="1" smtClean="0">
              <a:latin typeface="+mj-lt"/>
            </a:rPr>
            <a:t>Darpariaeth</a:t>
          </a:r>
          <a:r>
            <a:rPr lang="en-GB" sz="2000" b="1" u="sng" dirty="0" smtClean="0">
              <a:latin typeface="+mj-lt"/>
            </a:rPr>
            <a:t> </a:t>
          </a:r>
          <a:r>
            <a:rPr lang="en-GB" sz="2000" b="1" u="sng" dirty="0" err="1" smtClean="0">
              <a:latin typeface="+mj-lt"/>
            </a:rPr>
            <a:t>Gyffredinol</a:t>
          </a:r>
          <a:r>
            <a:rPr lang="en-GB" sz="2000" b="1" u="sng" dirty="0" smtClean="0">
              <a:latin typeface="+mj-lt"/>
            </a:rPr>
            <a:t> </a:t>
          </a:r>
          <a:r>
            <a:rPr lang="en-GB" sz="2000" b="1" u="sng" dirty="0" err="1" smtClean="0">
              <a:latin typeface="+mj-lt"/>
            </a:rPr>
            <a:t>wedi’i</a:t>
          </a:r>
          <a:r>
            <a:rPr lang="en-GB" sz="2000" b="1" u="sng" dirty="0" smtClean="0">
              <a:latin typeface="+mj-lt"/>
            </a:rPr>
            <a:t> </a:t>
          </a:r>
          <a:r>
            <a:rPr lang="en-GB" sz="2000" b="1" u="sng" dirty="0" err="1" smtClean="0">
              <a:latin typeface="+mj-lt"/>
            </a:rPr>
            <a:t>thargedu</a:t>
          </a:r>
          <a:r>
            <a:rPr lang="en-GB" sz="2000" b="1" u="sng" dirty="0" smtClean="0">
              <a:latin typeface="+mj-lt"/>
            </a:rPr>
            <a:t>                                                         </a:t>
          </a:r>
          <a:r>
            <a:rPr lang="en-GB" sz="2000" b="1" dirty="0" err="1" smtClean="0">
              <a:latin typeface="+mj-lt"/>
            </a:rPr>
            <a:t>Proffil</a:t>
          </a:r>
          <a:r>
            <a:rPr lang="en-GB" sz="2000" b="1" dirty="0" smtClean="0">
              <a:latin typeface="+mj-lt"/>
            </a:rPr>
            <a:t> un </a:t>
          </a:r>
          <a:r>
            <a:rPr lang="en-GB" sz="2000" b="1" dirty="0" err="1" smtClean="0">
              <a:latin typeface="+mj-lt"/>
            </a:rPr>
            <a:t>dudalen</a:t>
          </a:r>
          <a:r>
            <a:rPr lang="en-GB" sz="2000" b="1" dirty="0" smtClean="0">
              <a:latin typeface="+mj-lt"/>
            </a:rPr>
            <a:t> </a:t>
          </a:r>
        </a:p>
        <a:p>
          <a:r>
            <a:rPr lang="en-GB" sz="2000" b="1" dirty="0" smtClean="0">
              <a:latin typeface="+mj-lt"/>
            </a:rPr>
            <a:t>(</a:t>
          </a:r>
          <a:r>
            <a:rPr lang="en-GB" sz="2000" b="1" dirty="0" err="1" smtClean="0">
              <a:latin typeface="+mj-lt"/>
            </a:rPr>
            <a:t>lleoliadau</a:t>
          </a:r>
          <a:r>
            <a:rPr lang="en-GB" sz="2000" b="1" dirty="0" smtClean="0">
              <a:latin typeface="+mj-lt"/>
            </a:rPr>
            <a:t>)</a:t>
          </a:r>
          <a:endParaRPr lang="en-GB" sz="1400" b="0" dirty="0">
            <a:latin typeface="+mj-lt"/>
          </a:endParaRPr>
        </a:p>
      </dgm:t>
    </dgm:pt>
    <dgm:pt modelId="{D2EF28EF-49B0-4652-A4CF-A8656EC78F02}" type="parTrans" cxnId="{9833AF4D-AA3A-48CF-83B1-7C5F729D869C}">
      <dgm:prSet/>
      <dgm:spPr/>
      <dgm:t>
        <a:bodyPr/>
        <a:lstStyle/>
        <a:p>
          <a:endParaRPr lang="en-GB"/>
        </a:p>
      </dgm:t>
    </dgm:pt>
    <dgm:pt modelId="{D7DA5A74-0336-425F-A1DB-7CEAE7587CEF}" type="sibTrans" cxnId="{9833AF4D-AA3A-48CF-83B1-7C5F729D869C}">
      <dgm:prSet/>
      <dgm:spPr/>
      <dgm:t>
        <a:bodyPr/>
        <a:lstStyle/>
        <a:p>
          <a:endParaRPr lang="en-GB"/>
        </a:p>
      </dgm:t>
    </dgm:pt>
    <dgm:pt modelId="{E43EA86F-854D-4381-BFC9-77FEB558B4EA}">
      <dgm:prSet phldrT="[Text]" custT="1">
        <dgm:style>
          <a:lnRef idx="2">
            <a:schemeClr val="dk1"/>
          </a:lnRef>
          <a:fillRef idx="1">
            <a:schemeClr val="lt1"/>
          </a:fillRef>
          <a:effectRef idx="0">
            <a:schemeClr val="dk1"/>
          </a:effectRef>
          <a:fontRef idx="minor">
            <a:schemeClr val="dk1"/>
          </a:fontRef>
        </dgm:style>
      </dgm:prSet>
      <dgm:spPr>
        <a:solidFill>
          <a:schemeClr val="bg1"/>
        </a:solidFill>
        <a:ln>
          <a:solidFill>
            <a:schemeClr val="tx1"/>
          </a:solidFill>
        </a:ln>
      </dgm:spPr>
      <dgm:t>
        <a:bodyPr/>
        <a:lstStyle/>
        <a:p>
          <a:r>
            <a:rPr lang="en-GB" sz="2000" b="1" u="sng" dirty="0" err="1" smtClean="0">
              <a:latin typeface="+mj-lt"/>
            </a:rPr>
            <a:t>Darpariaeth</a:t>
          </a:r>
          <a:r>
            <a:rPr lang="en-GB" sz="2000" b="1" u="sng" dirty="0" smtClean="0">
              <a:latin typeface="+mj-lt"/>
            </a:rPr>
            <a:t> </a:t>
          </a:r>
          <a:r>
            <a:rPr lang="en-GB" sz="2000" b="1" u="sng" dirty="0" err="1" smtClean="0">
              <a:latin typeface="+mj-lt"/>
            </a:rPr>
            <a:t>Gyffredinol</a:t>
          </a:r>
          <a:endParaRPr lang="en-GB" sz="2000" b="1" u="sng" dirty="0" smtClean="0">
            <a:latin typeface="+mj-lt"/>
          </a:endParaRPr>
        </a:p>
        <a:p>
          <a:r>
            <a:rPr lang="en-GB" sz="2000" b="1" dirty="0" err="1" smtClean="0">
              <a:latin typeface="+mj-lt"/>
            </a:rPr>
            <a:t>Cynlluniau</a:t>
          </a:r>
          <a:r>
            <a:rPr lang="en-GB" sz="2000" b="1" dirty="0" smtClean="0">
              <a:latin typeface="+mj-lt"/>
            </a:rPr>
            <a:t> </a:t>
          </a:r>
          <a:r>
            <a:rPr lang="en-GB" sz="2000" b="1" dirty="0" err="1" smtClean="0">
              <a:latin typeface="+mj-lt"/>
            </a:rPr>
            <a:t>wythnosol</a:t>
          </a:r>
          <a:r>
            <a:rPr lang="en-GB" sz="2000" b="1" dirty="0" smtClean="0">
              <a:latin typeface="+mj-lt"/>
            </a:rPr>
            <a:t> / </a:t>
          </a:r>
          <a:r>
            <a:rPr lang="en-GB" sz="2000" b="1" dirty="0" err="1" smtClean="0">
              <a:latin typeface="+mj-lt"/>
            </a:rPr>
            <a:t>pythefnosol</a:t>
          </a:r>
          <a:endParaRPr lang="en-GB" sz="2000" b="1" dirty="0" smtClean="0">
            <a:latin typeface="+mj-lt"/>
          </a:endParaRPr>
        </a:p>
        <a:p>
          <a:r>
            <a:rPr lang="en-GB" sz="2000" b="1" dirty="0" smtClean="0">
              <a:latin typeface="+mj-lt"/>
            </a:rPr>
            <a:t>(</a:t>
          </a:r>
          <a:r>
            <a:rPr lang="en-GB" sz="2000" b="1" dirty="0" err="1" smtClean="0">
              <a:latin typeface="+mj-lt"/>
            </a:rPr>
            <a:t>lleoliadau</a:t>
          </a:r>
          <a:r>
            <a:rPr lang="en-GB" sz="2000" b="1" dirty="0" smtClean="0">
              <a:latin typeface="+mj-lt"/>
            </a:rPr>
            <a:t>)                                                                                                                                                          </a:t>
          </a:r>
          <a:endParaRPr lang="en-GB" sz="2000" b="1" dirty="0">
            <a:latin typeface="+mj-lt"/>
          </a:endParaRPr>
        </a:p>
      </dgm:t>
    </dgm:pt>
    <dgm:pt modelId="{3CC85CC9-D1A0-494B-81B8-CF54AB4C3B6B}" type="parTrans" cxnId="{92F6A2F0-250A-407D-8C4A-E28F69028290}">
      <dgm:prSet/>
      <dgm:spPr/>
      <dgm:t>
        <a:bodyPr/>
        <a:lstStyle/>
        <a:p>
          <a:endParaRPr lang="en-GB"/>
        </a:p>
      </dgm:t>
    </dgm:pt>
    <dgm:pt modelId="{F673904E-BE42-4570-80FA-C3F149C063C7}" type="sibTrans" cxnId="{92F6A2F0-250A-407D-8C4A-E28F69028290}">
      <dgm:prSet/>
      <dgm:spPr/>
      <dgm:t>
        <a:bodyPr/>
        <a:lstStyle/>
        <a:p>
          <a:endParaRPr lang="en-GB"/>
        </a:p>
      </dgm:t>
    </dgm:pt>
    <dgm:pt modelId="{2D16DD3C-05D2-40C2-B5F1-31FCD6FBB08F}">
      <dgm:prSet phldrT="[Text]" custT="1"/>
      <dgm:spPr>
        <a:solidFill>
          <a:schemeClr val="accent4">
            <a:lumMod val="40000"/>
            <a:lumOff val="60000"/>
            <a:alpha val="98824"/>
          </a:schemeClr>
        </a:solidFill>
        <a:ln>
          <a:solidFill>
            <a:schemeClr val="tx1"/>
          </a:solidFill>
        </a:ln>
      </dgm:spPr>
      <dgm:t>
        <a:bodyPr/>
        <a:lstStyle/>
        <a:p>
          <a:r>
            <a:rPr lang="cy-GB" sz="1600" b="1" dirty="0" smtClean="0">
              <a:latin typeface="+mj-lt"/>
            </a:rPr>
            <a:t>CDU Ysgol</a:t>
          </a:r>
          <a:endParaRPr lang="en-GB" sz="1600" b="1" dirty="0">
            <a:latin typeface="+mj-lt"/>
          </a:endParaRPr>
        </a:p>
      </dgm:t>
    </dgm:pt>
    <dgm:pt modelId="{B841583B-B3B8-40FF-B89E-F3D8404A52B9}" type="parTrans" cxnId="{52AD8AB7-5D1D-4B69-860C-B6E5E9DC3EBA}">
      <dgm:prSet/>
      <dgm:spPr/>
      <dgm:t>
        <a:bodyPr/>
        <a:lstStyle/>
        <a:p>
          <a:endParaRPr lang="en-US"/>
        </a:p>
      </dgm:t>
    </dgm:pt>
    <dgm:pt modelId="{1A0B9360-2F0A-43E0-AAB7-BA96E69C904F}" type="sibTrans" cxnId="{52AD8AB7-5D1D-4B69-860C-B6E5E9DC3EBA}">
      <dgm:prSet/>
      <dgm:spPr/>
      <dgm:t>
        <a:bodyPr/>
        <a:lstStyle/>
        <a:p>
          <a:endParaRPr lang="en-US"/>
        </a:p>
      </dgm:t>
    </dgm:pt>
    <dgm:pt modelId="{15F97BF9-8BFF-4055-8EDE-43F2AD460E28}" type="pres">
      <dgm:prSet presAssocID="{7F2FA45A-C576-42BB-8A9A-B5C29AD5F778}" presName="Name0" presStyleCnt="0">
        <dgm:presLayoutVars>
          <dgm:dir/>
          <dgm:animLvl val="lvl"/>
          <dgm:resizeHandles val="exact"/>
        </dgm:presLayoutVars>
      </dgm:prSet>
      <dgm:spPr/>
      <dgm:t>
        <a:bodyPr/>
        <a:lstStyle/>
        <a:p>
          <a:endParaRPr lang="en-US"/>
        </a:p>
      </dgm:t>
    </dgm:pt>
    <dgm:pt modelId="{B1CFD773-59AA-4F48-A03A-A9431027E2DD}" type="pres">
      <dgm:prSet presAssocID="{726B7ADF-DB1B-48B7-A897-2F5686E317E3}" presName="Name8" presStyleCnt="0"/>
      <dgm:spPr/>
      <dgm:t>
        <a:bodyPr/>
        <a:lstStyle/>
        <a:p>
          <a:endParaRPr lang="en-US"/>
        </a:p>
      </dgm:t>
    </dgm:pt>
    <dgm:pt modelId="{8EA26314-C0CB-4555-8365-D23A0ED2DEDD}" type="pres">
      <dgm:prSet presAssocID="{726B7ADF-DB1B-48B7-A897-2F5686E317E3}" presName="level" presStyleLbl="node1" presStyleIdx="0" presStyleCnt="4" custScaleX="99583" custScaleY="103149">
        <dgm:presLayoutVars>
          <dgm:chMax val="1"/>
          <dgm:bulletEnabled val="1"/>
        </dgm:presLayoutVars>
      </dgm:prSet>
      <dgm:spPr/>
      <dgm:t>
        <a:bodyPr/>
        <a:lstStyle/>
        <a:p>
          <a:endParaRPr lang="en-GB"/>
        </a:p>
      </dgm:t>
    </dgm:pt>
    <dgm:pt modelId="{539D53F7-1106-4326-9C29-9DAEE55EFB19}" type="pres">
      <dgm:prSet presAssocID="{726B7ADF-DB1B-48B7-A897-2F5686E317E3}" presName="levelTx" presStyleLbl="revTx" presStyleIdx="0" presStyleCnt="0">
        <dgm:presLayoutVars>
          <dgm:chMax val="1"/>
          <dgm:bulletEnabled val="1"/>
        </dgm:presLayoutVars>
      </dgm:prSet>
      <dgm:spPr/>
      <dgm:t>
        <a:bodyPr/>
        <a:lstStyle/>
        <a:p>
          <a:endParaRPr lang="en-GB"/>
        </a:p>
      </dgm:t>
    </dgm:pt>
    <dgm:pt modelId="{F1DC28F4-9262-4A50-AA01-46BEB7C24334}" type="pres">
      <dgm:prSet presAssocID="{2D16DD3C-05D2-40C2-B5F1-31FCD6FBB08F}" presName="Name8" presStyleCnt="0"/>
      <dgm:spPr/>
    </dgm:pt>
    <dgm:pt modelId="{67E53A3A-AA14-4BF7-9462-E6FEE3651673}" type="pres">
      <dgm:prSet presAssocID="{2D16DD3C-05D2-40C2-B5F1-31FCD6FBB08F}" presName="level" presStyleLbl="node1" presStyleIdx="1" presStyleCnt="4" custScaleY="34180">
        <dgm:presLayoutVars>
          <dgm:chMax val="1"/>
          <dgm:bulletEnabled val="1"/>
        </dgm:presLayoutVars>
      </dgm:prSet>
      <dgm:spPr/>
      <dgm:t>
        <a:bodyPr/>
        <a:lstStyle/>
        <a:p>
          <a:endParaRPr lang="en-US"/>
        </a:p>
      </dgm:t>
    </dgm:pt>
    <dgm:pt modelId="{1A844B08-961F-46FB-8866-966A5ABC65B7}" type="pres">
      <dgm:prSet presAssocID="{2D16DD3C-05D2-40C2-B5F1-31FCD6FBB08F}" presName="levelTx" presStyleLbl="revTx" presStyleIdx="0" presStyleCnt="0">
        <dgm:presLayoutVars>
          <dgm:chMax val="1"/>
          <dgm:bulletEnabled val="1"/>
        </dgm:presLayoutVars>
      </dgm:prSet>
      <dgm:spPr/>
      <dgm:t>
        <a:bodyPr/>
        <a:lstStyle/>
        <a:p>
          <a:endParaRPr lang="en-US"/>
        </a:p>
      </dgm:t>
    </dgm:pt>
    <dgm:pt modelId="{23854F2D-B9B9-42C8-8B61-BA3B87133476}" type="pres">
      <dgm:prSet presAssocID="{A0DD1BFD-D89A-4576-8BBB-29057870C038}" presName="Name8" presStyleCnt="0"/>
      <dgm:spPr/>
      <dgm:t>
        <a:bodyPr/>
        <a:lstStyle/>
        <a:p>
          <a:endParaRPr lang="en-US"/>
        </a:p>
      </dgm:t>
    </dgm:pt>
    <dgm:pt modelId="{13230D12-546B-470D-95F2-91BDB37E429A}" type="pres">
      <dgm:prSet presAssocID="{A0DD1BFD-D89A-4576-8BBB-29057870C038}" presName="level" presStyleLbl="node1" presStyleIdx="2" presStyleCnt="4">
        <dgm:presLayoutVars>
          <dgm:chMax val="1"/>
          <dgm:bulletEnabled val="1"/>
        </dgm:presLayoutVars>
      </dgm:prSet>
      <dgm:spPr/>
      <dgm:t>
        <a:bodyPr/>
        <a:lstStyle/>
        <a:p>
          <a:endParaRPr lang="en-GB"/>
        </a:p>
      </dgm:t>
    </dgm:pt>
    <dgm:pt modelId="{803B710F-574A-4CBB-98E8-A658BB854B87}" type="pres">
      <dgm:prSet presAssocID="{A0DD1BFD-D89A-4576-8BBB-29057870C038}" presName="levelTx" presStyleLbl="revTx" presStyleIdx="0" presStyleCnt="0">
        <dgm:presLayoutVars>
          <dgm:chMax val="1"/>
          <dgm:bulletEnabled val="1"/>
        </dgm:presLayoutVars>
      </dgm:prSet>
      <dgm:spPr/>
      <dgm:t>
        <a:bodyPr/>
        <a:lstStyle/>
        <a:p>
          <a:endParaRPr lang="en-GB"/>
        </a:p>
      </dgm:t>
    </dgm:pt>
    <dgm:pt modelId="{027C51E9-C7FD-47A2-B54C-89D837CE42D3}" type="pres">
      <dgm:prSet presAssocID="{E43EA86F-854D-4381-BFC9-77FEB558B4EA}" presName="Name8" presStyleCnt="0"/>
      <dgm:spPr/>
      <dgm:t>
        <a:bodyPr/>
        <a:lstStyle/>
        <a:p>
          <a:endParaRPr lang="en-US"/>
        </a:p>
      </dgm:t>
    </dgm:pt>
    <dgm:pt modelId="{9CB701AE-7531-4C14-BF36-42758BF51EE7}" type="pres">
      <dgm:prSet presAssocID="{E43EA86F-854D-4381-BFC9-77FEB558B4EA}" presName="level" presStyleLbl="node1" presStyleIdx="3" presStyleCnt="4">
        <dgm:presLayoutVars>
          <dgm:chMax val="1"/>
          <dgm:bulletEnabled val="1"/>
        </dgm:presLayoutVars>
      </dgm:prSet>
      <dgm:spPr/>
      <dgm:t>
        <a:bodyPr/>
        <a:lstStyle/>
        <a:p>
          <a:endParaRPr lang="en-US"/>
        </a:p>
      </dgm:t>
    </dgm:pt>
    <dgm:pt modelId="{8A73693F-8E96-46E3-8EDF-2A3AF3661C3D}" type="pres">
      <dgm:prSet presAssocID="{E43EA86F-854D-4381-BFC9-77FEB558B4EA}" presName="levelTx" presStyleLbl="revTx" presStyleIdx="0" presStyleCnt="0">
        <dgm:presLayoutVars>
          <dgm:chMax val="1"/>
          <dgm:bulletEnabled val="1"/>
        </dgm:presLayoutVars>
      </dgm:prSet>
      <dgm:spPr/>
      <dgm:t>
        <a:bodyPr/>
        <a:lstStyle/>
        <a:p>
          <a:endParaRPr lang="en-US"/>
        </a:p>
      </dgm:t>
    </dgm:pt>
  </dgm:ptLst>
  <dgm:cxnLst>
    <dgm:cxn modelId="{3CA92489-AFF4-4170-90A6-55DA6390F13B}" type="presOf" srcId="{2D16DD3C-05D2-40C2-B5F1-31FCD6FBB08F}" destId="{67E53A3A-AA14-4BF7-9462-E6FEE3651673}" srcOrd="0" destOrd="0" presId="urn:microsoft.com/office/officeart/2005/8/layout/pyramid1"/>
    <dgm:cxn modelId="{AF155E59-16D0-4D8A-BFE5-FC21E2B842C6}" type="presOf" srcId="{2D16DD3C-05D2-40C2-B5F1-31FCD6FBB08F}" destId="{1A844B08-961F-46FB-8866-966A5ABC65B7}" srcOrd="1" destOrd="0" presId="urn:microsoft.com/office/officeart/2005/8/layout/pyramid1"/>
    <dgm:cxn modelId="{9833AF4D-AA3A-48CF-83B1-7C5F729D869C}" srcId="{7F2FA45A-C576-42BB-8A9A-B5C29AD5F778}" destId="{A0DD1BFD-D89A-4576-8BBB-29057870C038}" srcOrd="2" destOrd="0" parTransId="{D2EF28EF-49B0-4652-A4CF-A8656EC78F02}" sibTransId="{D7DA5A74-0336-425F-A1DB-7CEAE7587CEF}"/>
    <dgm:cxn modelId="{7F4C60B5-704B-4839-A9B3-5D19414A381F}" type="presOf" srcId="{726B7ADF-DB1B-48B7-A897-2F5686E317E3}" destId="{539D53F7-1106-4326-9C29-9DAEE55EFB19}" srcOrd="1" destOrd="0" presId="urn:microsoft.com/office/officeart/2005/8/layout/pyramid1"/>
    <dgm:cxn modelId="{1741C093-5ADD-4423-A33B-B6082245F366}" type="presOf" srcId="{E43EA86F-854D-4381-BFC9-77FEB558B4EA}" destId="{9CB701AE-7531-4C14-BF36-42758BF51EE7}" srcOrd="0" destOrd="0" presId="urn:microsoft.com/office/officeart/2005/8/layout/pyramid1"/>
    <dgm:cxn modelId="{5FA0A4A4-CF05-4C24-B76C-4C7DC0DD47B0}" type="presOf" srcId="{E43EA86F-854D-4381-BFC9-77FEB558B4EA}" destId="{8A73693F-8E96-46E3-8EDF-2A3AF3661C3D}" srcOrd="1" destOrd="0" presId="urn:microsoft.com/office/officeart/2005/8/layout/pyramid1"/>
    <dgm:cxn modelId="{7A7B62E6-A6E3-40C7-B5A6-2E5B1BADEA53}" type="presOf" srcId="{A0DD1BFD-D89A-4576-8BBB-29057870C038}" destId="{13230D12-546B-470D-95F2-91BDB37E429A}" srcOrd="0" destOrd="0" presId="urn:microsoft.com/office/officeart/2005/8/layout/pyramid1"/>
    <dgm:cxn modelId="{52AD8AB7-5D1D-4B69-860C-B6E5E9DC3EBA}" srcId="{7F2FA45A-C576-42BB-8A9A-B5C29AD5F778}" destId="{2D16DD3C-05D2-40C2-B5F1-31FCD6FBB08F}" srcOrd="1" destOrd="0" parTransId="{B841583B-B3B8-40FF-B89E-F3D8404A52B9}" sibTransId="{1A0B9360-2F0A-43E0-AAB7-BA96E69C904F}"/>
    <dgm:cxn modelId="{2561F47D-9A27-48F2-81A3-C4497C6ADD15}" srcId="{7F2FA45A-C576-42BB-8A9A-B5C29AD5F778}" destId="{726B7ADF-DB1B-48B7-A897-2F5686E317E3}" srcOrd="0" destOrd="0" parTransId="{E18095BC-4BA6-47DC-A8E6-7061FBABB405}" sibTransId="{0FF27B8D-E197-41CD-9C1C-8F1DE2B6B20A}"/>
    <dgm:cxn modelId="{92F6A2F0-250A-407D-8C4A-E28F69028290}" srcId="{7F2FA45A-C576-42BB-8A9A-B5C29AD5F778}" destId="{E43EA86F-854D-4381-BFC9-77FEB558B4EA}" srcOrd="3" destOrd="0" parTransId="{3CC85CC9-D1A0-494B-81B8-CF54AB4C3B6B}" sibTransId="{F673904E-BE42-4570-80FA-C3F149C063C7}"/>
    <dgm:cxn modelId="{C78A9554-7E58-4C7B-9CE7-745A33880B72}" type="presOf" srcId="{726B7ADF-DB1B-48B7-A897-2F5686E317E3}" destId="{8EA26314-C0CB-4555-8365-D23A0ED2DEDD}" srcOrd="0" destOrd="0" presId="urn:microsoft.com/office/officeart/2005/8/layout/pyramid1"/>
    <dgm:cxn modelId="{EED564D6-3CB4-4A80-AA8C-47CD844255F5}" type="presOf" srcId="{A0DD1BFD-D89A-4576-8BBB-29057870C038}" destId="{803B710F-574A-4CBB-98E8-A658BB854B87}" srcOrd="1" destOrd="0" presId="urn:microsoft.com/office/officeart/2005/8/layout/pyramid1"/>
    <dgm:cxn modelId="{DFF00462-FB34-45E5-8870-B7569701C88A}" type="presOf" srcId="{7F2FA45A-C576-42BB-8A9A-B5C29AD5F778}" destId="{15F97BF9-8BFF-4055-8EDE-43F2AD460E28}" srcOrd="0" destOrd="0" presId="urn:microsoft.com/office/officeart/2005/8/layout/pyramid1"/>
    <dgm:cxn modelId="{A7972F09-680E-473D-A63C-EB1C249A6F7C}" type="presParOf" srcId="{15F97BF9-8BFF-4055-8EDE-43F2AD460E28}" destId="{B1CFD773-59AA-4F48-A03A-A9431027E2DD}" srcOrd="0" destOrd="0" presId="urn:microsoft.com/office/officeart/2005/8/layout/pyramid1"/>
    <dgm:cxn modelId="{CC2CAF5A-5746-4E6F-99BF-5E557A396CAC}" type="presParOf" srcId="{B1CFD773-59AA-4F48-A03A-A9431027E2DD}" destId="{8EA26314-C0CB-4555-8365-D23A0ED2DEDD}" srcOrd="0" destOrd="0" presId="urn:microsoft.com/office/officeart/2005/8/layout/pyramid1"/>
    <dgm:cxn modelId="{20F9E69E-37EA-47CB-840B-5A891329C3FC}" type="presParOf" srcId="{B1CFD773-59AA-4F48-A03A-A9431027E2DD}" destId="{539D53F7-1106-4326-9C29-9DAEE55EFB19}" srcOrd="1" destOrd="0" presId="urn:microsoft.com/office/officeart/2005/8/layout/pyramid1"/>
    <dgm:cxn modelId="{362AA08C-3F01-4B98-889D-58265EEF7505}" type="presParOf" srcId="{15F97BF9-8BFF-4055-8EDE-43F2AD460E28}" destId="{F1DC28F4-9262-4A50-AA01-46BEB7C24334}" srcOrd="1" destOrd="0" presId="urn:microsoft.com/office/officeart/2005/8/layout/pyramid1"/>
    <dgm:cxn modelId="{B906D48F-BBDA-4F82-8AE7-F13D6EAF14EB}" type="presParOf" srcId="{F1DC28F4-9262-4A50-AA01-46BEB7C24334}" destId="{67E53A3A-AA14-4BF7-9462-E6FEE3651673}" srcOrd="0" destOrd="0" presId="urn:microsoft.com/office/officeart/2005/8/layout/pyramid1"/>
    <dgm:cxn modelId="{CF2C0D19-0176-4A93-BEE3-03337FF1015A}" type="presParOf" srcId="{F1DC28F4-9262-4A50-AA01-46BEB7C24334}" destId="{1A844B08-961F-46FB-8866-966A5ABC65B7}" srcOrd="1" destOrd="0" presId="urn:microsoft.com/office/officeart/2005/8/layout/pyramid1"/>
    <dgm:cxn modelId="{2DFFD5C1-8493-4A37-98D6-E760190E712D}" type="presParOf" srcId="{15F97BF9-8BFF-4055-8EDE-43F2AD460E28}" destId="{23854F2D-B9B9-42C8-8B61-BA3B87133476}" srcOrd="2" destOrd="0" presId="urn:microsoft.com/office/officeart/2005/8/layout/pyramid1"/>
    <dgm:cxn modelId="{6AF840A4-C0AA-43DF-9D5C-B1C23754145B}" type="presParOf" srcId="{23854F2D-B9B9-42C8-8B61-BA3B87133476}" destId="{13230D12-546B-470D-95F2-91BDB37E429A}" srcOrd="0" destOrd="0" presId="urn:microsoft.com/office/officeart/2005/8/layout/pyramid1"/>
    <dgm:cxn modelId="{DA30B80D-DA8B-4694-8924-3041355F78BD}" type="presParOf" srcId="{23854F2D-B9B9-42C8-8B61-BA3B87133476}" destId="{803B710F-574A-4CBB-98E8-A658BB854B87}" srcOrd="1" destOrd="0" presId="urn:microsoft.com/office/officeart/2005/8/layout/pyramid1"/>
    <dgm:cxn modelId="{D76D17B5-B207-41F7-B81E-6E0C4906EB86}" type="presParOf" srcId="{15F97BF9-8BFF-4055-8EDE-43F2AD460E28}" destId="{027C51E9-C7FD-47A2-B54C-89D837CE42D3}" srcOrd="3" destOrd="0" presId="urn:microsoft.com/office/officeart/2005/8/layout/pyramid1"/>
    <dgm:cxn modelId="{E3A6B09C-4121-41C2-917E-30481FA21949}" type="presParOf" srcId="{027C51E9-C7FD-47A2-B54C-89D837CE42D3}" destId="{9CB701AE-7531-4C14-BF36-42758BF51EE7}" srcOrd="0" destOrd="0" presId="urn:microsoft.com/office/officeart/2005/8/layout/pyramid1"/>
    <dgm:cxn modelId="{92662138-EE6D-4B89-8C93-47732047ACA4}" type="presParOf" srcId="{027C51E9-C7FD-47A2-B54C-89D837CE42D3}" destId="{8A73693F-8E96-46E3-8EDF-2A3AF3661C3D}" srcOrd="1" destOrd="0" presId="urn:microsoft.com/office/officeart/2005/8/layout/pyramid1"/>
  </dgm:cxnLst>
  <dgm:bg>
    <a:solidFill>
      <a:schemeClr val="bg1"/>
    </a:solidFill>
  </dgm:bg>
  <dgm:whole>
    <a:ln w="19050">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70B130-28C9-4787-AF4D-38BC1057FC83}" type="doc">
      <dgm:prSet loTypeId="urn:microsoft.com/office/officeart/2005/8/layout/cycle5" loCatId="cycle" qsTypeId="urn:microsoft.com/office/officeart/2005/8/quickstyle/simple1" qsCatId="simple" csTypeId="urn:microsoft.com/office/officeart/2005/8/colors/accent1_1" csCatId="accent1" phldr="1"/>
      <dgm:spPr/>
      <dgm:t>
        <a:bodyPr/>
        <a:lstStyle/>
        <a:p>
          <a:endParaRPr lang="en-US"/>
        </a:p>
      </dgm:t>
    </dgm:pt>
    <dgm:pt modelId="{1800FB72-E857-4C78-8995-1E97212D8EEC}">
      <dgm:prSet phldrT="[Text]" custT="1"/>
      <dgm:spPr/>
      <dgm:t>
        <a:bodyPr/>
        <a:lstStyle/>
        <a:p>
          <a:r>
            <a:rPr lang="en-US" sz="2400" b="1" dirty="0" smtClean="0"/>
            <a:t>1:Arsylwi ac </a:t>
          </a:r>
          <a:r>
            <a:rPr lang="en-US" sz="2400" b="1" dirty="0" err="1" smtClean="0"/>
            <a:t>Asesu</a:t>
          </a:r>
          <a:endParaRPr lang="en-US" sz="2400" b="1" dirty="0"/>
        </a:p>
      </dgm:t>
    </dgm:pt>
    <dgm:pt modelId="{E8234723-0A64-4264-B83F-28137DD46071}" type="parTrans" cxnId="{E344B06D-AF78-4723-B66A-0C107DDDCCFB}">
      <dgm:prSet/>
      <dgm:spPr/>
      <dgm:t>
        <a:bodyPr/>
        <a:lstStyle/>
        <a:p>
          <a:endParaRPr lang="en-US"/>
        </a:p>
      </dgm:t>
    </dgm:pt>
    <dgm:pt modelId="{C8CEBD73-64D7-45C4-A7E0-568FAA6C2864}" type="sibTrans" cxnId="{E344B06D-AF78-4723-B66A-0C107DDDCCFB}">
      <dgm:prSet/>
      <dgm:spPr/>
      <dgm:t>
        <a:bodyPr/>
        <a:lstStyle/>
        <a:p>
          <a:endParaRPr lang="en-US"/>
        </a:p>
      </dgm:t>
    </dgm:pt>
    <dgm:pt modelId="{8929BB9D-E67C-4728-A8B5-797234AB31A2}">
      <dgm:prSet phldrT="[Text]" custT="1"/>
      <dgm:spPr/>
      <dgm:t>
        <a:bodyPr/>
        <a:lstStyle/>
        <a:p>
          <a:r>
            <a:rPr lang="en-US" sz="2400" b="1" dirty="0" smtClean="0"/>
            <a:t>2:Cynllunio</a:t>
          </a:r>
          <a:endParaRPr lang="en-US" sz="2400" b="1" dirty="0"/>
        </a:p>
      </dgm:t>
    </dgm:pt>
    <dgm:pt modelId="{F11A2728-F2B9-42B3-938F-1E645BF5FE80}" type="parTrans" cxnId="{1086C215-B663-4454-A6C1-57055080A096}">
      <dgm:prSet/>
      <dgm:spPr/>
      <dgm:t>
        <a:bodyPr/>
        <a:lstStyle/>
        <a:p>
          <a:endParaRPr lang="en-US"/>
        </a:p>
      </dgm:t>
    </dgm:pt>
    <dgm:pt modelId="{0F5FDDDA-4966-4D3E-A5E3-A88F8DBC2A95}" type="sibTrans" cxnId="{1086C215-B663-4454-A6C1-57055080A096}">
      <dgm:prSet/>
      <dgm:spPr/>
      <dgm:t>
        <a:bodyPr/>
        <a:lstStyle/>
        <a:p>
          <a:endParaRPr lang="en-US"/>
        </a:p>
      </dgm:t>
    </dgm:pt>
    <dgm:pt modelId="{72D5BA1D-E2B2-448C-A821-51A761C5962D}">
      <dgm:prSet phldrT="[Text]" custT="1"/>
      <dgm:spPr/>
      <dgm:t>
        <a:bodyPr/>
        <a:lstStyle/>
        <a:p>
          <a:r>
            <a:rPr lang="en-US" sz="2400" b="1" dirty="0" smtClean="0"/>
            <a:t>3:Darparu </a:t>
          </a:r>
          <a:endParaRPr lang="en-US" sz="2400" b="1" dirty="0"/>
        </a:p>
      </dgm:t>
    </dgm:pt>
    <dgm:pt modelId="{8A8B79FA-12DD-4069-94C3-94A890E78BFB}" type="parTrans" cxnId="{E83FCD46-E93B-40EB-A03A-86DD8293943E}">
      <dgm:prSet/>
      <dgm:spPr/>
      <dgm:t>
        <a:bodyPr/>
        <a:lstStyle/>
        <a:p>
          <a:endParaRPr lang="en-US"/>
        </a:p>
      </dgm:t>
    </dgm:pt>
    <dgm:pt modelId="{57FDD830-6305-4783-8EC1-A6B138AEA48E}" type="sibTrans" cxnId="{E83FCD46-E93B-40EB-A03A-86DD8293943E}">
      <dgm:prSet/>
      <dgm:spPr/>
      <dgm:t>
        <a:bodyPr/>
        <a:lstStyle/>
        <a:p>
          <a:endParaRPr lang="en-US"/>
        </a:p>
      </dgm:t>
    </dgm:pt>
    <dgm:pt modelId="{B75D6742-0F07-4CA6-A8CF-6B39FC6BD4C5}">
      <dgm:prSet phldrT="[Text]" custT="1"/>
      <dgm:spPr/>
      <dgm:t>
        <a:bodyPr/>
        <a:lstStyle/>
        <a:p>
          <a:r>
            <a:rPr lang="en-US" sz="2400" b="1" dirty="0" smtClean="0"/>
            <a:t>4:Adolygu</a:t>
          </a:r>
          <a:endParaRPr lang="en-US" sz="2400" b="1" dirty="0"/>
        </a:p>
      </dgm:t>
    </dgm:pt>
    <dgm:pt modelId="{D1A43142-122A-4173-BF71-D6D216C88DD4}" type="parTrans" cxnId="{C8897FC1-A51F-4323-8FA8-1F9AA279562A}">
      <dgm:prSet/>
      <dgm:spPr/>
      <dgm:t>
        <a:bodyPr/>
        <a:lstStyle/>
        <a:p>
          <a:endParaRPr lang="en-US"/>
        </a:p>
      </dgm:t>
    </dgm:pt>
    <dgm:pt modelId="{78BE845A-9A55-4F45-AB34-BD045DC71BB2}" type="sibTrans" cxnId="{C8897FC1-A51F-4323-8FA8-1F9AA279562A}">
      <dgm:prSet/>
      <dgm:spPr/>
      <dgm:t>
        <a:bodyPr/>
        <a:lstStyle/>
        <a:p>
          <a:endParaRPr lang="en-US"/>
        </a:p>
      </dgm:t>
    </dgm:pt>
    <dgm:pt modelId="{613262F8-EB62-4659-9465-9C59FA219D72}" type="pres">
      <dgm:prSet presAssocID="{2670B130-28C9-4787-AF4D-38BC1057FC83}" presName="cycle" presStyleCnt="0">
        <dgm:presLayoutVars>
          <dgm:dir/>
          <dgm:resizeHandles val="exact"/>
        </dgm:presLayoutVars>
      </dgm:prSet>
      <dgm:spPr/>
      <dgm:t>
        <a:bodyPr/>
        <a:lstStyle/>
        <a:p>
          <a:endParaRPr lang="cy-GB"/>
        </a:p>
      </dgm:t>
    </dgm:pt>
    <dgm:pt modelId="{C51A2F7A-D471-49D1-A72D-85431F1BFAAF}" type="pres">
      <dgm:prSet presAssocID="{1800FB72-E857-4C78-8995-1E97212D8EEC}" presName="node" presStyleLbl="node1" presStyleIdx="0" presStyleCnt="4">
        <dgm:presLayoutVars>
          <dgm:bulletEnabled val="1"/>
        </dgm:presLayoutVars>
      </dgm:prSet>
      <dgm:spPr/>
      <dgm:t>
        <a:bodyPr/>
        <a:lstStyle/>
        <a:p>
          <a:endParaRPr lang="cy-GB"/>
        </a:p>
      </dgm:t>
    </dgm:pt>
    <dgm:pt modelId="{D50319D4-736D-40E4-A24E-01B3D718F9D6}" type="pres">
      <dgm:prSet presAssocID="{1800FB72-E857-4C78-8995-1E97212D8EEC}" presName="spNode" presStyleCnt="0"/>
      <dgm:spPr/>
    </dgm:pt>
    <dgm:pt modelId="{04387D39-2746-47CA-93F4-286E0C26516F}" type="pres">
      <dgm:prSet presAssocID="{C8CEBD73-64D7-45C4-A7E0-568FAA6C2864}" presName="sibTrans" presStyleLbl="sibTrans1D1" presStyleIdx="0" presStyleCnt="4"/>
      <dgm:spPr/>
      <dgm:t>
        <a:bodyPr/>
        <a:lstStyle/>
        <a:p>
          <a:endParaRPr lang="cy-GB"/>
        </a:p>
      </dgm:t>
    </dgm:pt>
    <dgm:pt modelId="{6CB2B57B-7E62-47FB-A450-24A2A08064D3}" type="pres">
      <dgm:prSet presAssocID="{8929BB9D-E67C-4728-A8B5-797234AB31A2}" presName="node" presStyleLbl="node1" presStyleIdx="1" presStyleCnt="4">
        <dgm:presLayoutVars>
          <dgm:bulletEnabled val="1"/>
        </dgm:presLayoutVars>
      </dgm:prSet>
      <dgm:spPr/>
      <dgm:t>
        <a:bodyPr/>
        <a:lstStyle/>
        <a:p>
          <a:endParaRPr lang="cy-GB"/>
        </a:p>
      </dgm:t>
    </dgm:pt>
    <dgm:pt modelId="{34B84417-0A8E-4510-820E-D0A88C265173}" type="pres">
      <dgm:prSet presAssocID="{8929BB9D-E67C-4728-A8B5-797234AB31A2}" presName="spNode" presStyleCnt="0"/>
      <dgm:spPr/>
    </dgm:pt>
    <dgm:pt modelId="{22773320-FD87-4E21-A2CA-E6CEE69C44B4}" type="pres">
      <dgm:prSet presAssocID="{0F5FDDDA-4966-4D3E-A5E3-A88F8DBC2A95}" presName="sibTrans" presStyleLbl="sibTrans1D1" presStyleIdx="1" presStyleCnt="4"/>
      <dgm:spPr/>
      <dgm:t>
        <a:bodyPr/>
        <a:lstStyle/>
        <a:p>
          <a:endParaRPr lang="cy-GB"/>
        </a:p>
      </dgm:t>
    </dgm:pt>
    <dgm:pt modelId="{873ACDC2-C944-4EE3-8A49-D69776744465}" type="pres">
      <dgm:prSet presAssocID="{72D5BA1D-E2B2-448C-A821-51A761C5962D}" presName="node" presStyleLbl="node1" presStyleIdx="2" presStyleCnt="4">
        <dgm:presLayoutVars>
          <dgm:bulletEnabled val="1"/>
        </dgm:presLayoutVars>
      </dgm:prSet>
      <dgm:spPr/>
      <dgm:t>
        <a:bodyPr/>
        <a:lstStyle/>
        <a:p>
          <a:endParaRPr lang="cy-GB"/>
        </a:p>
      </dgm:t>
    </dgm:pt>
    <dgm:pt modelId="{414375DC-BD85-4F0C-B2A6-FD656763B2D2}" type="pres">
      <dgm:prSet presAssocID="{72D5BA1D-E2B2-448C-A821-51A761C5962D}" presName="spNode" presStyleCnt="0"/>
      <dgm:spPr/>
    </dgm:pt>
    <dgm:pt modelId="{FCB9F1B6-29B4-45E6-A7A0-76D2D69CF003}" type="pres">
      <dgm:prSet presAssocID="{57FDD830-6305-4783-8EC1-A6B138AEA48E}" presName="sibTrans" presStyleLbl="sibTrans1D1" presStyleIdx="2" presStyleCnt="4"/>
      <dgm:spPr/>
      <dgm:t>
        <a:bodyPr/>
        <a:lstStyle/>
        <a:p>
          <a:endParaRPr lang="cy-GB"/>
        </a:p>
      </dgm:t>
    </dgm:pt>
    <dgm:pt modelId="{05024F96-B712-4906-867B-60542CAF4239}" type="pres">
      <dgm:prSet presAssocID="{B75D6742-0F07-4CA6-A8CF-6B39FC6BD4C5}" presName="node" presStyleLbl="node1" presStyleIdx="3" presStyleCnt="4">
        <dgm:presLayoutVars>
          <dgm:bulletEnabled val="1"/>
        </dgm:presLayoutVars>
      </dgm:prSet>
      <dgm:spPr/>
      <dgm:t>
        <a:bodyPr/>
        <a:lstStyle/>
        <a:p>
          <a:endParaRPr lang="cy-GB"/>
        </a:p>
      </dgm:t>
    </dgm:pt>
    <dgm:pt modelId="{1F0C55E0-6AED-4DDF-BB68-D262483223C4}" type="pres">
      <dgm:prSet presAssocID="{B75D6742-0F07-4CA6-A8CF-6B39FC6BD4C5}" presName="spNode" presStyleCnt="0"/>
      <dgm:spPr/>
    </dgm:pt>
    <dgm:pt modelId="{1847F345-580F-4491-8009-AFE97B1A3ACB}" type="pres">
      <dgm:prSet presAssocID="{78BE845A-9A55-4F45-AB34-BD045DC71BB2}" presName="sibTrans" presStyleLbl="sibTrans1D1" presStyleIdx="3" presStyleCnt="4"/>
      <dgm:spPr/>
      <dgm:t>
        <a:bodyPr/>
        <a:lstStyle/>
        <a:p>
          <a:endParaRPr lang="cy-GB"/>
        </a:p>
      </dgm:t>
    </dgm:pt>
  </dgm:ptLst>
  <dgm:cxnLst>
    <dgm:cxn modelId="{42962E96-704D-4225-813A-8766050C091A}" type="presOf" srcId="{C8CEBD73-64D7-45C4-A7E0-568FAA6C2864}" destId="{04387D39-2746-47CA-93F4-286E0C26516F}" srcOrd="0" destOrd="0" presId="urn:microsoft.com/office/officeart/2005/8/layout/cycle5"/>
    <dgm:cxn modelId="{9E596071-035D-426A-8A2E-1730B44AB031}" type="presOf" srcId="{B75D6742-0F07-4CA6-A8CF-6B39FC6BD4C5}" destId="{05024F96-B712-4906-867B-60542CAF4239}" srcOrd="0" destOrd="0" presId="urn:microsoft.com/office/officeart/2005/8/layout/cycle5"/>
    <dgm:cxn modelId="{B252910C-ECA7-45FC-B1E0-CA6854691275}" type="presOf" srcId="{2670B130-28C9-4787-AF4D-38BC1057FC83}" destId="{613262F8-EB62-4659-9465-9C59FA219D72}" srcOrd="0" destOrd="0" presId="urn:microsoft.com/office/officeart/2005/8/layout/cycle5"/>
    <dgm:cxn modelId="{C8897FC1-A51F-4323-8FA8-1F9AA279562A}" srcId="{2670B130-28C9-4787-AF4D-38BC1057FC83}" destId="{B75D6742-0F07-4CA6-A8CF-6B39FC6BD4C5}" srcOrd="3" destOrd="0" parTransId="{D1A43142-122A-4173-BF71-D6D216C88DD4}" sibTransId="{78BE845A-9A55-4F45-AB34-BD045DC71BB2}"/>
    <dgm:cxn modelId="{356247B9-5CB7-41C1-941B-02AAC8F7ADDB}" type="presOf" srcId="{72D5BA1D-E2B2-448C-A821-51A761C5962D}" destId="{873ACDC2-C944-4EE3-8A49-D69776744465}" srcOrd="0" destOrd="0" presId="urn:microsoft.com/office/officeart/2005/8/layout/cycle5"/>
    <dgm:cxn modelId="{6114E22B-019F-4EC4-88C4-B0D176F4C17D}" type="presOf" srcId="{0F5FDDDA-4966-4D3E-A5E3-A88F8DBC2A95}" destId="{22773320-FD87-4E21-A2CA-E6CEE69C44B4}" srcOrd="0" destOrd="0" presId="urn:microsoft.com/office/officeart/2005/8/layout/cycle5"/>
    <dgm:cxn modelId="{E344B06D-AF78-4723-B66A-0C107DDDCCFB}" srcId="{2670B130-28C9-4787-AF4D-38BC1057FC83}" destId="{1800FB72-E857-4C78-8995-1E97212D8EEC}" srcOrd="0" destOrd="0" parTransId="{E8234723-0A64-4264-B83F-28137DD46071}" sibTransId="{C8CEBD73-64D7-45C4-A7E0-568FAA6C2864}"/>
    <dgm:cxn modelId="{A3F9BC14-6783-447F-B9A1-DB07FCB458DD}" type="presOf" srcId="{78BE845A-9A55-4F45-AB34-BD045DC71BB2}" destId="{1847F345-580F-4491-8009-AFE97B1A3ACB}" srcOrd="0" destOrd="0" presId="urn:microsoft.com/office/officeart/2005/8/layout/cycle5"/>
    <dgm:cxn modelId="{26549347-4CD8-4ACE-B800-B0052B23A0E6}" type="presOf" srcId="{1800FB72-E857-4C78-8995-1E97212D8EEC}" destId="{C51A2F7A-D471-49D1-A72D-85431F1BFAAF}" srcOrd="0" destOrd="0" presId="urn:microsoft.com/office/officeart/2005/8/layout/cycle5"/>
    <dgm:cxn modelId="{B7CB8C0B-411A-4C4B-A502-F8503ADB7504}" type="presOf" srcId="{8929BB9D-E67C-4728-A8B5-797234AB31A2}" destId="{6CB2B57B-7E62-47FB-A450-24A2A08064D3}" srcOrd="0" destOrd="0" presId="urn:microsoft.com/office/officeart/2005/8/layout/cycle5"/>
    <dgm:cxn modelId="{3073F918-CC31-4BED-BCCD-A1AD0B6FBAD7}" type="presOf" srcId="{57FDD830-6305-4783-8EC1-A6B138AEA48E}" destId="{FCB9F1B6-29B4-45E6-A7A0-76D2D69CF003}" srcOrd="0" destOrd="0" presId="urn:microsoft.com/office/officeart/2005/8/layout/cycle5"/>
    <dgm:cxn modelId="{E83FCD46-E93B-40EB-A03A-86DD8293943E}" srcId="{2670B130-28C9-4787-AF4D-38BC1057FC83}" destId="{72D5BA1D-E2B2-448C-A821-51A761C5962D}" srcOrd="2" destOrd="0" parTransId="{8A8B79FA-12DD-4069-94C3-94A890E78BFB}" sibTransId="{57FDD830-6305-4783-8EC1-A6B138AEA48E}"/>
    <dgm:cxn modelId="{1086C215-B663-4454-A6C1-57055080A096}" srcId="{2670B130-28C9-4787-AF4D-38BC1057FC83}" destId="{8929BB9D-E67C-4728-A8B5-797234AB31A2}" srcOrd="1" destOrd="0" parTransId="{F11A2728-F2B9-42B3-938F-1E645BF5FE80}" sibTransId="{0F5FDDDA-4966-4D3E-A5E3-A88F8DBC2A95}"/>
    <dgm:cxn modelId="{D8E45AA2-6C70-4D82-98DF-5DD79CE6A8C5}" type="presParOf" srcId="{613262F8-EB62-4659-9465-9C59FA219D72}" destId="{C51A2F7A-D471-49D1-A72D-85431F1BFAAF}" srcOrd="0" destOrd="0" presId="urn:microsoft.com/office/officeart/2005/8/layout/cycle5"/>
    <dgm:cxn modelId="{19A62B74-ED6C-4A02-A767-71BA28C0233A}" type="presParOf" srcId="{613262F8-EB62-4659-9465-9C59FA219D72}" destId="{D50319D4-736D-40E4-A24E-01B3D718F9D6}" srcOrd="1" destOrd="0" presId="urn:microsoft.com/office/officeart/2005/8/layout/cycle5"/>
    <dgm:cxn modelId="{AD0CBD0A-382A-4746-813C-4378501BBAB7}" type="presParOf" srcId="{613262F8-EB62-4659-9465-9C59FA219D72}" destId="{04387D39-2746-47CA-93F4-286E0C26516F}" srcOrd="2" destOrd="0" presId="urn:microsoft.com/office/officeart/2005/8/layout/cycle5"/>
    <dgm:cxn modelId="{8AD34CDF-DB74-42FA-8AEF-3DC67584267E}" type="presParOf" srcId="{613262F8-EB62-4659-9465-9C59FA219D72}" destId="{6CB2B57B-7E62-47FB-A450-24A2A08064D3}" srcOrd="3" destOrd="0" presId="urn:microsoft.com/office/officeart/2005/8/layout/cycle5"/>
    <dgm:cxn modelId="{BF203AB1-6788-4287-B706-F8775EFB63DA}" type="presParOf" srcId="{613262F8-EB62-4659-9465-9C59FA219D72}" destId="{34B84417-0A8E-4510-820E-D0A88C265173}" srcOrd="4" destOrd="0" presId="urn:microsoft.com/office/officeart/2005/8/layout/cycle5"/>
    <dgm:cxn modelId="{9665CB09-5344-4545-8FA9-71264BECC289}" type="presParOf" srcId="{613262F8-EB62-4659-9465-9C59FA219D72}" destId="{22773320-FD87-4E21-A2CA-E6CEE69C44B4}" srcOrd="5" destOrd="0" presId="urn:microsoft.com/office/officeart/2005/8/layout/cycle5"/>
    <dgm:cxn modelId="{A87F8430-2F0C-4AEB-9856-31CFBDBDE25C}" type="presParOf" srcId="{613262F8-EB62-4659-9465-9C59FA219D72}" destId="{873ACDC2-C944-4EE3-8A49-D69776744465}" srcOrd="6" destOrd="0" presId="urn:microsoft.com/office/officeart/2005/8/layout/cycle5"/>
    <dgm:cxn modelId="{2DAC7F07-7B99-4FA5-9139-2F045FEF4961}" type="presParOf" srcId="{613262F8-EB62-4659-9465-9C59FA219D72}" destId="{414375DC-BD85-4F0C-B2A6-FD656763B2D2}" srcOrd="7" destOrd="0" presId="urn:microsoft.com/office/officeart/2005/8/layout/cycle5"/>
    <dgm:cxn modelId="{44DE58EA-915E-4D19-9493-53C77FA6AF22}" type="presParOf" srcId="{613262F8-EB62-4659-9465-9C59FA219D72}" destId="{FCB9F1B6-29B4-45E6-A7A0-76D2D69CF003}" srcOrd="8" destOrd="0" presId="urn:microsoft.com/office/officeart/2005/8/layout/cycle5"/>
    <dgm:cxn modelId="{22ED7BAC-EA98-4FBB-A176-786292F121CF}" type="presParOf" srcId="{613262F8-EB62-4659-9465-9C59FA219D72}" destId="{05024F96-B712-4906-867B-60542CAF4239}" srcOrd="9" destOrd="0" presId="urn:microsoft.com/office/officeart/2005/8/layout/cycle5"/>
    <dgm:cxn modelId="{E6A5EAD0-C3D8-4531-B02F-DBD4F7C4DF46}" type="presParOf" srcId="{613262F8-EB62-4659-9465-9C59FA219D72}" destId="{1F0C55E0-6AED-4DDF-BB68-D262483223C4}" srcOrd="10" destOrd="0" presId="urn:microsoft.com/office/officeart/2005/8/layout/cycle5"/>
    <dgm:cxn modelId="{F67B9E23-FF53-4025-83FE-0CE081382687}" type="presParOf" srcId="{613262F8-EB62-4659-9465-9C59FA219D72}" destId="{1847F345-580F-4491-8009-AFE97B1A3ACB}" srcOrd="11" destOrd="0" presId="urn:microsoft.com/office/officeart/2005/8/layout/cycle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F2FA45A-C576-42BB-8A9A-B5C29AD5F778}" type="doc">
      <dgm:prSet loTypeId="urn:microsoft.com/office/officeart/2005/8/layout/pyramid1" loCatId="pyramid" qsTypeId="urn:microsoft.com/office/officeart/2005/8/quickstyle/simple1" qsCatId="simple" csTypeId="urn:microsoft.com/office/officeart/2005/8/colors/accent1_2" csCatId="accent1" phldr="1"/>
      <dgm:spPr/>
      <dgm:t>
        <a:bodyPr/>
        <a:lstStyle/>
        <a:p>
          <a:endParaRPr lang="en-US"/>
        </a:p>
      </dgm:t>
    </dgm:pt>
    <dgm:pt modelId="{726B7ADF-DB1B-48B7-A897-2F5686E317E3}">
      <dgm:prSet phldrT="[Text]" custT="1"/>
      <dgm:spPr>
        <a:solidFill>
          <a:srgbClr val="FFFF00">
            <a:alpha val="99000"/>
          </a:srgbClr>
        </a:solidFill>
        <a:ln>
          <a:solidFill>
            <a:schemeClr val="tx1"/>
          </a:solidFill>
        </a:ln>
      </dgm:spPr>
      <dgm:t>
        <a:bodyPr/>
        <a:lstStyle/>
        <a:p>
          <a:r>
            <a:rPr lang="en-GB" sz="1200" b="1" u="none" dirty="0" err="1" smtClean="0">
              <a:effectLst/>
              <a:latin typeface="+mj-lt"/>
            </a:rPr>
            <a:t>Darpariaeth</a:t>
          </a:r>
          <a:r>
            <a:rPr lang="en-GB" sz="1200" b="1" u="none" dirty="0" smtClean="0">
              <a:effectLst/>
              <a:latin typeface="+mj-lt"/>
            </a:rPr>
            <a:t> </a:t>
          </a:r>
          <a:r>
            <a:rPr lang="en-GB" sz="1200" b="1" u="none" dirty="0" err="1" smtClean="0">
              <a:effectLst/>
              <a:latin typeface="+mj-lt"/>
            </a:rPr>
            <a:t>Ychwanegol</a:t>
          </a:r>
          <a:endParaRPr lang="en-GB" sz="1200" b="1" u="none" dirty="0" smtClean="0">
            <a:effectLst/>
            <a:latin typeface="+mj-lt"/>
          </a:endParaRPr>
        </a:p>
        <a:p>
          <a:r>
            <a:rPr lang="cy-GB" sz="1200" b="1" u="none" dirty="0" smtClean="0">
              <a:effectLst/>
              <a:latin typeface="+mj-lt"/>
            </a:rPr>
            <a:t>CDU</a:t>
          </a:r>
        </a:p>
        <a:p>
          <a:r>
            <a:rPr lang="cy-GB" sz="1200" b="1" u="none" dirty="0" smtClean="0">
              <a:effectLst/>
              <a:latin typeface="+mj-lt"/>
            </a:rPr>
            <a:t>Awdurdod</a:t>
          </a:r>
          <a:endParaRPr lang="en-GB" sz="1050" b="1" u="none" dirty="0">
            <a:effectLst/>
            <a:latin typeface="+mj-lt"/>
          </a:endParaRPr>
        </a:p>
      </dgm:t>
    </dgm:pt>
    <dgm:pt modelId="{E18095BC-4BA6-47DC-A8E6-7061FBABB405}" type="parTrans" cxnId="{2561F47D-9A27-48F2-81A3-C4497C6ADD15}">
      <dgm:prSet/>
      <dgm:spPr/>
      <dgm:t>
        <a:bodyPr/>
        <a:lstStyle/>
        <a:p>
          <a:endParaRPr lang="en-GB"/>
        </a:p>
      </dgm:t>
    </dgm:pt>
    <dgm:pt modelId="{0FF27B8D-E197-41CD-9C1C-8F1DE2B6B20A}" type="sibTrans" cxnId="{2561F47D-9A27-48F2-81A3-C4497C6ADD15}">
      <dgm:prSet/>
      <dgm:spPr/>
      <dgm:t>
        <a:bodyPr/>
        <a:lstStyle/>
        <a:p>
          <a:endParaRPr lang="en-GB"/>
        </a:p>
      </dgm:t>
    </dgm:pt>
    <dgm:pt modelId="{A0DD1BFD-D89A-4576-8BBB-29057870C038}">
      <dgm:prSet phldrT="[Text]" custT="1"/>
      <dgm:spPr>
        <a:solidFill>
          <a:srgbClr val="92D050"/>
        </a:solidFill>
        <a:ln>
          <a:solidFill>
            <a:schemeClr val="tx1"/>
          </a:solidFill>
        </a:ln>
      </dgm:spPr>
      <dgm:t>
        <a:bodyPr/>
        <a:lstStyle/>
        <a:p>
          <a:r>
            <a:rPr lang="en-GB" sz="2000" b="1" u="sng" dirty="0" err="1" smtClean="0">
              <a:latin typeface="+mj-lt"/>
            </a:rPr>
            <a:t>Darpariaeth</a:t>
          </a:r>
          <a:r>
            <a:rPr lang="en-GB" sz="2000" b="1" u="sng" dirty="0" smtClean="0">
              <a:latin typeface="+mj-lt"/>
            </a:rPr>
            <a:t> </a:t>
          </a:r>
          <a:r>
            <a:rPr lang="en-GB" sz="2000" b="1" u="sng" dirty="0" err="1" smtClean="0">
              <a:latin typeface="+mj-lt"/>
            </a:rPr>
            <a:t>Gyffredinol</a:t>
          </a:r>
          <a:r>
            <a:rPr lang="en-GB" sz="2000" b="1" u="sng" dirty="0" smtClean="0">
              <a:latin typeface="+mj-lt"/>
            </a:rPr>
            <a:t> </a:t>
          </a:r>
          <a:r>
            <a:rPr lang="en-GB" sz="2000" b="1" u="sng" dirty="0" err="1" smtClean="0">
              <a:latin typeface="+mj-lt"/>
            </a:rPr>
            <a:t>wedi’i</a:t>
          </a:r>
          <a:r>
            <a:rPr lang="en-GB" sz="2000" b="1" u="sng" dirty="0" smtClean="0">
              <a:latin typeface="+mj-lt"/>
            </a:rPr>
            <a:t> </a:t>
          </a:r>
          <a:r>
            <a:rPr lang="en-GB" sz="2000" b="1" u="sng" dirty="0" err="1" smtClean="0">
              <a:latin typeface="+mj-lt"/>
            </a:rPr>
            <a:t>thargedu</a:t>
          </a:r>
          <a:endParaRPr lang="en-GB" sz="2000" b="1" u="sng" dirty="0" smtClean="0">
            <a:latin typeface="+mj-lt"/>
          </a:endParaRPr>
        </a:p>
        <a:p>
          <a:r>
            <a:rPr lang="cy-GB" sz="2000" b="0" u="none" dirty="0" smtClean="0">
              <a:latin typeface="+mj-lt"/>
            </a:rPr>
            <a:t>P1D</a:t>
          </a:r>
          <a:endParaRPr lang="en-GB" sz="1400" b="0" u="none" dirty="0">
            <a:latin typeface="+mj-lt"/>
          </a:endParaRPr>
        </a:p>
      </dgm:t>
    </dgm:pt>
    <dgm:pt modelId="{D2EF28EF-49B0-4652-A4CF-A8656EC78F02}" type="parTrans" cxnId="{9833AF4D-AA3A-48CF-83B1-7C5F729D869C}">
      <dgm:prSet/>
      <dgm:spPr/>
      <dgm:t>
        <a:bodyPr/>
        <a:lstStyle/>
        <a:p>
          <a:endParaRPr lang="en-GB"/>
        </a:p>
      </dgm:t>
    </dgm:pt>
    <dgm:pt modelId="{D7DA5A74-0336-425F-A1DB-7CEAE7587CEF}" type="sibTrans" cxnId="{9833AF4D-AA3A-48CF-83B1-7C5F729D869C}">
      <dgm:prSet/>
      <dgm:spPr/>
      <dgm:t>
        <a:bodyPr/>
        <a:lstStyle/>
        <a:p>
          <a:endParaRPr lang="en-GB"/>
        </a:p>
      </dgm:t>
    </dgm:pt>
    <dgm:pt modelId="{2D16DD3C-05D2-40C2-B5F1-31FCD6FBB08F}">
      <dgm:prSet phldrT="[Text]" custT="1"/>
      <dgm:spPr>
        <a:solidFill>
          <a:srgbClr val="FFFF66">
            <a:alpha val="98824"/>
          </a:srgbClr>
        </a:solidFill>
        <a:ln>
          <a:solidFill>
            <a:schemeClr val="tx1"/>
          </a:solidFill>
        </a:ln>
      </dgm:spPr>
      <dgm:t>
        <a:bodyPr/>
        <a:lstStyle/>
        <a:p>
          <a:r>
            <a:rPr lang="cy-GB" sz="1600" b="1" dirty="0" smtClean="0">
              <a:latin typeface="+mj-lt"/>
            </a:rPr>
            <a:t>CDU Ysgol</a:t>
          </a:r>
          <a:endParaRPr lang="en-GB" sz="1600" b="1" dirty="0">
            <a:latin typeface="+mj-lt"/>
          </a:endParaRPr>
        </a:p>
      </dgm:t>
    </dgm:pt>
    <dgm:pt modelId="{B841583B-B3B8-40FF-B89E-F3D8404A52B9}" type="parTrans" cxnId="{52AD8AB7-5D1D-4B69-860C-B6E5E9DC3EBA}">
      <dgm:prSet/>
      <dgm:spPr/>
      <dgm:t>
        <a:bodyPr/>
        <a:lstStyle/>
        <a:p>
          <a:endParaRPr lang="en-US"/>
        </a:p>
      </dgm:t>
    </dgm:pt>
    <dgm:pt modelId="{1A0B9360-2F0A-43E0-AAB7-BA96E69C904F}" type="sibTrans" cxnId="{52AD8AB7-5D1D-4B69-860C-B6E5E9DC3EBA}">
      <dgm:prSet/>
      <dgm:spPr/>
      <dgm:t>
        <a:bodyPr/>
        <a:lstStyle/>
        <a:p>
          <a:endParaRPr lang="en-US"/>
        </a:p>
      </dgm:t>
    </dgm:pt>
    <dgm:pt modelId="{E43EA86F-854D-4381-BFC9-77FEB558B4EA}">
      <dgm:prSet phldrT="[Text]" custT="1">
        <dgm:style>
          <a:lnRef idx="2">
            <a:schemeClr val="dk1"/>
          </a:lnRef>
          <a:fillRef idx="1">
            <a:schemeClr val="lt1"/>
          </a:fillRef>
          <a:effectRef idx="0">
            <a:schemeClr val="dk1"/>
          </a:effectRef>
          <a:fontRef idx="minor">
            <a:schemeClr val="dk1"/>
          </a:fontRef>
        </dgm:style>
      </dgm:prSet>
      <dgm:spPr>
        <a:solidFill>
          <a:schemeClr val="bg1"/>
        </a:solidFill>
        <a:ln>
          <a:solidFill>
            <a:schemeClr val="tx1"/>
          </a:solidFill>
        </a:ln>
      </dgm:spPr>
      <dgm:t>
        <a:bodyPr/>
        <a:lstStyle/>
        <a:p>
          <a:r>
            <a:rPr lang="en-GB" sz="2000" b="1" dirty="0" err="1" smtClean="0">
              <a:latin typeface="+mj-lt"/>
            </a:rPr>
            <a:t>Darpariaeth</a:t>
          </a:r>
          <a:r>
            <a:rPr lang="en-GB" sz="2000" b="1" dirty="0" smtClean="0">
              <a:latin typeface="+mj-lt"/>
            </a:rPr>
            <a:t> </a:t>
          </a:r>
          <a:r>
            <a:rPr lang="en-GB" sz="2000" b="1" dirty="0" err="1" smtClean="0">
              <a:latin typeface="+mj-lt"/>
            </a:rPr>
            <a:t>Gyffredinol</a:t>
          </a:r>
          <a:endParaRPr lang="en-GB" sz="2000" b="1" dirty="0" smtClean="0">
            <a:latin typeface="+mj-lt"/>
          </a:endParaRPr>
        </a:p>
      </dgm:t>
    </dgm:pt>
    <dgm:pt modelId="{F673904E-BE42-4570-80FA-C3F149C063C7}" type="sibTrans" cxnId="{92F6A2F0-250A-407D-8C4A-E28F69028290}">
      <dgm:prSet/>
      <dgm:spPr/>
      <dgm:t>
        <a:bodyPr/>
        <a:lstStyle/>
        <a:p>
          <a:endParaRPr lang="en-GB"/>
        </a:p>
      </dgm:t>
    </dgm:pt>
    <dgm:pt modelId="{3CC85CC9-D1A0-494B-81B8-CF54AB4C3B6B}" type="parTrans" cxnId="{92F6A2F0-250A-407D-8C4A-E28F69028290}">
      <dgm:prSet/>
      <dgm:spPr/>
      <dgm:t>
        <a:bodyPr/>
        <a:lstStyle/>
        <a:p>
          <a:endParaRPr lang="en-GB"/>
        </a:p>
      </dgm:t>
    </dgm:pt>
    <dgm:pt modelId="{15F97BF9-8BFF-4055-8EDE-43F2AD460E28}" type="pres">
      <dgm:prSet presAssocID="{7F2FA45A-C576-42BB-8A9A-B5C29AD5F778}" presName="Name0" presStyleCnt="0">
        <dgm:presLayoutVars>
          <dgm:dir/>
          <dgm:animLvl val="lvl"/>
          <dgm:resizeHandles val="exact"/>
        </dgm:presLayoutVars>
      </dgm:prSet>
      <dgm:spPr/>
      <dgm:t>
        <a:bodyPr/>
        <a:lstStyle/>
        <a:p>
          <a:endParaRPr lang="en-US"/>
        </a:p>
      </dgm:t>
    </dgm:pt>
    <dgm:pt modelId="{B1CFD773-59AA-4F48-A03A-A9431027E2DD}" type="pres">
      <dgm:prSet presAssocID="{726B7ADF-DB1B-48B7-A897-2F5686E317E3}" presName="Name8" presStyleCnt="0"/>
      <dgm:spPr/>
      <dgm:t>
        <a:bodyPr/>
        <a:lstStyle/>
        <a:p>
          <a:endParaRPr lang="en-US"/>
        </a:p>
      </dgm:t>
    </dgm:pt>
    <dgm:pt modelId="{8EA26314-C0CB-4555-8365-D23A0ED2DEDD}" type="pres">
      <dgm:prSet presAssocID="{726B7ADF-DB1B-48B7-A897-2F5686E317E3}" presName="level" presStyleLbl="node1" presStyleIdx="0" presStyleCnt="4" custScaleX="97693" custScaleY="103149">
        <dgm:presLayoutVars>
          <dgm:chMax val="1"/>
          <dgm:bulletEnabled val="1"/>
        </dgm:presLayoutVars>
      </dgm:prSet>
      <dgm:spPr/>
      <dgm:t>
        <a:bodyPr/>
        <a:lstStyle/>
        <a:p>
          <a:endParaRPr lang="en-GB"/>
        </a:p>
      </dgm:t>
    </dgm:pt>
    <dgm:pt modelId="{539D53F7-1106-4326-9C29-9DAEE55EFB19}" type="pres">
      <dgm:prSet presAssocID="{726B7ADF-DB1B-48B7-A897-2F5686E317E3}" presName="levelTx" presStyleLbl="revTx" presStyleIdx="0" presStyleCnt="0">
        <dgm:presLayoutVars>
          <dgm:chMax val="1"/>
          <dgm:bulletEnabled val="1"/>
        </dgm:presLayoutVars>
      </dgm:prSet>
      <dgm:spPr/>
      <dgm:t>
        <a:bodyPr/>
        <a:lstStyle/>
        <a:p>
          <a:endParaRPr lang="en-GB"/>
        </a:p>
      </dgm:t>
    </dgm:pt>
    <dgm:pt modelId="{F1DC28F4-9262-4A50-AA01-46BEB7C24334}" type="pres">
      <dgm:prSet presAssocID="{2D16DD3C-05D2-40C2-B5F1-31FCD6FBB08F}" presName="Name8" presStyleCnt="0"/>
      <dgm:spPr/>
    </dgm:pt>
    <dgm:pt modelId="{67E53A3A-AA14-4BF7-9462-E6FEE3651673}" type="pres">
      <dgm:prSet presAssocID="{2D16DD3C-05D2-40C2-B5F1-31FCD6FBB08F}" presName="level" presStyleLbl="node1" presStyleIdx="1" presStyleCnt="4" custScaleY="34180">
        <dgm:presLayoutVars>
          <dgm:chMax val="1"/>
          <dgm:bulletEnabled val="1"/>
        </dgm:presLayoutVars>
      </dgm:prSet>
      <dgm:spPr/>
      <dgm:t>
        <a:bodyPr/>
        <a:lstStyle/>
        <a:p>
          <a:endParaRPr lang="en-US"/>
        </a:p>
      </dgm:t>
    </dgm:pt>
    <dgm:pt modelId="{1A844B08-961F-46FB-8866-966A5ABC65B7}" type="pres">
      <dgm:prSet presAssocID="{2D16DD3C-05D2-40C2-B5F1-31FCD6FBB08F}" presName="levelTx" presStyleLbl="revTx" presStyleIdx="0" presStyleCnt="0">
        <dgm:presLayoutVars>
          <dgm:chMax val="1"/>
          <dgm:bulletEnabled val="1"/>
        </dgm:presLayoutVars>
      </dgm:prSet>
      <dgm:spPr/>
      <dgm:t>
        <a:bodyPr/>
        <a:lstStyle/>
        <a:p>
          <a:endParaRPr lang="en-US"/>
        </a:p>
      </dgm:t>
    </dgm:pt>
    <dgm:pt modelId="{23854F2D-B9B9-42C8-8B61-BA3B87133476}" type="pres">
      <dgm:prSet presAssocID="{A0DD1BFD-D89A-4576-8BBB-29057870C038}" presName="Name8" presStyleCnt="0"/>
      <dgm:spPr/>
      <dgm:t>
        <a:bodyPr/>
        <a:lstStyle/>
        <a:p>
          <a:endParaRPr lang="en-US"/>
        </a:p>
      </dgm:t>
    </dgm:pt>
    <dgm:pt modelId="{13230D12-546B-470D-95F2-91BDB37E429A}" type="pres">
      <dgm:prSet presAssocID="{A0DD1BFD-D89A-4576-8BBB-29057870C038}" presName="level" presStyleLbl="node1" presStyleIdx="2" presStyleCnt="4">
        <dgm:presLayoutVars>
          <dgm:chMax val="1"/>
          <dgm:bulletEnabled val="1"/>
        </dgm:presLayoutVars>
      </dgm:prSet>
      <dgm:spPr/>
      <dgm:t>
        <a:bodyPr/>
        <a:lstStyle/>
        <a:p>
          <a:endParaRPr lang="en-GB"/>
        </a:p>
      </dgm:t>
    </dgm:pt>
    <dgm:pt modelId="{803B710F-574A-4CBB-98E8-A658BB854B87}" type="pres">
      <dgm:prSet presAssocID="{A0DD1BFD-D89A-4576-8BBB-29057870C038}" presName="levelTx" presStyleLbl="revTx" presStyleIdx="0" presStyleCnt="0">
        <dgm:presLayoutVars>
          <dgm:chMax val="1"/>
          <dgm:bulletEnabled val="1"/>
        </dgm:presLayoutVars>
      </dgm:prSet>
      <dgm:spPr/>
      <dgm:t>
        <a:bodyPr/>
        <a:lstStyle/>
        <a:p>
          <a:endParaRPr lang="en-GB"/>
        </a:p>
      </dgm:t>
    </dgm:pt>
    <dgm:pt modelId="{027C51E9-C7FD-47A2-B54C-89D837CE42D3}" type="pres">
      <dgm:prSet presAssocID="{E43EA86F-854D-4381-BFC9-77FEB558B4EA}" presName="Name8" presStyleCnt="0"/>
      <dgm:spPr/>
      <dgm:t>
        <a:bodyPr/>
        <a:lstStyle/>
        <a:p>
          <a:endParaRPr lang="en-US"/>
        </a:p>
      </dgm:t>
    </dgm:pt>
    <dgm:pt modelId="{9CB701AE-7531-4C14-BF36-42758BF51EE7}" type="pres">
      <dgm:prSet presAssocID="{E43EA86F-854D-4381-BFC9-77FEB558B4EA}" presName="level" presStyleLbl="node1" presStyleIdx="3" presStyleCnt="4">
        <dgm:presLayoutVars>
          <dgm:chMax val="1"/>
          <dgm:bulletEnabled val="1"/>
        </dgm:presLayoutVars>
      </dgm:prSet>
      <dgm:spPr/>
      <dgm:t>
        <a:bodyPr/>
        <a:lstStyle/>
        <a:p>
          <a:endParaRPr lang="en-US"/>
        </a:p>
      </dgm:t>
    </dgm:pt>
    <dgm:pt modelId="{8A73693F-8E96-46E3-8EDF-2A3AF3661C3D}" type="pres">
      <dgm:prSet presAssocID="{E43EA86F-854D-4381-BFC9-77FEB558B4EA}" presName="levelTx" presStyleLbl="revTx" presStyleIdx="0" presStyleCnt="0">
        <dgm:presLayoutVars>
          <dgm:chMax val="1"/>
          <dgm:bulletEnabled val="1"/>
        </dgm:presLayoutVars>
      </dgm:prSet>
      <dgm:spPr/>
      <dgm:t>
        <a:bodyPr/>
        <a:lstStyle/>
        <a:p>
          <a:endParaRPr lang="en-US"/>
        </a:p>
      </dgm:t>
    </dgm:pt>
  </dgm:ptLst>
  <dgm:cxnLst>
    <dgm:cxn modelId="{3CA92489-AFF4-4170-90A6-55DA6390F13B}" type="presOf" srcId="{2D16DD3C-05D2-40C2-B5F1-31FCD6FBB08F}" destId="{67E53A3A-AA14-4BF7-9462-E6FEE3651673}" srcOrd="0" destOrd="0" presId="urn:microsoft.com/office/officeart/2005/8/layout/pyramid1"/>
    <dgm:cxn modelId="{AF155E59-16D0-4D8A-BFE5-FC21E2B842C6}" type="presOf" srcId="{2D16DD3C-05D2-40C2-B5F1-31FCD6FBB08F}" destId="{1A844B08-961F-46FB-8866-966A5ABC65B7}" srcOrd="1" destOrd="0" presId="urn:microsoft.com/office/officeart/2005/8/layout/pyramid1"/>
    <dgm:cxn modelId="{9833AF4D-AA3A-48CF-83B1-7C5F729D869C}" srcId="{7F2FA45A-C576-42BB-8A9A-B5C29AD5F778}" destId="{A0DD1BFD-D89A-4576-8BBB-29057870C038}" srcOrd="2" destOrd="0" parTransId="{D2EF28EF-49B0-4652-A4CF-A8656EC78F02}" sibTransId="{D7DA5A74-0336-425F-A1DB-7CEAE7587CEF}"/>
    <dgm:cxn modelId="{7F4C60B5-704B-4839-A9B3-5D19414A381F}" type="presOf" srcId="{726B7ADF-DB1B-48B7-A897-2F5686E317E3}" destId="{539D53F7-1106-4326-9C29-9DAEE55EFB19}" srcOrd="1" destOrd="0" presId="urn:microsoft.com/office/officeart/2005/8/layout/pyramid1"/>
    <dgm:cxn modelId="{1741C093-5ADD-4423-A33B-B6082245F366}" type="presOf" srcId="{E43EA86F-854D-4381-BFC9-77FEB558B4EA}" destId="{9CB701AE-7531-4C14-BF36-42758BF51EE7}" srcOrd="0" destOrd="0" presId="urn:microsoft.com/office/officeart/2005/8/layout/pyramid1"/>
    <dgm:cxn modelId="{5FA0A4A4-CF05-4C24-B76C-4C7DC0DD47B0}" type="presOf" srcId="{E43EA86F-854D-4381-BFC9-77FEB558B4EA}" destId="{8A73693F-8E96-46E3-8EDF-2A3AF3661C3D}" srcOrd="1" destOrd="0" presId="urn:microsoft.com/office/officeart/2005/8/layout/pyramid1"/>
    <dgm:cxn modelId="{7A7B62E6-A6E3-40C7-B5A6-2E5B1BADEA53}" type="presOf" srcId="{A0DD1BFD-D89A-4576-8BBB-29057870C038}" destId="{13230D12-546B-470D-95F2-91BDB37E429A}" srcOrd="0" destOrd="0" presId="urn:microsoft.com/office/officeart/2005/8/layout/pyramid1"/>
    <dgm:cxn modelId="{52AD8AB7-5D1D-4B69-860C-B6E5E9DC3EBA}" srcId="{7F2FA45A-C576-42BB-8A9A-B5C29AD5F778}" destId="{2D16DD3C-05D2-40C2-B5F1-31FCD6FBB08F}" srcOrd="1" destOrd="0" parTransId="{B841583B-B3B8-40FF-B89E-F3D8404A52B9}" sibTransId="{1A0B9360-2F0A-43E0-AAB7-BA96E69C904F}"/>
    <dgm:cxn modelId="{2561F47D-9A27-48F2-81A3-C4497C6ADD15}" srcId="{7F2FA45A-C576-42BB-8A9A-B5C29AD5F778}" destId="{726B7ADF-DB1B-48B7-A897-2F5686E317E3}" srcOrd="0" destOrd="0" parTransId="{E18095BC-4BA6-47DC-A8E6-7061FBABB405}" sibTransId="{0FF27B8D-E197-41CD-9C1C-8F1DE2B6B20A}"/>
    <dgm:cxn modelId="{92F6A2F0-250A-407D-8C4A-E28F69028290}" srcId="{7F2FA45A-C576-42BB-8A9A-B5C29AD5F778}" destId="{E43EA86F-854D-4381-BFC9-77FEB558B4EA}" srcOrd="3" destOrd="0" parTransId="{3CC85CC9-D1A0-494B-81B8-CF54AB4C3B6B}" sibTransId="{F673904E-BE42-4570-80FA-C3F149C063C7}"/>
    <dgm:cxn modelId="{C78A9554-7E58-4C7B-9CE7-745A33880B72}" type="presOf" srcId="{726B7ADF-DB1B-48B7-A897-2F5686E317E3}" destId="{8EA26314-C0CB-4555-8365-D23A0ED2DEDD}" srcOrd="0" destOrd="0" presId="urn:microsoft.com/office/officeart/2005/8/layout/pyramid1"/>
    <dgm:cxn modelId="{EED564D6-3CB4-4A80-AA8C-47CD844255F5}" type="presOf" srcId="{A0DD1BFD-D89A-4576-8BBB-29057870C038}" destId="{803B710F-574A-4CBB-98E8-A658BB854B87}" srcOrd="1" destOrd="0" presId="urn:microsoft.com/office/officeart/2005/8/layout/pyramid1"/>
    <dgm:cxn modelId="{DFF00462-FB34-45E5-8870-B7569701C88A}" type="presOf" srcId="{7F2FA45A-C576-42BB-8A9A-B5C29AD5F778}" destId="{15F97BF9-8BFF-4055-8EDE-43F2AD460E28}" srcOrd="0" destOrd="0" presId="urn:microsoft.com/office/officeart/2005/8/layout/pyramid1"/>
    <dgm:cxn modelId="{A7972F09-680E-473D-A63C-EB1C249A6F7C}" type="presParOf" srcId="{15F97BF9-8BFF-4055-8EDE-43F2AD460E28}" destId="{B1CFD773-59AA-4F48-A03A-A9431027E2DD}" srcOrd="0" destOrd="0" presId="urn:microsoft.com/office/officeart/2005/8/layout/pyramid1"/>
    <dgm:cxn modelId="{CC2CAF5A-5746-4E6F-99BF-5E557A396CAC}" type="presParOf" srcId="{B1CFD773-59AA-4F48-A03A-A9431027E2DD}" destId="{8EA26314-C0CB-4555-8365-D23A0ED2DEDD}" srcOrd="0" destOrd="0" presId="urn:microsoft.com/office/officeart/2005/8/layout/pyramid1"/>
    <dgm:cxn modelId="{20F9E69E-37EA-47CB-840B-5A891329C3FC}" type="presParOf" srcId="{B1CFD773-59AA-4F48-A03A-A9431027E2DD}" destId="{539D53F7-1106-4326-9C29-9DAEE55EFB19}" srcOrd="1" destOrd="0" presId="urn:microsoft.com/office/officeart/2005/8/layout/pyramid1"/>
    <dgm:cxn modelId="{362AA08C-3F01-4B98-889D-58265EEF7505}" type="presParOf" srcId="{15F97BF9-8BFF-4055-8EDE-43F2AD460E28}" destId="{F1DC28F4-9262-4A50-AA01-46BEB7C24334}" srcOrd="1" destOrd="0" presId="urn:microsoft.com/office/officeart/2005/8/layout/pyramid1"/>
    <dgm:cxn modelId="{B906D48F-BBDA-4F82-8AE7-F13D6EAF14EB}" type="presParOf" srcId="{F1DC28F4-9262-4A50-AA01-46BEB7C24334}" destId="{67E53A3A-AA14-4BF7-9462-E6FEE3651673}" srcOrd="0" destOrd="0" presId="urn:microsoft.com/office/officeart/2005/8/layout/pyramid1"/>
    <dgm:cxn modelId="{CF2C0D19-0176-4A93-BEE3-03337FF1015A}" type="presParOf" srcId="{F1DC28F4-9262-4A50-AA01-46BEB7C24334}" destId="{1A844B08-961F-46FB-8866-966A5ABC65B7}" srcOrd="1" destOrd="0" presId="urn:microsoft.com/office/officeart/2005/8/layout/pyramid1"/>
    <dgm:cxn modelId="{2DFFD5C1-8493-4A37-98D6-E760190E712D}" type="presParOf" srcId="{15F97BF9-8BFF-4055-8EDE-43F2AD460E28}" destId="{23854F2D-B9B9-42C8-8B61-BA3B87133476}" srcOrd="2" destOrd="0" presId="urn:microsoft.com/office/officeart/2005/8/layout/pyramid1"/>
    <dgm:cxn modelId="{6AF840A4-C0AA-43DF-9D5C-B1C23754145B}" type="presParOf" srcId="{23854F2D-B9B9-42C8-8B61-BA3B87133476}" destId="{13230D12-546B-470D-95F2-91BDB37E429A}" srcOrd="0" destOrd="0" presId="urn:microsoft.com/office/officeart/2005/8/layout/pyramid1"/>
    <dgm:cxn modelId="{DA30B80D-DA8B-4694-8924-3041355F78BD}" type="presParOf" srcId="{23854F2D-B9B9-42C8-8B61-BA3B87133476}" destId="{803B710F-574A-4CBB-98E8-A658BB854B87}" srcOrd="1" destOrd="0" presId="urn:microsoft.com/office/officeart/2005/8/layout/pyramid1"/>
    <dgm:cxn modelId="{D76D17B5-B207-41F7-B81E-6E0C4906EB86}" type="presParOf" srcId="{15F97BF9-8BFF-4055-8EDE-43F2AD460E28}" destId="{027C51E9-C7FD-47A2-B54C-89D837CE42D3}" srcOrd="3" destOrd="0" presId="urn:microsoft.com/office/officeart/2005/8/layout/pyramid1"/>
    <dgm:cxn modelId="{E3A6B09C-4121-41C2-917E-30481FA21949}" type="presParOf" srcId="{027C51E9-C7FD-47A2-B54C-89D837CE42D3}" destId="{9CB701AE-7531-4C14-BF36-42758BF51EE7}" srcOrd="0" destOrd="0" presId="urn:microsoft.com/office/officeart/2005/8/layout/pyramid1"/>
    <dgm:cxn modelId="{92662138-EE6D-4B89-8C93-47732047ACA4}" type="presParOf" srcId="{027C51E9-C7FD-47A2-B54C-89D837CE42D3}" destId="{8A73693F-8E96-46E3-8EDF-2A3AF3661C3D}" srcOrd="1" destOrd="0" presId="urn:microsoft.com/office/officeart/2005/8/layout/pyramid1"/>
  </dgm:cxnLst>
  <dgm:bg>
    <a:solidFill>
      <a:schemeClr val="bg1"/>
    </a:solidFill>
  </dgm:bg>
  <dgm:whole>
    <a:ln w="19050">
      <a:solidFill>
        <a:schemeClr val="tx1"/>
      </a:solidFill>
    </a:ln>
  </dgm:whole>
  <dgm:extLst>
    <a:ext uri="http://schemas.microsoft.com/office/drawing/2008/diagram">
      <dsp:dataModelExt xmlns:dsp="http://schemas.microsoft.com/office/drawing/2008/diagram" relId="rId1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70B130-28C9-4787-AF4D-38BC1057FC83}" type="doc">
      <dgm:prSet loTypeId="urn:microsoft.com/office/officeart/2005/8/layout/cycle5" loCatId="cycle" qsTypeId="urn:microsoft.com/office/officeart/2005/8/quickstyle/simple1" qsCatId="simple" csTypeId="urn:microsoft.com/office/officeart/2005/8/colors/accent1_1" csCatId="accent1" phldr="1"/>
      <dgm:spPr/>
      <dgm:t>
        <a:bodyPr/>
        <a:lstStyle/>
        <a:p>
          <a:endParaRPr lang="en-US"/>
        </a:p>
      </dgm:t>
    </dgm:pt>
    <dgm:pt modelId="{1800FB72-E857-4C78-8995-1E97212D8EEC}">
      <dgm:prSet phldrT="[Text]" custT="1"/>
      <dgm:spPr/>
      <dgm:t>
        <a:bodyPr/>
        <a:lstStyle/>
        <a:p>
          <a:r>
            <a:rPr lang="en-US" sz="1200" b="1" dirty="0" smtClean="0"/>
            <a:t>1:Arsylwi ac </a:t>
          </a:r>
          <a:r>
            <a:rPr lang="en-US" sz="1200" b="1" dirty="0" err="1" smtClean="0"/>
            <a:t>Asesu</a:t>
          </a:r>
          <a:endParaRPr lang="en-US" sz="1200" b="1" dirty="0"/>
        </a:p>
      </dgm:t>
    </dgm:pt>
    <dgm:pt modelId="{E8234723-0A64-4264-B83F-28137DD46071}" type="parTrans" cxnId="{E344B06D-AF78-4723-B66A-0C107DDDCCFB}">
      <dgm:prSet/>
      <dgm:spPr/>
      <dgm:t>
        <a:bodyPr/>
        <a:lstStyle/>
        <a:p>
          <a:endParaRPr lang="en-US"/>
        </a:p>
      </dgm:t>
    </dgm:pt>
    <dgm:pt modelId="{C8CEBD73-64D7-45C4-A7E0-568FAA6C2864}" type="sibTrans" cxnId="{E344B06D-AF78-4723-B66A-0C107DDDCCFB}">
      <dgm:prSet/>
      <dgm:spPr/>
      <dgm:t>
        <a:bodyPr/>
        <a:lstStyle/>
        <a:p>
          <a:endParaRPr lang="en-US"/>
        </a:p>
      </dgm:t>
    </dgm:pt>
    <dgm:pt modelId="{8929BB9D-E67C-4728-A8B5-797234AB31A2}">
      <dgm:prSet phldrT="[Text]" custT="1"/>
      <dgm:spPr/>
      <dgm:t>
        <a:bodyPr/>
        <a:lstStyle/>
        <a:p>
          <a:r>
            <a:rPr lang="en-US" sz="1200" b="1" dirty="0" smtClean="0"/>
            <a:t>2:Cynllunio</a:t>
          </a:r>
          <a:endParaRPr lang="en-US" sz="1200" b="1" dirty="0"/>
        </a:p>
      </dgm:t>
    </dgm:pt>
    <dgm:pt modelId="{F11A2728-F2B9-42B3-938F-1E645BF5FE80}" type="parTrans" cxnId="{1086C215-B663-4454-A6C1-57055080A096}">
      <dgm:prSet/>
      <dgm:spPr/>
      <dgm:t>
        <a:bodyPr/>
        <a:lstStyle/>
        <a:p>
          <a:endParaRPr lang="en-US"/>
        </a:p>
      </dgm:t>
    </dgm:pt>
    <dgm:pt modelId="{0F5FDDDA-4966-4D3E-A5E3-A88F8DBC2A95}" type="sibTrans" cxnId="{1086C215-B663-4454-A6C1-57055080A096}">
      <dgm:prSet/>
      <dgm:spPr/>
      <dgm:t>
        <a:bodyPr/>
        <a:lstStyle/>
        <a:p>
          <a:endParaRPr lang="en-US"/>
        </a:p>
      </dgm:t>
    </dgm:pt>
    <dgm:pt modelId="{72D5BA1D-E2B2-448C-A821-51A761C5962D}">
      <dgm:prSet phldrT="[Text]" custT="1"/>
      <dgm:spPr/>
      <dgm:t>
        <a:bodyPr/>
        <a:lstStyle/>
        <a:p>
          <a:r>
            <a:rPr lang="en-US" sz="1200" b="1" dirty="0" smtClean="0"/>
            <a:t>3:Darparu </a:t>
          </a:r>
          <a:endParaRPr lang="en-US" sz="1200" b="1" dirty="0"/>
        </a:p>
      </dgm:t>
    </dgm:pt>
    <dgm:pt modelId="{8A8B79FA-12DD-4069-94C3-94A890E78BFB}" type="parTrans" cxnId="{E83FCD46-E93B-40EB-A03A-86DD8293943E}">
      <dgm:prSet/>
      <dgm:spPr/>
      <dgm:t>
        <a:bodyPr/>
        <a:lstStyle/>
        <a:p>
          <a:endParaRPr lang="en-US"/>
        </a:p>
      </dgm:t>
    </dgm:pt>
    <dgm:pt modelId="{57FDD830-6305-4783-8EC1-A6B138AEA48E}" type="sibTrans" cxnId="{E83FCD46-E93B-40EB-A03A-86DD8293943E}">
      <dgm:prSet/>
      <dgm:spPr/>
      <dgm:t>
        <a:bodyPr/>
        <a:lstStyle/>
        <a:p>
          <a:endParaRPr lang="en-US"/>
        </a:p>
      </dgm:t>
    </dgm:pt>
    <dgm:pt modelId="{B75D6742-0F07-4CA6-A8CF-6B39FC6BD4C5}">
      <dgm:prSet phldrT="[Text]" custT="1"/>
      <dgm:spPr/>
      <dgm:t>
        <a:bodyPr/>
        <a:lstStyle/>
        <a:p>
          <a:r>
            <a:rPr lang="en-US" sz="1200" b="1" dirty="0" smtClean="0"/>
            <a:t>4:Adolygu</a:t>
          </a:r>
          <a:endParaRPr lang="en-US" sz="1200" b="1" dirty="0"/>
        </a:p>
      </dgm:t>
    </dgm:pt>
    <dgm:pt modelId="{D1A43142-122A-4173-BF71-D6D216C88DD4}" type="parTrans" cxnId="{C8897FC1-A51F-4323-8FA8-1F9AA279562A}">
      <dgm:prSet/>
      <dgm:spPr/>
      <dgm:t>
        <a:bodyPr/>
        <a:lstStyle/>
        <a:p>
          <a:endParaRPr lang="en-US"/>
        </a:p>
      </dgm:t>
    </dgm:pt>
    <dgm:pt modelId="{78BE845A-9A55-4F45-AB34-BD045DC71BB2}" type="sibTrans" cxnId="{C8897FC1-A51F-4323-8FA8-1F9AA279562A}">
      <dgm:prSet/>
      <dgm:spPr/>
      <dgm:t>
        <a:bodyPr/>
        <a:lstStyle/>
        <a:p>
          <a:endParaRPr lang="en-US"/>
        </a:p>
      </dgm:t>
    </dgm:pt>
    <dgm:pt modelId="{613262F8-EB62-4659-9465-9C59FA219D72}" type="pres">
      <dgm:prSet presAssocID="{2670B130-28C9-4787-AF4D-38BC1057FC83}" presName="cycle" presStyleCnt="0">
        <dgm:presLayoutVars>
          <dgm:dir/>
          <dgm:resizeHandles val="exact"/>
        </dgm:presLayoutVars>
      </dgm:prSet>
      <dgm:spPr/>
      <dgm:t>
        <a:bodyPr/>
        <a:lstStyle/>
        <a:p>
          <a:endParaRPr lang="cy-GB"/>
        </a:p>
      </dgm:t>
    </dgm:pt>
    <dgm:pt modelId="{C51A2F7A-D471-49D1-A72D-85431F1BFAAF}" type="pres">
      <dgm:prSet presAssocID="{1800FB72-E857-4C78-8995-1E97212D8EEC}" presName="node" presStyleLbl="node1" presStyleIdx="0" presStyleCnt="4">
        <dgm:presLayoutVars>
          <dgm:bulletEnabled val="1"/>
        </dgm:presLayoutVars>
      </dgm:prSet>
      <dgm:spPr/>
      <dgm:t>
        <a:bodyPr/>
        <a:lstStyle/>
        <a:p>
          <a:endParaRPr lang="cy-GB"/>
        </a:p>
      </dgm:t>
    </dgm:pt>
    <dgm:pt modelId="{D50319D4-736D-40E4-A24E-01B3D718F9D6}" type="pres">
      <dgm:prSet presAssocID="{1800FB72-E857-4C78-8995-1E97212D8EEC}" presName="spNode" presStyleCnt="0"/>
      <dgm:spPr/>
    </dgm:pt>
    <dgm:pt modelId="{04387D39-2746-47CA-93F4-286E0C26516F}" type="pres">
      <dgm:prSet presAssocID="{C8CEBD73-64D7-45C4-A7E0-568FAA6C2864}" presName="sibTrans" presStyleLbl="sibTrans1D1" presStyleIdx="0" presStyleCnt="4"/>
      <dgm:spPr/>
      <dgm:t>
        <a:bodyPr/>
        <a:lstStyle/>
        <a:p>
          <a:endParaRPr lang="cy-GB"/>
        </a:p>
      </dgm:t>
    </dgm:pt>
    <dgm:pt modelId="{6CB2B57B-7E62-47FB-A450-24A2A08064D3}" type="pres">
      <dgm:prSet presAssocID="{8929BB9D-E67C-4728-A8B5-797234AB31A2}" presName="node" presStyleLbl="node1" presStyleIdx="1" presStyleCnt="4">
        <dgm:presLayoutVars>
          <dgm:bulletEnabled val="1"/>
        </dgm:presLayoutVars>
      </dgm:prSet>
      <dgm:spPr/>
      <dgm:t>
        <a:bodyPr/>
        <a:lstStyle/>
        <a:p>
          <a:endParaRPr lang="cy-GB"/>
        </a:p>
      </dgm:t>
    </dgm:pt>
    <dgm:pt modelId="{34B84417-0A8E-4510-820E-D0A88C265173}" type="pres">
      <dgm:prSet presAssocID="{8929BB9D-E67C-4728-A8B5-797234AB31A2}" presName="spNode" presStyleCnt="0"/>
      <dgm:spPr/>
    </dgm:pt>
    <dgm:pt modelId="{22773320-FD87-4E21-A2CA-E6CEE69C44B4}" type="pres">
      <dgm:prSet presAssocID="{0F5FDDDA-4966-4D3E-A5E3-A88F8DBC2A95}" presName="sibTrans" presStyleLbl="sibTrans1D1" presStyleIdx="1" presStyleCnt="4"/>
      <dgm:spPr/>
      <dgm:t>
        <a:bodyPr/>
        <a:lstStyle/>
        <a:p>
          <a:endParaRPr lang="cy-GB"/>
        </a:p>
      </dgm:t>
    </dgm:pt>
    <dgm:pt modelId="{873ACDC2-C944-4EE3-8A49-D69776744465}" type="pres">
      <dgm:prSet presAssocID="{72D5BA1D-E2B2-448C-A821-51A761C5962D}" presName="node" presStyleLbl="node1" presStyleIdx="2" presStyleCnt="4">
        <dgm:presLayoutVars>
          <dgm:bulletEnabled val="1"/>
        </dgm:presLayoutVars>
      </dgm:prSet>
      <dgm:spPr/>
      <dgm:t>
        <a:bodyPr/>
        <a:lstStyle/>
        <a:p>
          <a:endParaRPr lang="cy-GB"/>
        </a:p>
      </dgm:t>
    </dgm:pt>
    <dgm:pt modelId="{414375DC-BD85-4F0C-B2A6-FD656763B2D2}" type="pres">
      <dgm:prSet presAssocID="{72D5BA1D-E2B2-448C-A821-51A761C5962D}" presName="spNode" presStyleCnt="0"/>
      <dgm:spPr/>
    </dgm:pt>
    <dgm:pt modelId="{FCB9F1B6-29B4-45E6-A7A0-76D2D69CF003}" type="pres">
      <dgm:prSet presAssocID="{57FDD830-6305-4783-8EC1-A6B138AEA48E}" presName="sibTrans" presStyleLbl="sibTrans1D1" presStyleIdx="2" presStyleCnt="4"/>
      <dgm:spPr/>
      <dgm:t>
        <a:bodyPr/>
        <a:lstStyle/>
        <a:p>
          <a:endParaRPr lang="cy-GB"/>
        </a:p>
      </dgm:t>
    </dgm:pt>
    <dgm:pt modelId="{05024F96-B712-4906-867B-60542CAF4239}" type="pres">
      <dgm:prSet presAssocID="{B75D6742-0F07-4CA6-A8CF-6B39FC6BD4C5}" presName="node" presStyleLbl="node1" presStyleIdx="3" presStyleCnt="4">
        <dgm:presLayoutVars>
          <dgm:bulletEnabled val="1"/>
        </dgm:presLayoutVars>
      </dgm:prSet>
      <dgm:spPr/>
      <dgm:t>
        <a:bodyPr/>
        <a:lstStyle/>
        <a:p>
          <a:endParaRPr lang="cy-GB"/>
        </a:p>
      </dgm:t>
    </dgm:pt>
    <dgm:pt modelId="{1F0C55E0-6AED-4DDF-BB68-D262483223C4}" type="pres">
      <dgm:prSet presAssocID="{B75D6742-0F07-4CA6-A8CF-6B39FC6BD4C5}" presName="spNode" presStyleCnt="0"/>
      <dgm:spPr/>
    </dgm:pt>
    <dgm:pt modelId="{1847F345-580F-4491-8009-AFE97B1A3ACB}" type="pres">
      <dgm:prSet presAssocID="{78BE845A-9A55-4F45-AB34-BD045DC71BB2}" presName="sibTrans" presStyleLbl="sibTrans1D1" presStyleIdx="3" presStyleCnt="4"/>
      <dgm:spPr/>
      <dgm:t>
        <a:bodyPr/>
        <a:lstStyle/>
        <a:p>
          <a:endParaRPr lang="cy-GB"/>
        </a:p>
      </dgm:t>
    </dgm:pt>
  </dgm:ptLst>
  <dgm:cxnLst>
    <dgm:cxn modelId="{42962E96-704D-4225-813A-8766050C091A}" type="presOf" srcId="{C8CEBD73-64D7-45C4-A7E0-568FAA6C2864}" destId="{04387D39-2746-47CA-93F4-286E0C26516F}" srcOrd="0" destOrd="0" presId="urn:microsoft.com/office/officeart/2005/8/layout/cycle5"/>
    <dgm:cxn modelId="{9E596071-035D-426A-8A2E-1730B44AB031}" type="presOf" srcId="{B75D6742-0F07-4CA6-A8CF-6B39FC6BD4C5}" destId="{05024F96-B712-4906-867B-60542CAF4239}" srcOrd="0" destOrd="0" presId="urn:microsoft.com/office/officeart/2005/8/layout/cycle5"/>
    <dgm:cxn modelId="{B252910C-ECA7-45FC-B1E0-CA6854691275}" type="presOf" srcId="{2670B130-28C9-4787-AF4D-38BC1057FC83}" destId="{613262F8-EB62-4659-9465-9C59FA219D72}" srcOrd="0" destOrd="0" presId="urn:microsoft.com/office/officeart/2005/8/layout/cycle5"/>
    <dgm:cxn modelId="{C8897FC1-A51F-4323-8FA8-1F9AA279562A}" srcId="{2670B130-28C9-4787-AF4D-38BC1057FC83}" destId="{B75D6742-0F07-4CA6-A8CF-6B39FC6BD4C5}" srcOrd="3" destOrd="0" parTransId="{D1A43142-122A-4173-BF71-D6D216C88DD4}" sibTransId="{78BE845A-9A55-4F45-AB34-BD045DC71BB2}"/>
    <dgm:cxn modelId="{356247B9-5CB7-41C1-941B-02AAC8F7ADDB}" type="presOf" srcId="{72D5BA1D-E2B2-448C-A821-51A761C5962D}" destId="{873ACDC2-C944-4EE3-8A49-D69776744465}" srcOrd="0" destOrd="0" presId="urn:microsoft.com/office/officeart/2005/8/layout/cycle5"/>
    <dgm:cxn modelId="{6114E22B-019F-4EC4-88C4-B0D176F4C17D}" type="presOf" srcId="{0F5FDDDA-4966-4D3E-A5E3-A88F8DBC2A95}" destId="{22773320-FD87-4E21-A2CA-E6CEE69C44B4}" srcOrd="0" destOrd="0" presId="urn:microsoft.com/office/officeart/2005/8/layout/cycle5"/>
    <dgm:cxn modelId="{E344B06D-AF78-4723-B66A-0C107DDDCCFB}" srcId="{2670B130-28C9-4787-AF4D-38BC1057FC83}" destId="{1800FB72-E857-4C78-8995-1E97212D8EEC}" srcOrd="0" destOrd="0" parTransId="{E8234723-0A64-4264-B83F-28137DD46071}" sibTransId="{C8CEBD73-64D7-45C4-A7E0-568FAA6C2864}"/>
    <dgm:cxn modelId="{A3F9BC14-6783-447F-B9A1-DB07FCB458DD}" type="presOf" srcId="{78BE845A-9A55-4F45-AB34-BD045DC71BB2}" destId="{1847F345-580F-4491-8009-AFE97B1A3ACB}" srcOrd="0" destOrd="0" presId="urn:microsoft.com/office/officeart/2005/8/layout/cycle5"/>
    <dgm:cxn modelId="{26549347-4CD8-4ACE-B800-B0052B23A0E6}" type="presOf" srcId="{1800FB72-E857-4C78-8995-1E97212D8EEC}" destId="{C51A2F7A-D471-49D1-A72D-85431F1BFAAF}" srcOrd="0" destOrd="0" presId="urn:microsoft.com/office/officeart/2005/8/layout/cycle5"/>
    <dgm:cxn modelId="{B7CB8C0B-411A-4C4B-A502-F8503ADB7504}" type="presOf" srcId="{8929BB9D-E67C-4728-A8B5-797234AB31A2}" destId="{6CB2B57B-7E62-47FB-A450-24A2A08064D3}" srcOrd="0" destOrd="0" presId="urn:microsoft.com/office/officeart/2005/8/layout/cycle5"/>
    <dgm:cxn modelId="{3073F918-CC31-4BED-BCCD-A1AD0B6FBAD7}" type="presOf" srcId="{57FDD830-6305-4783-8EC1-A6B138AEA48E}" destId="{FCB9F1B6-29B4-45E6-A7A0-76D2D69CF003}" srcOrd="0" destOrd="0" presId="urn:microsoft.com/office/officeart/2005/8/layout/cycle5"/>
    <dgm:cxn modelId="{E83FCD46-E93B-40EB-A03A-86DD8293943E}" srcId="{2670B130-28C9-4787-AF4D-38BC1057FC83}" destId="{72D5BA1D-E2B2-448C-A821-51A761C5962D}" srcOrd="2" destOrd="0" parTransId="{8A8B79FA-12DD-4069-94C3-94A890E78BFB}" sibTransId="{57FDD830-6305-4783-8EC1-A6B138AEA48E}"/>
    <dgm:cxn modelId="{1086C215-B663-4454-A6C1-57055080A096}" srcId="{2670B130-28C9-4787-AF4D-38BC1057FC83}" destId="{8929BB9D-E67C-4728-A8B5-797234AB31A2}" srcOrd="1" destOrd="0" parTransId="{F11A2728-F2B9-42B3-938F-1E645BF5FE80}" sibTransId="{0F5FDDDA-4966-4D3E-A5E3-A88F8DBC2A95}"/>
    <dgm:cxn modelId="{D8E45AA2-6C70-4D82-98DF-5DD79CE6A8C5}" type="presParOf" srcId="{613262F8-EB62-4659-9465-9C59FA219D72}" destId="{C51A2F7A-D471-49D1-A72D-85431F1BFAAF}" srcOrd="0" destOrd="0" presId="urn:microsoft.com/office/officeart/2005/8/layout/cycle5"/>
    <dgm:cxn modelId="{19A62B74-ED6C-4A02-A767-71BA28C0233A}" type="presParOf" srcId="{613262F8-EB62-4659-9465-9C59FA219D72}" destId="{D50319D4-736D-40E4-A24E-01B3D718F9D6}" srcOrd="1" destOrd="0" presId="urn:microsoft.com/office/officeart/2005/8/layout/cycle5"/>
    <dgm:cxn modelId="{AD0CBD0A-382A-4746-813C-4378501BBAB7}" type="presParOf" srcId="{613262F8-EB62-4659-9465-9C59FA219D72}" destId="{04387D39-2746-47CA-93F4-286E0C26516F}" srcOrd="2" destOrd="0" presId="urn:microsoft.com/office/officeart/2005/8/layout/cycle5"/>
    <dgm:cxn modelId="{8AD34CDF-DB74-42FA-8AEF-3DC67584267E}" type="presParOf" srcId="{613262F8-EB62-4659-9465-9C59FA219D72}" destId="{6CB2B57B-7E62-47FB-A450-24A2A08064D3}" srcOrd="3" destOrd="0" presId="urn:microsoft.com/office/officeart/2005/8/layout/cycle5"/>
    <dgm:cxn modelId="{BF203AB1-6788-4287-B706-F8775EFB63DA}" type="presParOf" srcId="{613262F8-EB62-4659-9465-9C59FA219D72}" destId="{34B84417-0A8E-4510-820E-D0A88C265173}" srcOrd="4" destOrd="0" presId="urn:microsoft.com/office/officeart/2005/8/layout/cycle5"/>
    <dgm:cxn modelId="{9665CB09-5344-4545-8FA9-71264BECC289}" type="presParOf" srcId="{613262F8-EB62-4659-9465-9C59FA219D72}" destId="{22773320-FD87-4E21-A2CA-E6CEE69C44B4}" srcOrd="5" destOrd="0" presId="urn:microsoft.com/office/officeart/2005/8/layout/cycle5"/>
    <dgm:cxn modelId="{A87F8430-2F0C-4AEB-9856-31CFBDBDE25C}" type="presParOf" srcId="{613262F8-EB62-4659-9465-9C59FA219D72}" destId="{873ACDC2-C944-4EE3-8A49-D69776744465}" srcOrd="6" destOrd="0" presId="urn:microsoft.com/office/officeart/2005/8/layout/cycle5"/>
    <dgm:cxn modelId="{2DAC7F07-7B99-4FA5-9139-2F045FEF4961}" type="presParOf" srcId="{613262F8-EB62-4659-9465-9C59FA219D72}" destId="{414375DC-BD85-4F0C-B2A6-FD656763B2D2}" srcOrd="7" destOrd="0" presId="urn:microsoft.com/office/officeart/2005/8/layout/cycle5"/>
    <dgm:cxn modelId="{44DE58EA-915E-4D19-9493-53C77FA6AF22}" type="presParOf" srcId="{613262F8-EB62-4659-9465-9C59FA219D72}" destId="{FCB9F1B6-29B4-45E6-A7A0-76D2D69CF003}" srcOrd="8" destOrd="0" presId="urn:microsoft.com/office/officeart/2005/8/layout/cycle5"/>
    <dgm:cxn modelId="{22ED7BAC-EA98-4FBB-A176-786292F121CF}" type="presParOf" srcId="{613262F8-EB62-4659-9465-9C59FA219D72}" destId="{05024F96-B712-4906-867B-60542CAF4239}" srcOrd="9" destOrd="0" presId="urn:microsoft.com/office/officeart/2005/8/layout/cycle5"/>
    <dgm:cxn modelId="{E6A5EAD0-C3D8-4531-B02F-DBD4F7C4DF46}" type="presParOf" srcId="{613262F8-EB62-4659-9465-9C59FA219D72}" destId="{1F0C55E0-6AED-4DDF-BB68-D262483223C4}" srcOrd="10" destOrd="0" presId="urn:microsoft.com/office/officeart/2005/8/layout/cycle5"/>
    <dgm:cxn modelId="{F67B9E23-FF53-4025-83FE-0CE081382687}" type="presParOf" srcId="{613262F8-EB62-4659-9465-9C59FA219D72}" destId="{1847F345-580F-4491-8009-AFE97B1A3ACB}" srcOrd="11" destOrd="0" presId="urn:microsoft.com/office/officeart/2005/8/layout/cycle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5399D5A-14C4-42B5-8A44-FC362FFB6F8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cy-GB"/>
        </a:p>
      </dgm:t>
    </dgm:pt>
    <dgm:pt modelId="{BB66D10D-FD49-493B-BDA0-FBD7DEE93905}">
      <dgm:prSet phldrT="[Testun]"/>
      <dgm:spPr>
        <a:solidFill>
          <a:srgbClr val="ED8BEF"/>
        </a:solidFill>
      </dgm:spPr>
      <dgm:t>
        <a:bodyPr/>
        <a:lstStyle/>
        <a:p>
          <a:r>
            <a:rPr lang="cy-GB" dirty="0" smtClean="0"/>
            <a:t>Lleoliad i anfon FF2 i Swyddog </a:t>
          </a:r>
          <a:r>
            <a:rPr lang="cy-GB" dirty="0" err="1" smtClean="0"/>
            <a:t>ALl</a:t>
          </a:r>
          <a:r>
            <a:rPr lang="cy-GB" dirty="0" smtClean="0"/>
            <a:t> (Ellen - yn ystod cyfnod interim </a:t>
          </a:r>
          <a:r>
            <a:rPr lang="cy-GB" dirty="0" err="1" smtClean="0"/>
            <a:t>Ebost</a:t>
          </a:r>
          <a:r>
            <a:rPr lang="cy-GB" dirty="0" smtClean="0"/>
            <a:t>: </a:t>
          </a:r>
          <a:r>
            <a:rPr lang="cy-GB" dirty="0" err="1" smtClean="0"/>
            <a:t>ellenjones@gwynedd.llyw.cymru</a:t>
          </a:r>
          <a:r>
            <a:rPr lang="cy-GB" dirty="0" smtClean="0"/>
            <a:t>) </a:t>
          </a:r>
          <a:endParaRPr lang="cy-GB" dirty="0"/>
        </a:p>
      </dgm:t>
    </dgm:pt>
    <dgm:pt modelId="{24D2B064-55B4-4158-B74A-E4801C937437}" type="parTrans" cxnId="{BA7C6250-AFFB-473E-9B18-ABEDD47CA9B1}">
      <dgm:prSet/>
      <dgm:spPr/>
      <dgm:t>
        <a:bodyPr/>
        <a:lstStyle/>
        <a:p>
          <a:endParaRPr lang="cy-GB"/>
        </a:p>
      </dgm:t>
    </dgm:pt>
    <dgm:pt modelId="{85353DE4-C6A0-45CD-B012-25159DE0124C}" type="sibTrans" cxnId="{BA7C6250-AFFB-473E-9B18-ABEDD47CA9B1}">
      <dgm:prSet/>
      <dgm:spPr>
        <a:solidFill>
          <a:srgbClr val="009999">
            <a:alpha val="90000"/>
          </a:srgbClr>
        </a:solidFill>
      </dgm:spPr>
      <dgm:t>
        <a:bodyPr/>
        <a:lstStyle/>
        <a:p>
          <a:endParaRPr lang="cy-GB" dirty="0"/>
        </a:p>
      </dgm:t>
    </dgm:pt>
    <dgm:pt modelId="{1D2930C4-4ACB-41C1-8B76-05E584A1EBB9}">
      <dgm:prSet phldrT="[Testun]"/>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cy-GB" dirty="0" smtClean="0"/>
            <a:t>Swyddog i brosesu’r gwybodaeth craidd ar System Cynnal</a:t>
          </a:r>
          <a:endParaRPr lang="cy-GB" dirty="0"/>
        </a:p>
      </dgm:t>
    </dgm:pt>
    <dgm:pt modelId="{75134324-2424-4704-8119-DD2588BD0769}" type="parTrans" cxnId="{1E3AEABD-AA08-41C5-A640-F1A6649FF10D}">
      <dgm:prSet/>
      <dgm:spPr/>
      <dgm:t>
        <a:bodyPr/>
        <a:lstStyle/>
        <a:p>
          <a:endParaRPr lang="cy-GB"/>
        </a:p>
      </dgm:t>
    </dgm:pt>
    <dgm:pt modelId="{1A9E1118-1317-4C63-8807-C5640E92FA52}" type="sibTrans" cxnId="{1E3AEABD-AA08-41C5-A640-F1A6649FF10D}">
      <dgm:prSet/>
      <dgm:spPr>
        <a:solidFill>
          <a:srgbClr val="009999">
            <a:alpha val="90000"/>
          </a:srgbClr>
        </a:solidFill>
      </dgm:spPr>
      <dgm:t>
        <a:bodyPr/>
        <a:lstStyle/>
        <a:p>
          <a:endParaRPr lang="cy-GB" dirty="0"/>
        </a:p>
      </dgm:t>
    </dgm:pt>
    <dgm:pt modelId="{45176B4F-3013-46B9-82C1-E316EFA9566D}">
      <dgm:prSet phldrT="[Testun]"/>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cy-GB" dirty="0" smtClean="0"/>
            <a:t>Swyddog i rannu gwahoddiadau gyda phobl sy’n ymwneud a’r plentyn gan gynnwys Rhiant / Gwarchodwr</a:t>
          </a:r>
          <a:endParaRPr lang="cy-GB" dirty="0"/>
        </a:p>
      </dgm:t>
    </dgm:pt>
    <dgm:pt modelId="{5A7FE783-2E23-42EE-B7CB-083D587B56DB}" type="parTrans" cxnId="{ED0DD438-8C13-4770-BDFB-D812BE0C5507}">
      <dgm:prSet/>
      <dgm:spPr/>
      <dgm:t>
        <a:bodyPr/>
        <a:lstStyle/>
        <a:p>
          <a:endParaRPr lang="cy-GB"/>
        </a:p>
      </dgm:t>
    </dgm:pt>
    <dgm:pt modelId="{A6C5C172-522C-4977-87D8-B60FD7C64F92}" type="sibTrans" cxnId="{ED0DD438-8C13-4770-BDFB-D812BE0C5507}">
      <dgm:prSet/>
      <dgm:spPr>
        <a:solidFill>
          <a:srgbClr val="009999">
            <a:alpha val="90000"/>
          </a:srgbClr>
        </a:solidFill>
      </dgm:spPr>
      <dgm:t>
        <a:bodyPr/>
        <a:lstStyle/>
        <a:p>
          <a:endParaRPr lang="cy-GB" dirty="0"/>
        </a:p>
      </dgm:t>
    </dgm:pt>
    <dgm:pt modelId="{8F5E4467-1869-4DCE-AE6C-A5A9D2F40CDE}">
      <dgm:prSet phldrT="[Testun]" custT="1"/>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r>
            <a:rPr lang="cy-GB" sz="2000" dirty="0" smtClean="0"/>
            <a:t>Rhieni / Gwarchodwyr a Gwasanaethau sydd yn ymwneud a’r plentyn i dderbyn y gwahoddiad (gweler canllawiau) </a:t>
          </a:r>
          <a:r>
            <a:rPr lang="cy-GB" sz="1050" dirty="0" smtClean="0">
              <a:hlinkClick xmlns:r="http://schemas.openxmlformats.org/officeDocument/2006/relationships" r:id="rId1"/>
            </a:rPr>
            <a:t>https://www.cduarlein.cymru/Documents/System_CDU_IDP_Rhieni-Cyfranwyr%20_Parents_Contributors_24102019.pdf</a:t>
          </a:r>
          <a:endParaRPr lang="cy-GB" sz="1800" dirty="0"/>
        </a:p>
      </dgm:t>
    </dgm:pt>
    <dgm:pt modelId="{FAD88595-EF54-42F8-9282-C05F0A08405E}" type="parTrans" cxnId="{97EF0C5C-89D9-4869-AF65-91293625FEC2}">
      <dgm:prSet/>
      <dgm:spPr/>
      <dgm:t>
        <a:bodyPr/>
        <a:lstStyle/>
        <a:p>
          <a:endParaRPr lang="cy-GB"/>
        </a:p>
      </dgm:t>
    </dgm:pt>
    <dgm:pt modelId="{AF76277F-99AD-4A24-9581-1271E5D2C16D}" type="sibTrans" cxnId="{97EF0C5C-89D9-4869-AF65-91293625FEC2}">
      <dgm:prSet/>
      <dgm:spPr>
        <a:solidFill>
          <a:srgbClr val="009999">
            <a:alpha val="90000"/>
          </a:srgbClr>
        </a:solidFill>
      </dgm:spPr>
      <dgm:t>
        <a:bodyPr/>
        <a:lstStyle/>
        <a:p>
          <a:endParaRPr lang="cy-GB"/>
        </a:p>
      </dgm:t>
    </dgm:pt>
    <dgm:pt modelId="{3FD96F3C-6B40-4C6A-AF54-8AD4F7ACB348}">
      <dgm:prSet phldrT="[Testun]" custT="1"/>
      <dgm:spPr>
        <a:solidFill>
          <a:srgbClr val="ED8BEF"/>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dgm:spPr>
      <dgm:t>
        <a:bodyPr/>
        <a:lstStyle/>
        <a:p>
          <a:endParaRPr lang="cy-GB" sz="1400" dirty="0" smtClean="0"/>
        </a:p>
        <a:p>
          <a:r>
            <a:rPr lang="cy-GB" sz="1600" dirty="0" smtClean="0"/>
            <a:t>Cysylltu gyda Swyddog Awdurdod (Ellen Jones yn y cyfnod interim: </a:t>
          </a:r>
          <a:r>
            <a:rPr lang="cy-GB" sz="1600" dirty="0" err="1" smtClean="0"/>
            <a:t>ellenjones@gwynedd.llyw.cymru</a:t>
          </a:r>
          <a:r>
            <a:rPr lang="cy-GB" sz="1600" dirty="0" smtClean="0"/>
            <a:t>)  i dderbyn cod 6 digid i gofrestru</a:t>
          </a:r>
        </a:p>
        <a:p>
          <a:endParaRPr lang="cy-GB" sz="1800" dirty="0"/>
        </a:p>
      </dgm:t>
    </dgm:pt>
    <dgm:pt modelId="{54290C9F-C7C2-415C-9449-98C2ABCEA7DA}" type="parTrans" cxnId="{5EEA7958-BB5D-476E-AE3D-C48EB2FA42FA}">
      <dgm:prSet/>
      <dgm:spPr/>
      <dgm:t>
        <a:bodyPr/>
        <a:lstStyle/>
        <a:p>
          <a:endParaRPr lang="cy-GB"/>
        </a:p>
      </dgm:t>
    </dgm:pt>
    <dgm:pt modelId="{5F5060ED-93D6-404B-8DB5-40CC264FDC41}" type="sibTrans" cxnId="{5EEA7958-BB5D-476E-AE3D-C48EB2FA42FA}">
      <dgm:prSet/>
      <dgm:spPr/>
      <dgm:t>
        <a:bodyPr/>
        <a:lstStyle/>
        <a:p>
          <a:endParaRPr lang="cy-GB"/>
        </a:p>
      </dgm:t>
    </dgm:pt>
    <dgm:pt modelId="{194CC1E0-8728-4058-87D3-048CE8909766}" type="pres">
      <dgm:prSet presAssocID="{E5399D5A-14C4-42B5-8A44-FC362FFB6F82}" presName="outerComposite" presStyleCnt="0">
        <dgm:presLayoutVars>
          <dgm:chMax val="5"/>
          <dgm:dir/>
          <dgm:resizeHandles val="exact"/>
        </dgm:presLayoutVars>
      </dgm:prSet>
      <dgm:spPr/>
      <dgm:t>
        <a:bodyPr/>
        <a:lstStyle/>
        <a:p>
          <a:endParaRPr lang="cy-GB"/>
        </a:p>
      </dgm:t>
    </dgm:pt>
    <dgm:pt modelId="{CFCA0E78-3D27-4B24-9CC3-3F577F99F848}" type="pres">
      <dgm:prSet presAssocID="{E5399D5A-14C4-42B5-8A44-FC362FFB6F82}" presName="dummyMaxCanvas" presStyleCnt="0">
        <dgm:presLayoutVars/>
      </dgm:prSet>
      <dgm:spPr/>
    </dgm:pt>
    <dgm:pt modelId="{FA7F4772-08D3-4F14-A758-582CBDCF782C}" type="pres">
      <dgm:prSet presAssocID="{E5399D5A-14C4-42B5-8A44-FC362FFB6F82}" presName="FiveNodes_1" presStyleLbl="node1" presStyleIdx="0" presStyleCnt="5">
        <dgm:presLayoutVars>
          <dgm:bulletEnabled val="1"/>
        </dgm:presLayoutVars>
      </dgm:prSet>
      <dgm:spPr/>
      <dgm:t>
        <a:bodyPr/>
        <a:lstStyle/>
        <a:p>
          <a:endParaRPr lang="cy-GB"/>
        </a:p>
      </dgm:t>
    </dgm:pt>
    <dgm:pt modelId="{25161B90-DF8C-469D-ACF0-B4833B9B65C7}" type="pres">
      <dgm:prSet presAssocID="{E5399D5A-14C4-42B5-8A44-FC362FFB6F82}" presName="FiveNodes_2" presStyleLbl="node1" presStyleIdx="1" presStyleCnt="5" custLinFactNeighborX="-4551" custLinFactNeighborY="2142">
        <dgm:presLayoutVars>
          <dgm:bulletEnabled val="1"/>
        </dgm:presLayoutVars>
      </dgm:prSet>
      <dgm:spPr/>
      <dgm:t>
        <a:bodyPr/>
        <a:lstStyle/>
        <a:p>
          <a:endParaRPr lang="cy-GB"/>
        </a:p>
      </dgm:t>
    </dgm:pt>
    <dgm:pt modelId="{D919CA43-6674-402A-9DEB-CE622CCA7E31}" type="pres">
      <dgm:prSet presAssocID="{E5399D5A-14C4-42B5-8A44-FC362FFB6F82}" presName="FiveNodes_3" presStyleLbl="node1" presStyleIdx="2" presStyleCnt="5" custLinFactNeighborX="-4894" custLinFactNeighborY="4059">
        <dgm:presLayoutVars>
          <dgm:bulletEnabled val="1"/>
        </dgm:presLayoutVars>
      </dgm:prSet>
      <dgm:spPr/>
      <dgm:t>
        <a:bodyPr/>
        <a:lstStyle/>
        <a:p>
          <a:endParaRPr lang="cy-GB"/>
        </a:p>
      </dgm:t>
    </dgm:pt>
    <dgm:pt modelId="{0227F152-4848-42F1-8A09-C4BE79123AE9}" type="pres">
      <dgm:prSet presAssocID="{E5399D5A-14C4-42B5-8A44-FC362FFB6F82}" presName="FiveNodes_4" presStyleLbl="node1" presStyleIdx="3" presStyleCnt="5" custScaleX="112049" custLinFactNeighborX="-1557" custLinFactNeighborY="1961">
        <dgm:presLayoutVars>
          <dgm:bulletEnabled val="1"/>
        </dgm:presLayoutVars>
      </dgm:prSet>
      <dgm:spPr/>
      <dgm:t>
        <a:bodyPr/>
        <a:lstStyle/>
        <a:p>
          <a:endParaRPr lang="cy-GB"/>
        </a:p>
      </dgm:t>
    </dgm:pt>
    <dgm:pt modelId="{CD06F859-0917-413F-8F4E-2082F430321F}" type="pres">
      <dgm:prSet presAssocID="{E5399D5A-14C4-42B5-8A44-FC362FFB6F82}" presName="FiveNodes_5" presStyleLbl="node1" presStyleIdx="4" presStyleCnt="5" custScaleX="113691" custScaleY="64724" custLinFactNeighborX="1012" custLinFactNeighborY="-13455">
        <dgm:presLayoutVars>
          <dgm:bulletEnabled val="1"/>
        </dgm:presLayoutVars>
      </dgm:prSet>
      <dgm:spPr/>
      <dgm:t>
        <a:bodyPr/>
        <a:lstStyle/>
        <a:p>
          <a:endParaRPr lang="cy-GB"/>
        </a:p>
      </dgm:t>
    </dgm:pt>
    <dgm:pt modelId="{AB41B64B-1B6F-4FC2-9996-48658945A8BE}" type="pres">
      <dgm:prSet presAssocID="{E5399D5A-14C4-42B5-8A44-FC362FFB6F82}" presName="FiveConn_1-2" presStyleLbl="fgAccFollowNode1" presStyleIdx="0" presStyleCnt="4">
        <dgm:presLayoutVars>
          <dgm:bulletEnabled val="1"/>
        </dgm:presLayoutVars>
      </dgm:prSet>
      <dgm:spPr/>
      <dgm:t>
        <a:bodyPr/>
        <a:lstStyle/>
        <a:p>
          <a:endParaRPr lang="cy-GB"/>
        </a:p>
      </dgm:t>
    </dgm:pt>
    <dgm:pt modelId="{70167C5C-D4C4-427B-B835-9E35E2D04416}" type="pres">
      <dgm:prSet presAssocID="{E5399D5A-14C4-42B5-8A44-FC362FFB6F82}" presName="FiveConn_2-3" presStyleLbl="fgAccFollowNode1" presStyleIdx="1" presStyleCnt="4">
        <dgm:presLayoutVars>
          <dgm:bulletEnabled val="1"/>
        </dgm:presLayoutVars>
      </dgm:prSet>
      <dgm:spPr/>
      <dgm:t>
        <a:bodyPr/>
        <a:lstStyle/>
        <a:p>
          <a:endParaRPr lang="cy-GB"/>
        </a:p>
      </dgm:t>
    </dgm:pt>
    <dgm:pt modelId="{3EE7D85A-00E8-4EF9-9256-698DBC63E99B}" type="pres">
      <dgm:prSet presAssocID="{E5399D5A-14C4-42B5-8A44-FC362FFB6F82}" presName="FiveConn_3-4" presStyleLbl="fgAccFollowNode1" presStyleIdx="2" presStyleCnt="4">
        <dgm:presLayoutVars>
          <dgm:bulletEnabled val="1"/>
        </dgm:presLayoutVars>
      </dgm:prSet>
      <dgm:spPr/>
      <dgm:t>
        <a:bodyPr/>
        <a:lstStyle/>
        <a:p>
          <a:endParaRPr lang="cy-GB"/>
        </a:p>
      </dgm:t>
    </dgm:pt>
    <dgm:pt modelId="{B04DB5AB-9576-467F-8D78-40CE87AA5052}" type="pres">
      <dgm:prSet presAssocID="{E5399D5A-14C4-42B5-8A44-FC362FFB6F82}" presName="FiveConn_4-5" presStyleLbl="fgAccFollowNode1" presStyleIdx="3" presStyleCnt="4">
        <dgm:presLayoutVars>
          <dgm:bulletEnabled val="1"/>
        </dgm:presLayoutVars>
      </dgm:prSet>
      <dgm:spPr/>
      <dgm:t>
        <a:bodyPr/>
        <a:lstStyle/>
        <a:p>
          <a:endParaRPr lang="cy-GB"/>
        </a:p>
      </dgm:t>
    </dgm:pt>
    <dgm:pt modelId="{AAD2F070-3964-4A64-914D-01C1857C832E}" type="pres">
      <dgm:prSet presAssocID="{E5399D5A-14C4-42B5-8A44-FC362FFB6F82}" presName="FiveNodes_1_text" presStyleLbl="node1" presStyleIdx="4" presStyleCnt="5">
        <dgm:presLayoutVars>
          <dgm:bulletEnabled val="1"/>
        </dgm:presLayoutVars>
      </dgm:prSet>
      <dgm:spPr/>
      <dgm:t>
        <a:bodyPr/>
        <a:lstStyle/>
        <a:p>
          <a:endParaRPr lang="cy-GB"/>
        </a:p>
      </dgm:t>
    </dgm:pt>
    <dgm:pt modelId="{4B72710D-DA5F-4409-A35C-2B5B3433DEE1}" type="pres">
      <dgm:prSet presAssocID="{E5399D5A-14C4-42B5-8A44-FC362FFB6F82}" presName="FiveNodes_2_text" presStyleLbl="node1" presStyleIdx="4" presStyleCnt="5">
        <dgm:presLayoutVars>
          <dgm:bulletEnabled val="1"/>
        </dgm:presLayoutVars>
      </dgm:prSet>
      <dgm:spPr/>
      <dgm:t>
        <a:bodyPr/>
        <a:lstStyle/>
        <a:p>
          <a:endParaRPr lang="cy-GB"/>
        </a:p>
      </dgm:t>
    </dgm:pt>
    <dgm:pt modelId="{D15D4F29-EA50-457B-9A3E-4C05B1E423BB}" type="pres">
      <dgm:prSet presAssocID="{E5399D5A-14C4-42B5-8A44-FC362FFB6F82}" presName="FiveNodes_3_text" presStyleLbl="node1" presStyleIdx="4" presStyleCnt="5">
        <dgm:presLayoutVars>
          <dgm:bulletEnabled val="1"/>
        </dgm:presLayoutVars>
      </dgm:prSet>
      <dgm:spPr/>
      <dgm:t>
        <a:bodyPr/>
        <a:lstStyle/>
        <a:p>
          <a:endParaRPr lang="cy-GB"/>
        </a:p>
      </dgm:t>
    </dgm:pt>
    <dgm:pt modelId="{92E30445-D96B-4AEA-B3CA-DD5C24F900F0}" type="pres">
      <dgm:prSet presAssocID="{E5399D5A-14C4-42B5-8A44-FC362FFB6F82}" presName="FiveNodes_4_text" presStyleLbl="node1" presStyleIdx="4" presStyleCnt="5">
        <dgm:presLayoutVars>
          <dgm:bulletEnabled val="1"/>
        </dgm:presLayoutVars>
      </dgm:prSet>
      <dgm:spPr/>
      <dgm:t>
        <a:bodyPr/>
        <a:lstStyle/>
        <a:p>
          <a:endParaRPr lang="cy-GB"/>
        </a:p>
      </dgm:t>
    </dgm:pt>
    <dgm:pt modelId="{84522A8B-42BB-430D-A897-4CE77A4A433F}" type="pres">
      <dgm:prSet presAssocID="{E5399D5A-14C4-42B5-8A44-FC362FFB6F82}" presName="FiveNodes_5_text" presStyleLbl="node1" presStyleIdx="4" presStyleCnt="5">
        <dgm:presLayoutVars>
          <dgm:bulletEnabled val="1"/>
        </dgm:presLayoutVars>
      </dgm:prSet>
      <dgm:spPr/>
      <dgm:t>
        <a:bodyPr/>
        <a:lstStyle/>
        <a:p>
          <a:endParaRPr lang="cy-GB"/>
        </a:p>
      </dgm:t>
    </dgm:pt>
  </dgm:ptLst>
  <dgm:cxnLst>
    <dgm:cxn modelId="{B21A2459-AE48-4FA1-B6BC-F6BF09A78BA7}" type="presOf" srcId="{AF76277F-99AD-4A24-9581-1271E5D2C16D}" destId="{B04DB5AB-9576-467F-8D78-40CE87AA5052}" srcOrd="0" destOrd="0" presId="urn:microsoft.com/office/officeart/2005/8/layout/vProcess5"/>
    <dgm:cxn modelId="{ED0DD438-8C13-4770-BDFB-D812BE0C5507}" srcId="{E5399D5A-14C4-42B5-8A44-FC362FFB6F82}" destId="{45176B4F-3013-46B9-82C1-E316EFA9566D}" srcOrd="2" destOrd="0" parTransId="{5A7FE783-2E23-42EE-B7CB-083D587B56DB}" sibTransId="{A6C5C172-522C-4977-87D8-B60FD7C64F92}"/>
    <dgm:cxn modelId="{783824E1-18D2-42E6-BB48-69E17D5F19A9}" type="presOf" srcId="{8F5E4467-1869-4DCE-AE6C-A5A9D2F40CDE}" destId="{92E30445-D96B-4AEA-B3CA-DD5C24F900F0}" srcOrd="1" destOrd="0" presId="urn:microsoft.com/office/officeart/2005/8/layout/vProcess5"/>
    <dgm:cxn modelId="{05120DD5-D12D-4C00-BA77-6F4B3011DAD7}" type="presOf" srcId="{45176B4F-3013-46B9-82C1-E316EFA9566D}" destId="{D919CA43-6674-402A-9DEB-CE622CCA7E31}" srcOrd="0" destOrd="0" presId="urn:microsoft.com/office/officeart/2005/8/layout/vProcess5"/>
    <dgm:cxn modelId="{AFB343F8-F4DE-48CA-8846-3C64F7507C40}" type="presOf" srcId="{BB66D10D-FD49-493B-BDA0-FBD7DEE93905}" destId="{FA7F4772-08D3-4F14-A758-582CBDCF782C}" srcOrd="0" destOrd="0" presId="urn:microsoft.com/office/officeart/2005/8/layout/vProcess5"/>
    <dgm:cxn modelId="{BA7C6250-AFFB-473E-9B18-ABEDD47CA9B1}" srcId="{E5399D5A-14C4-42B5-8A44-FC362FFB6F82}" destId="{BB66D10D-FD49-493B-BDA0-FBD7DEE93905}" srcOrd="0" destOrd="0" parTransId="{24D2B064-55B4-4158-B74A-E4801C937437}" sibTransId="{85353DE4-C6A0-45CD-B012-25159DE0124C}"/>
    <dgm:cxn modelId="{D8C877A1-52AA-4DC7-9FC8-B4369B678288}" type="presOf" srcId="{1D2930C4-4ACB-41C1-8B76-05E584A1EBB9}" destId="{4B72710D-DA5F-4409-A35C-2B5B3433DEE1}" srcOrd="1" destOrd="0" presId="urn:microsoft.com/office/officeart/2005/8/layout/vProcess5"/>
    <dgm:cxn modelId="{31927185-1049-412A-8ED3-53FB323BD350}" type="presOf" srcId="{1A9E1118-1317-4C63-8807-C5640E92FA52}" destId="{70167C5C-D4C4-427B-B835-9E35E2D04416}" srcOrd="0" destOrd="0" presId="urn:microsoft.com/office/officeart/2005/8/layout/vProcess5"/>
    <dgm:cxn modelId="{1E3AEABD-AA08-41C5-A640-F1A6649FF10D}" srcId="{E5399D5A-14C4-42B5-8A44-FC362FFB6F82}" destId="{1D2930C4-4ACB-41C1-8B76-05E584A1EBB9}" srcOrd="1" destOrd="0" parTransId="{75134324-2424-4704-8119-DD2588BD0769}" sibTransId="{1A9E1118-1317-4C63-8807-C5640E92FA52}"/>
    <dgm:cxn modelId="{AD40192E-83F6-40DC-B168-29BD17F7B67C}" type="presOf" srcId="{A6C5C172-522C-4977-87D8-B60FD7C64F92}" destId="{3EE7D85A-00E8-4EF9-9256-698DBC63E99B}" srcOrd="0" destOrd="0" presId="urn:microsoft.com/office/officeart/2005/8/layout/vProcess5"/>
    <dgm:cxn modelId="{97EF0C5C-89D9-4869-AF65-91293625FEC2}" srcId="{E5399D5A-14C4-42B5-8A44-FC362FFB6F82}" destId="{8F5E4467-1869-4DCE-AE6C-A5A9D2F40CDE}" srcOrd="3" destOrd="0" parTransId="{FAD88595-EF54-42F8-9282-C05F0A08405E}" sibTransId="{AF76277F-99AD-4A24-9581-1271E5D2C16D}"/>
    <dgm:cxn modelId="{F7A4867B-924D-46C4-9082-F5B8FDE7B001}" type="presOf" srcId="{8F5E4467-1869-4DCE-AE6C-A5A9D2F40CDE}" destId="{0227F152-4848-42F1-8A09-C4BE79123AE9}" srcOrd="0" destOrd="0" presId="urn:microsoft.com/office/officeart/2005/8/layout/vProcess5"/>
    <dgm:cxn modelId="{956C8B4F-397B-409C-A100-4999F9C00C0F}" type="presOf" srcId="{E5399D5A-14C4-42B5-8A44-FC362FFB6F82}" destId="{194CC1E0-8728-4058-87D3-048CE8909766}" srcOrd="0" destOrd="0" presId="urn:microsoft.com/office/officeart/2005/8/layout/vProcess5"/>
    <dgm:cxn modelId="{ACE95545-AD30-4FBF-960C-1522BE1B78BC}" type="presOf" srcId="{3FD96F3C-6B40-4C6A-AF54-8AD4F7ACB348}" destId="{CD06F859-0917-413F-8F4E-2082F430321F}" srcOrd="0" destOrd="0" presId="urn:microsoft.com/office/officeart/2005/8/layout/vProcess5"/>
    <dgm:cxn modelId="{97E42DDE-8144-4F8C-B6DA-4EC7DD97AF6F}" type="presOf" srcId="{85353DE4-C6A0-45CD-B012-25159DE0124C}" destId="{AB41B64B-1B6F-4FC2-9996-48658945A8BE}" srcOrd="0" destOrd="0" presId="urn:microsoft.com/office/officeart/2005/8/layout/vProcess5"/>
    <dgm:cxn modelId="{5EEA7958-BB5D-476E-AE3D-C48EB2FA42FA}" srcId="{E5399D5A-14C4-42B5-8A44-FC362FFB6F82}" destId="{3FD96F3C-6B40-4C6A-AF54-8AD4F7ACB348}" srcOrd="4" destOrd="0" parTransId="{54290C9F-C7C2-415C-9449-98C2ABCEA7DA}" sibTransId="{5F5060ED-93D6-404B-8DB5-40CC264FDC41}"/>
    <dgm:cxn modelId="{40A4822A-CD1E-49C7-AA29-083796DF9D9D}" type="presOf" srcId="{3FD96F3C-6B40-4C6A-AF54-8AD4F7ACB348}" destId="{84522A8B-42BB-430D-A897-4CE77A4A433F}" srcOrd="1" destOrd="0" presId="urn:microsoft.com/office/officeart/2005/8/layout/vProcess5"/>
    <dgm:cxn modelId="{E37527F3-4A2D-44F6-8B1F-9CDF1AD10D47}" type="presOf" srcId="{1D2930C4-4ACB-41C1-8B76-05E584A1EBB9}" destId="{25161B90-DF8C-469D-ACF0-B4833B9B65C7}" srcOrd="0" destOrd="0" presId="urn:microsoft.com/office/officeart/2005/8/layout/vProcess5"/>
    <dgm:cxn modelId="{BA1B77E3-2AAA-49C0-9F6B-D7E6452A10B9}" type="presOf" srcId="{45176B4F-3013-46B9-82C1-E316EFA9566D}" destId="{D15D4F29-EA50-457B-9A3E-4C05B1E423BB}" srcOrd="1" destOrd="0" presId="urn:microsoft.com/office/officeart/2005/8/layout/vProcess5"/>
    <dgm:cxn modelId="{97FB4E4E-C744-4DCC-9E3F-C8790E4B4C44}" type="presOf" srcId="{BB66D10D-FD49-493B-BDA0-FBD7DEE93905}" destId="{AAD2F070-3964-4A64-914D-01C1857C832E}" srcOrd="1" destOrd="0" presId="urn:microsoft.com/office/officeart/2005/8/layout/vProcess5"/>
    <dgm:cxn modelId="{C82D6BAA-B6AE-4A62-8C3E-3BB3A689191A}" type="presParOf" srcId="{194CC1E0-8728-4058-87D3-048CE8909766}" destId="{CFCA0E78-3D27-4B24-9CC3-3F577F99F848}" srcOrd="0" destOrd="0" presId="urn:microsoft.com/office/officeart/2005/8/layout/vProcess5"/>
    <dgm:cxn modelId="{B4C131B0-5D16-4F89-A70D-E43548A0C368}" type="presParOf" srcId="{194CC1E0-8728-4058-87D3-048CE8909766}" destId="{FA7F4772-08D3-4F14-A758-582CBDCF782C}" srcOrd="1" destOrd="0" presId="urn:microsoft.com/office/officeart/2005/8/layout/vProcess5"/>
    <dgm:cxn modelId="{D99F74FC-A9D4-47C4-80C7-4CD30852A71E}" type="presParOf" srcId="{194CC1E0-8728-4058-87D3-048CE8909766}" destId="{25161B90-DF8C-469D-ACF0-B4833B9B65C7}" srcOrd="2" destOrd="0" presId="urn:microsoft.com/office/officeart/2005/8/layout/vProcess5"/>
    <dgm:cxn modelId="{1554554E-F0ED-4465-8A38-F1ED9EB85744}" type="presParOf" srcId="{194CC1E0-8728-4058-87D3-048CE8909766}" destId="{D919CA43-6674-402A-9DEB-CE622CCA7E31}" srcOrd="3" destOrd="0" presId="urn:microsoft.com/office/officeart/2005/8/layout/vProcess5"/>
    <dgm:cxn modelId="{6D22B3F0-AC5A-440B-BFA2-557117DDEEB7}" type="presParOf" srcId="{194CC1E0-8728-4058-87D3-048CE8909766}" destId="{0227F152-4848-42F1-8A09-C4BE79123AE9}" srcOrd="4" destOrd="0" presId="urn:microsoft.com/office/officeart/2005/8/layout/vProcess5"/>
    <dgm:cxn modelId="{23401A1D-67B6-4617-B6B4-2100CCE4B0EA}" type="presParOf" srcId="{194CC1E0-8728-4058-87D3-048CE8909766}" destId="{CD06F859-0917-413F-8F4E-2082F430321F}" srcOrd="5" destOrd="0" presId="urn:microsoft.com/office/officeart/2005/8/layout/vProcess5"/>
    <dgm:cxn modelId="{3AC1663C-2F0A-4FC9-A887-8A15E55FBECC}" type="presParOf" srcId="{194CC1E0-8728-4058-87D3-048CE8909766}" destId="{AB41B64B-1B6F-4FC2-9996-48658945A8BE}" srcOrd="6" destOrd="0" presId="urn:microsoft.com/office/officeart/2005/8/layout/vProcess5"/>
    <dgm:cxn modelId="{F892E619-7BDF-460B-A5FC-AA4E3275919E}" type="presParOf" srcId="{194CC1E0-8728-4058-87D3-048CE8909766}" destId="{70167C5C-D4C4-427B-B835-9E35E2D04416}" srcOrd="7" destOrd="0" presId="urn:microsoft.com/office/officeart/2005/8/layout/vProcess5"/>
    <dgm:cxn modelId="{6D2588A0-4DC9-4D7A-8175-41AB75F3571C}" type="presParOf" srcId="{194CC1E0-8728-4058-87D3-048CE8909766}" destId="{3EE7D85A-00E8-4EF9-9256-698DBC63E99B}" srcOrd="8" destOrd="0" presId="urn:microsoft.com/office/officeart/2005/8/layout/vProcess5"/>
    <dgm:cxn modelId="{C2644DFA-4504-4FF0-8D75-D929ED95CFE0}" type="presParOf" srcId="{194CC1E0-8728-4058-87D3-048CE8909766}" destId="{B04DB5AB-9576-467F-8D78-40CE87AA5052}" srcOrd="9" destOrd="0" presId="urn:microsoft.com/office/officeart/2005/8/layout/vProcess5"/>
    <dgm:cxn modelId="{A0BC4D35-31E8-45B8-9A29-9B74AAD3A770}" type="presParOf" srcId="{194CC1E0-8728-4058-87D3-048CE8909766}" destId="{AAD2F070-3964-4A64-914D-01C1857C832E}" srcOrd="10" destOrd="0" presId="urn:microsoft.com/office/officeart/2005/8/layout/vProcess5"/>
    <dgm:cxn modelId="{C4E884C4-2434-4093-A787-903E254B765B}" type="presParOf" srcId="{194CC1E0-8728-4058-87D3-048CE8909766}" destId="{4B72710D-DA5F-4409-A35C-2B5B3433DEE1}" srcOrd="11" destOrd="0" presId="urn:microsoft.com/office/officeart/2005/8/layout/vProcess5"/>
    <dgm:cxn modelId="{45994C2D-1AA6-4AFF-A82C-578B161A3D1B}" type="presParOf" srcId="{194CC1E0-8728-4058-87D3-048CE8909766}" destId="{D15D4F29-EA50-457B-9A3E-4C05B1E423BB}" srcOrd="12" destOrd="0" presId="urn:microsoft.com/office/officeart/2005/8/layout/vProcess5"/>
    <dgm:cxn modelId="{D1E602C0-3FD0-4DFA-A2F9-0464A2E410DA}" type="presParOf" srcId="{194CC1E0-8728-4058-87D3-048CE8909766}" destId="{92E30445-D96B-4AEA-B3CA-DD5C24F900F0}" srcOrd="13" destOrd="0" presId="urn:microsoft.com/office/officeart/2005/8/layout/vProcess5"/>
    <dgm:cxn modelId="{FFCCE5E4-F5D2-457B-984D-D0EEF1EBCAB2}" type="presParOf" srcId="{194CC1E0-8728-4058-87D3-048CE8909766}" destId="{84522A8B-42BB-430D-A897-4CE77A4A433F}" srcOrd="14"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ata6.xml><?xml version="1.0" encoding="utf-8"?>
<dgm:dataModel xmlns:dgm="http://schemas.openxmlformats.org/drawingml/2006/diagram" xmlns:a="http://schemas.openxmlformats.org/drawingml/2006/main">
  <dgm:ptLst>
    <dgm:pt modelId="{E5399D5A-14C4-42B5-8A44-FC362FFB6F8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cy-GB"/>
        </a:p>
      </dgm:t>
    </dgm:pt>
    <dgm:pt modelId="{BB66D10D-FD49-493B-BDA0-FBD7DEE93905}">
      <dgm:prSet phldrT="[Testun]" custT="1"/>
      <dgm:spPr>
        <a:solidFill>
          <a:srgbClr val="92D050"/>
        </a:solidFill>
        <a:ln w="76200">
          <a:solidFill>
            <a:srgbClr val="FFFF00"/>
          </a:solidFill>
        </a:ln>
      </dgm:spPr>
      <dgm:t>
        <a:bodyPr/>
        <a:lstStyle/>
        <a:p>
          <a:r>
            <a:rPr lang="cy-GB" sz="1600" dirty="0" smtClean="0">
              <a:solidFill>
                <a:schemeClr val="tx1"/>
              </a:solidFill>
            </a:rPr>
            <a:t>Gweithredu ar yr haen ‘Darpariaeth Gyffredinol wedi’i  dargedu’ neu Darpariaeth ychwanegol : </a:t>
          </a:r>
          <a:r>
            <a:rPr lang="cy-GB" sz="1600" b="1" u="sng" dirty="0" smtClean="0">
              <a:solidFill>
                <a:schemeClr val="tx1"/>
              </a:solidFill>
            </a:rPr>
            <a:t>defnyddio asesiadau / rhestrau gwirio penodol </a:t>
          </a:r>
          <a:r>
            <a:rPr lang="cy-GB" sz="1600" dirty="0" smtClean="0">
              <a:solidFill>
                <a:schemeClr val="tx1"/>
              </a:solidFill>
            </a:rPr>
            <a:t>ar gyfer y meysydd sy’n peri pryder e.e. Proffil Tracio ABC.</a:t>
          </a:r>
        </a:p>
        <a:p>
          <a:r>
            <a:rPr lang="cy-GB" sz="1600" dirty="0" smtClean="0">
              <a:solidFill>
                <a:schemeClr val="tx1"/>
              </a:solidFill>
            </a:rPr>
            <a:t>Gall Athrawes  Arbenigol ymgynghori a/ neu arsylwi. Cofnodi ar dempled parod</a:t>
          </a:r>
        </a:p>
        <a:p>
          <a:r>
            <a:rPr lang="cy-GB" sz="1800" dirty="0" smtClean="0"/>
            <a:t> </a:t>
          </a:r>
          <a:endParaRPr lang="cy-GB" sz="1800" dirty="0"/>
        </a:p>
      </dgm:t>
    </dgm:pt>
    <dgm:pt modelId="{24D2B064-55B4-4158-B74A-E4801C937437}" type="parTrans" cxnId="{BA7C6250-AFFB-473E-9B18-ABEDD47CA9B1}">
      <dgm:prSet/>
      <dgm:spPr/>
      <dgm:t>
        <a:bodyPr/>
        <a:lstStyle/>
        <a:p>
          <a:endParaRPr lang="cy-GB"/>
        </a:p>
      </dgm:t>
    </dgm:pt>
    <dgm:pt modelId="{85353DE4-C6A0-45CD-B012-25159DE0124C}" type="sibTrans" cxnId="{BA7C6250-AFFB-473E-9B18-ABEDD47CA9B1}">
      <dgm:prSet/>
      <dgm:spPr>
        <a:solidFill>
          <a:srgbClr val="ED8BEF">
            <a:alpha val="90000"/>
          </a:srgbClr>
        </a:solidFill>
      </dgm:spPr>
      <dgm:t>
        <a:bodyPr/>
        <a:lstStyle/>
        <a:p>
          <a:endParaRPr lang="cy-GB" dirty="0"/>
        </a:p>
      </dgm:t>
    </dgm:pt>
    <dgm:pt modelId="{1D2930C4-4ACB-41C1-8B76-05E584A1EBB9}">
      <dgm:prSet phldrT="[Testun]" custT="1"/>
      <dgm:spPr>
        <a:solidFill>
          <a:srgbClr val="92D050"/>
        </a:solidFill>
        <a:ln w="76200">
          <a:solidFill>
            <a:srgbClr val="FFFF00"/>
          </a:solidFill>
        </a:ln>
      </dgm:spPr>
      <dgm:t>
        <a:bodyPr/>
        <a:lstStyle/>
        <a:p>
          <a:r>
            <a:rPr lang="cy-GB" sz="1800" dirty="0" smtClean="0">
              <a:solidFill>
                <a:schemeClr val="tx1"/>
              </a:solidFill>
            </a:rPr>
            <a:t>Lleoliad i greu </a:t>
          </a:r>
          <a:r>
            <a:rPr lang="cy-GB" sz="1800" b="1" u="sng" dirty="0" smtClean="0">
              <a:solidFill>
                <a:schemeClr val="tx1"/>
              </a:solidFill>
            </a:rPr>
            <a:t>proffil un dudalen  </a:t>
          </a:r>
          <a:r>
            <a:rPr lang="cy-GB" sz="1800" dirty="0" smtClean="0">
              <a:solidFill>
                <a:schemeClr val="tx1"/>
              </a:solidFill>
            </a:rPr>
            <a:t>ar system Cynnal– gosod targedau yn y golofn ‘Beth sy’n bwysig ar gyfer’. Rhiant, athrawes ymgynghorol  ac athrawes arbenigol ag unrhyw wasanaeth sy’n ymwneud a’r plentyn i dderbyn gwahoddiad i gyfrannu at y proffil (wedi’u cofnodi ar </a:t>
          </a:r>
          <a:r>
            <a:rPr lang="cy-GB" sz="1800" b="1" dirty="0" smtClean="0">
              <a:solidFill>
                <a:schemeClr val="tx1"/>
              </a:solidFill>
            </a:rPr>
            <a:t>FF2</a:t>
          </a:r>
          <a:r>
            <a:rPr lang="cy-GB" sz="1800" dirty="0" smtClean="0">
              <a:solidFill>
                <a:schemeClr val="tx1"/>
              </a:solidFill>
            </a:rPr>
            <a:t>)</a:t>
          </a:r>
          <a:endParaRPr lang="cy-GB" sz="1800" dirty="0">
            <a:solidFill>
              <a:schemeClr val="tx1"/>
            </a:solidFill>
          </a:endParaRPr>
        </a:p>
      </dgm:t>
    </dgm:pt>
    <dgm:pt modelId="{75134324-2424-4704-8119-DD2588BD0769}" type="parTrans" cxnId="{1E3AEABD-AA08-41C5-A640-F1A6649FF10D}">
      <dgm:prSet/>
      <dgm:spPr/>
      <dgm:t>
        <a:bodyPr/>
        <a:lstStyle/>
        <a:p>
          <a:endParaRPr lang="cy-GB"/>
        </a:p>
      </dgm:t>
    </dgm:pt>
    <dgm:pt modelId="{1A9E1118-1317-4C63-8807-C5640E92FA52}" type="sibTrans" cxnId="{1E3AEABD-AA08-41C5-A640-F1A6649FF10D}">
      <dgm:prSet/>
      <dgm:spPr>
        <a:solidFill>
          <a:srgbClr val="009999">
            <a:alpha val="90000"/>
          </a:srgbClr>
        </a:solidFill>
      </dgm:spPr>
      <dgm:t>
        <a:bodyPr/>
        <a:lstStyle/>
        <a:p>
          <a:endParaRPr lang="cy-GB"/>
        </a:p>
      </dgm:t>
    </dgm:pt>
    <dgm:pt modelId="{194CC1E0-8728-4058-87D3-048CE8909766}" type="pres">
      <dgm:prSet presAssocID="{E5399D5A-14C4-42B5-8A44-FC362FFB6F82}" presName="outerComposite" presStyleCnt="0">
        <dgm:presLayoutVars>
          <dgm:chMax val="5"/>
          <dgm:dir/>
          <dgm:resizeHandles val="exact"/>
        </dgm:presLayoutVars>
      </dgm:prSet>
      <dgm:spPr/>
      <dgm:t>
        <a:bodyPr/>
        <a:lstStyle/>
        <a:p>
          <a:endParaRPr lang="cy-GB"/>
        </a:p>
      </dgm:t>
    </dgm:pt>
    <dgm:pt modelId="{CFCA0E78-3D27-4B24-9CC3-3F577F99F848}" type="pres">
      <dgm:prSet presAssocID="{E5399D5A-14C4-42B5-8A44-FC362FFB6F82}" presName="dummyMaxCanvas" presStyleCnt="0">
        <dgm:presLayoutVars/>
      </dgm:prSet>
      <dgm:spPr/>
    </dgm:pt>
    <dgm:pt modelId="{107D3071-9CE2-4715-AAC6-9E58EF48276B}" type="pres">
      <dgm:prSet presAssocID="{E5399D5A-14C4-42B5-8A44-FC362FFB6F82}" presName="TwoNodes_1" presStyleLbl="node1" presStyleIdx="0" presStyleCnt="2" custScaleX="114747" custLinFactNeighborX="8045" custLinFactNeighborY="7368">
        <dgm:presLayoutVars>
          <dgm:bulletEnabled val="1"/>
        </dgm:presLayoutVars>
      </dgm:prSet>
      <dgm:spPr/>
      <dgm:t>
        <a:bodyPr/>
        <a:lstStyle/>
        <a:p>
          <a:endParaRPr lang="cy-GB"/>
        </a:p>
      </dgm:t>
    </dgm:pt>
    <dgm:pt modelId="{80C13030-6CE8-41F7-8BF8-90B446F1AD69}" type="pres">
      <dgm:prSet presAssocID="{E5399D5A-14C4-42B5-8A44-FC362FFB6F82}" presName="TwoNodes_2" presStyleLbl="node1" presStyleIdx="1" presStyleCnt="2" custScaleX="116167" custScaleY="134217" custLinFactNeighborX="-6622" custLinFactNeighborY="12110">
        <dgm:presLayoutVars>
          <dgm:bulletEnabled val="1"/>
        </dgm:presLayoutVars>
      </dgm:prSet>
      <dgm:spPr/>
      <dgm:t>
        <a:bodyPr/>
        <a:lstStyle/>
        <a:p>
          <a:endParaRPr lang="cy-GB"/>
        </a:p>
      </dgm:t>
    </dgm:pt>
    <dgm:pt modelId="{E37DC915-D867-4AA8-8FEE-F6BF45EFEC6E}" type="pres">
      <dgm:prSet presAssocID="{E5399D5A-14C4-42B5-8A44-FC362FFB6F82}" presName="TwoConn_1-2" presStyleLbl="fgAccFollowNode1" presStyleIdx="0" presStyleCnt="1" custLinFactNeighborX="-82966" custLinFactNeighborY="-61">
        <dgm:presLayoutVars>
          <dgm:bulletEnabled val="1"/>
        </dgm:presLayoutVars>
      </dgm:prSet>
      <dgm:spPr/>
      <dgm:t>
        <a:bodyPr/>
        <a:lstStyle/>
        <a:p>
          <a:endParaRPr lang="cy-GB"/>
        </a:p>
      </dgm:t>
    </dgm:pt>
    <dgm:pt modelId="{B4645986-9D46-46C6-BC70-98B1A3C652BD}" type="pres">
      <dgm:prSet presAssocID="{E5399D5A-14C4-42B5-8A44-FC362FFB6F82}" presName="TwoNodes_1_text" presStyleLbl="node1" presStyleIdx="1" presStyleCnt="2">
        <dgm:presLayoutVars>
          <dgm:bulletEnabled val="1"/>
        </dgm:presLayoutVars>
      </dgm:prSet>
      <dgm:spPr/>
      <dgm:t>
        <a:bodyPr/>
        <a:lstStyle/>
        <a:p>
          <a:endParaRPr lang="cy-GB"/>
        </a:p>
      </dgm:t>
    </dgm:pt>
    <dgm:pt modelId="{9789C92F-2414-4E5A-A2B3-A1C45EB6B05B}" type="pres">
      <dgm:prSet presAssocID="{E5399D5A-14C4-42B5-8A44-FC362FFB6F82}" presName="TwoNodes_2_text" presStyleLbl="node1" presStyleIdx="1" presStyleCnt="2">
        <dgm:presLayoutVars>
          <dgm:bulletEnabled val="1"/>
        </dgm:presLayoutVars>
      </dgm:prSet>
      <dgm:spPr/>
      <dgm:t>
        <a:bodyPr/>
        <a:lstStyle/>
        <a:p>
          <a:endParaRPr lang="cy-GB"/>
        </a:p>
      </dgm:t>
    </dgm:pt>
  </dgm:ptLst>
  <dgm:cxnLst>
    <dgm:cxn modelId="{BA7C6250-AFFB-473E-9B18-ABEDD47CA9B1}" srcId="{E5399D5A-14C4-42B5-8A44-FC362FFB6F82}" destId="{BB66D10D-FD49-493B-BDA0-FBD7DEE93905}" srcOrd="0" destOrd="0" parTransId="{24D2B064-55B4-4158-B74A-E4801C937437}" sibTransId="{85353DE4-C6A0-45CD-B012-25159DE0124C}"/>
    <dgm:cxn modelId="{0D9129B5-F4FF-4450-BA18-4F3C3AB973A8}" type="presOf" srcId="{85353DE4-C6A0-45CD-B012-25159DE0124C}" destId="{E37DC915-D867-4AA8-8FEE-F6BF45EFEC6E}" srcOrd="0" destOrd="0" presId="urn:microsoft.com/office/officeart/2005/8/layout/vProcess5"/>
    <dgm:cxn modelId="{2991F57F-DF1F-41FB-9EBD-481BF1C49815}" type="presOf" srcId="{BB66D10D-FD49-493B-BDA0-FBD7DEE93905}" destId="{B4645986-9D46-46C6-BC70-98B1A3C652BD}" srcOrd="1" destOrd="0" presId="urn:microsoft.com/office/officeart/2005/8/layout/vProcess5"/>
    <dgm:cxn modelId="{951B8683-9690-45CC-BB4F-68A9C1DC7F2A}" type="presOf" srcId="{BB66D10D-FD49-493B-BDA0-FBD7DEE93905}" destId="{107D3071-9CE2-4715-AAC6-9E58EF48276B}" srcOrd="0" destOrd="0" presId="urn:microsoft.com/office/officeart/2005/8/layout/vProcess5"/>
    <dgm:cxn modelId="{B0612B8F-4D72-48C0-8FBD-55F4CF4C924C}" type="presOf" srcId="{1D2930C4-4ACB-41C1-8B76-05E584A1EBB9}" destId="{9789C92F-2414-4E5A-A2B3-A1C45EB6B05B}" srcOrd="1" destOrd="0" presId="urn:microsoft.com/office/officeart/2005/8/layout/vProcess5"/>
    <dgm:cxn modelId="{956C8B4F-397B-409C-A100-4999F9C00C0F}" type="presOf" srcId="{E5399D5A-14C4-42B5-8A44-FC362FFB6F82}" destId="{194CC1E0-8728-4058-87D3-048CE8909766}" srcOrd="0" destOrd="0" presId="urn:microsoft.com/office/officeart/2005/8/layout/vProcess5"/>
    <dgm:cxn modelId="{1E3AEABD-AA08-41C5-A640-F1A6649FF10D}" srcId="{E5399D5A-14C4-42B5-8A44-FC362FFB6F82}" destId="{1D2930C4-4ACB-41C1-8B76-05E584A1EBB9}" srcOrd="1" destOrd="0" parTransId="{75134324-2424-4704-8119-DD2588BD0769}" sibTransId="{1A9E1118-1317-4C63-8807-C5640E92FA52}"/>
    <dgm:cxn modelId="{90A057FB-6C09-4A49-8503-10FC4474B3D3}" type="presOf" srcId="{1D2930C4-4ACB-41C1-8B76-05E584A1EBB9}" destId="{80C13030-6CE8-41F7-8BF8-90B446F1AD69}" srcOrd="0" destOrd="0" presId="urn:microsoft.com/office/officeart/2005/8/layout/vProcess5"/>
    <dgm:cxn modelId="{C82D6BAA-B6AE-4A62-8C3E-3BB3A689191A}" type="presParOf" srcId="{194CC1E0-8728-4058-87D3-048CE8909766}" destId="{CFCA0E78-3D27-4B24-9CC3-3F577F99F848}" srcOrd="0" destOrd="0" presId="urn:microsoft.com/office/officeart/2005/8/layout/vProcess5"/>
    <dgm:cxn modelId="{E9D29108-F9BA-4513-9838-498E1AF40B49}" type="presParOf" srcId="{194CC1E0-8728-4058-87D3-048CE8909766}" destId="{107D3071-9CE2-4715-AAC6-9E58EF48276B}" srcOrd="1" destOrd="0" presId="urn:microsoft.com/office/officeart/2005/8/layout/vProcess5"/>
    <dgm:cxn modelId="{82837592-FF55-4820-9A84-23276E573A16}" type="presParOf" srcId="{194CC1E0-8728-4058-87D3-048CE8909766}" destId="{80C13030-6CE8-41F7-8BF8-90B446F1AD69}" srcOrd="2" destOrd="0" presId="urn:microsoft.com/office/officeart/2005/8/layout/vProcess5"/>
    <dgm:cxn modelId="{8170C6D9-15F6-4E87-BEC6-6DADEC7FC039}" type="presParOf" srcId="{194CC1E0-8728-4058-87D3-048CE8909766}" destId="{E37DC915-D867-4AA8-8FEE-F6BF45EFEC6E}" srcOrd="3" destOrd="0" presId="urn:microsoft.com/office/officeart/2005/8/layout/vProcess5"/>
    <dgm:cxn modelId="{34ADC69D-9D99-4FD8-90EF-0A298928C428}" type="presParOf" srcId="{194CC1E0-8728-4058-87D3-048CE8909766}" destId="{B4645986-9D46-46C6-BC70-98B1A3C652BD}" srcOrd="4" destOrd="0" presId="urn:microsoft.com/office/officeart/2005/8/layout/vProcess5"/>
    <dgm:cxn modelId="{548E9B32-A075-4ED7-97C2-D79DE90B8A71}" type="presParOf" srcId="{194CC1E0-8728-4058-87D3-048CE8909766}" destId="{9789C92F-2414-4E5A-A2B3-A1C45EB6B05B}" srcOrd="5"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ata7.xml><?xml version="1.0" encoding="utf-8"?>
<dgm:dataModel xmlns:dgm="http://schemas.openxmlformats.org/drawingml/2006/diagram" xmlns:a="http://schemas.openxmlformats.org/drawingml/2006/main">
  <dgm:ptLst>
    <dgm:pt modelId="{1D82C54E-F144-423D-A6F2-3EC3E84AE64C}" type="doc">
      <dgm:prSet loTypeId="urn:microsoft.com/office/officeart/2005/8/layout/hProcess9" loCatId="process" qsTypeId="urn:microsoft.com/office/officeart/2005/8/quickstyle/simple1" qsCatId="simple" csTypeId="urn:microsoft.com/office/officeart/2005/8/colors/accent1_2" csCatId="accent1" phldr="1"/>
      <dgm:spPr/>
    </dgm:pt>
    <dgm:pt modelId="{FF412CE7-111E-438B-B650-538CC6BA7F3C}">
      <dgm:prSet phldrT="[Testun]"/>
      <dgm:spPr>
        <a:solidFill>
          <a:srgbClr val="92D050"/>
        </a:solidFill>
      </dgm:spPr>
      <dgm:t>
        <a:bodyPr/>
        <a:lstStyle/>
        <a:p>
          <a:r>
            <a:rPr lang="cy-GB" dirty="0" smtClean="0">
              <a:solidFill>
                <a:schemeClr val="tx1"/>
              </a:solidFill>
            </a:rPr>
            <a:t>Pennu targedau ‘SMART’ sy’n deillio o’r arsylwadau a / neu rhestrau gwirio</a:t>
          </a:r>
          <a:endParaRPr lang="cy-GB" dirty="0">
            <a:solidFill>
              <a:schemeClr val="tx1"/>
            </a:solidFill>
          </a:endParaRPr>
        </a:p>
      </dgm:t>
    </dgm:pt>
    <dgm:pt modelId="{2A7F2D45-E564-44C8-8642-7757AA3C8125}" type="parTrans" cxnId="{0A591E74-4149-45C9-AA3A-8F296F90C1C6}">
      <dgm:prSet/>
      <dgm:spPr/>
      <dgm:t>
        <a:bodyPr/>
        <a:lstStyle/>
        <a:p>
          <a:endParaRPr lang="cy-GB"/>
        </a:p>
      </dgm:t>
    </dgm:pt>
    <dgm:pt modelId="{7E9EDFC2-42E2-4E1B-B98D-E3AF41575B7A}" type="sibTrans" cxnId="{0A591E74-4149-45C9-AA3A-8F296F90C1C6}">
      <dgm:prSet/>
      <dgm:spPr/>
      <dgm:t>
        <a:bodyPr/>
        <a:lstStyle/>
        <a:p>
          <a:endParaRPr lang="cy-GB"/>
        </a:p>
      </dgm:t>
    </dgm:pt>
    <dgm:pt modelId="{58DC7B5E-1C9B-4348-A02A-D5D3DE909E7F}" type="pres">
      <dgm:prSet presAssocID="{1D82C54E-F144-423D-A6F2-3EC3E84AE64C}" presName="CompostProcess" presStyleCnt="0">
        <dgm:presLayoutVars>
          <dgm:dir/>
          <dgm:resizeHandles val="exact"/>
        </dgm:presLayoutVars>
      </dgm:prSet>
      <dgm:spPr/>
    </dgm:pt>
    <dgm:pt modelId="{BEF10C35-7481-4DE9-AA48-CC32E04B405F}" type="pres">
      <dgm:prSet presAssocID="{1D82C54E-F144-423D-A6F2-3EC3E84AE64C}" presName="arrow" presStyleLbl="bgShp" presStyleIdx="0" presStyleCnt="1" custLinFactNeighborX="-3609" custLinFactNeighborY="23496"/>
      <dgm:spPr>
        <a:solidFill>
          <a:srgbClr val="ED8BEF"/>
        </a:solidFill>
      </dgm:spPr>
    </dgm:pt>
    <dgm:pt modelId="{A3E55CA5-BB5C-40B4-B0A4-0C74BDE72E06}" type="pres">
      <dgm:prSet presAssocID="{1D82C54E-F144-423D-A6F2-3EC3E84AE64C}" presName="linearProcess" presStyleCnt="0"/>
      <dgm:spPr/>
    </dgm:pt>
    <dgm:pt modelId="{98F61F96-E8B6-4237-94F6-BC710384B323}" type="pres">
      <dgm:prSet presAssocID="{FF412CE7-111E-438B-B650-538CC6BA7F3C}" presName="textNode" presStyleLbl="node1" presStyleIdx="0" presStyleCnt="1" custLinFactNeighborX="-8727" custLinFactNeighborY="-1670">
        <dgm:presLayoutVars>
          <dgm:bulletEnabled val="1"/>
        </dgm:presLayoutVars>
      </dgm:prSet>
      <dgm:spPr/>
      <dgm:t>
        <a:bodyPr/>
        <a:lstStyle/>
        <a:p>
          <a:endParaRPr lang="cy-GB"/>
        </a:p>
      </dgm:t>
    </dgm:pt>
  </dgm:ptLst>
  <dgm:cxnLst>
    <dgm:cxn modelId="{0A591E74-4149-45C9-AA3A-8F296F90C1C6}" srcId="{1D82C54E-F144-423D-A6F2-3EC3E84AE64C}" destId="{FF412CE7-111E-438B-B650-538CC6BA7F3C}" srcOrd="0" destOrd="0" parTransId="{2A7F2D45-E564-44C8-8642-7757AA3C8125}" sibTransId="{7E9EDFC2-42E2-4E1B-B98D-E3AF41575B7A}"/>
    <dgm:cxn modelId="{F4921E94-B17C-487D-954F-FA822334DA91}" type="presOf" srcId="{FF412CE7-111E-438B-B650-538CC6BA7F3C}" destId="{98F61F96-E8B6-4237-94F6-BC710384B323}" srcOrd="0" destOrd="0" presId="urn:microsoft.com/office/officeart/2005/8/layout/hProcess9"/>
    <dgm:cxn modelId="{C566331F-C749-4060-9964-1F5523B7BCF7}" type="presOf" srcId="{1D82C54E-F144-423D-A6F2-3EC3E84AE64C}" destId="{58DC7B5E-1C9B-4348-A02A-D5D3DE909E7F}" srcOrd="0" destOrd="0" presId="urn:microsoft.com/office/officeart/2005/8/layout/hProcess9"/>
    <dgm:cxn modelId="{F9CCB0DA-CC93-4425-B13C-D071D7AE9E63}" type="presParOf" srcId="{58DC7B5E-1C9B-4348-A02A-D5D3DE909E7F}" destId="{BEF10C35-7481-4DE9-AA48-CC32E04B405F}" srcOrd="0" destOrd="0" presId="urn:microsoft.com/office/officeart/2005/8/layout/hProcess9"/>
    <dgm:cxn modelId="{4D743387-4E2C-4FD5-B47E-C2BDFA619C2D}" type="presParOf" srcId="{58DC7B5E-1C9B-4348-A02A-D5D3DE909E7F}" destId="{A3E55CA5-BB5C-40B4-B0A4-0C74BDE72E06}" srcOrd="1" destOrd="0" presId="urn:microsoft.com/office/officeart/2005/8/layout/hProcess9"/>
    <dgm:cxn modelId="{41F67A40-846B-4BF3-8632-22775386AACE}" type="presParOf" srcId="{A3E55CA5-BB5C-40B4-B0A4-0C74BDE72E06}" destId="{98F61F96-E8B6-4237-94F6-BC710384B323}" srcOrd="0" destOrd="0" presId="urn:microsoft.com/office/officeart/2005/8/layout/hProcess9"/>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5399D5A-14C4-42B5-8A44-FC362FFB6F8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cy-GB"/>
        </a:p>
      </dgm:t>
    </dgm:pt>
    <dgm:pt modelId="{BB66D10D-FD49-493B-BDA0-FBD7DEE93905}">
      <dgm:prSet phldrT="[Testun]" custT="1"/>
      <dgm:spPr>
        <a:solidFill>
          <a:srgbClr val="92D050"/>
        </a:solidFill>
        <a:ln w="57150">
          <a:solidFill>
            <a:srgbClr val="FFFF00">
              <a:alpha val="90000"/>
            </a:srgbClr>
          </a:solidFill>
        </a:ln>
      </dgm:spPr>
      <dgm:t>
        <a:bodyPr/>
        <a:lstStyle/>
        <a:p>
          <a:r>
            <a:rPr lang="cy-GB" sz="1800" dirty="0" smtClean="0">
              <a:solidFill>
                <a:schemeClr val="tx1"/>
              </a:solidFill>
            </a:rPr>
            <a:t>Lleoliad i adolygu’r targedau a’r rhestrau gwirio a/neu arsylwadau.  Gall lleoliad ymgynghori gyda’r athrawes ymgynghorol / arbenigol (</a:t>
          </a:r>
          <a:r>
            <a:rPr lang="cy-GB" sz="1800" b="1" dirty="0" smtClean="0">
              <a:solidFill>
                <a:schemeClr val="tx1"/>
              </a:solidFill>
            </a:rPr>
            <a:t>cofnodi ar ffurflen athrawes ymgynghorol</a:t>
          </a:r>
          <a:r>
            <a:rPr lang="cy-GB" sz="1800" dirty="0" smtClean="0">
              <a:solidFill>
                <a:schemeClr val="tx1"/>
              </a:solidFill>
            </a:rPr>
            <a:t>) a/neu gwasanaethau yn ymwneud os oes angen.</a:t>
          </a:r>
          <a:endParaRPr lang="cy-GB" sz="1800" dirty="0">
            <a:solidFill>
              <a:schemeClr val="tx1"/>
            </a:solidFill>
          </a:endParaRPr>
        </a:p>
      </dgm:t>
    </dgm:pt>
    <dgm:pt modelId="{24D2B064-55B4-4158-B74A-E4801C937437}" type="parTrans" cxnId="{BA7C6250-AFFB-473E-9B18-ABEDD47CA9B1}">
      <dgm:prSet/>
      <dgm:spPr/>
      <dgm:t>
        <a:bodyPr/>
        <a:lstStyle/>
        <a:p>
          <a:endParaRPr lang="cy-GB"/>
        </a:p>
      </dgm:t>
    </dgm:pt>
    <dgm:pt modelId="{85353DE4-C6A0-45CD-B012-25159DE0124C}" type="sibTrans" cxnId="{BA7C6250-AFFB-473E-9B18-ABEDD47CA9B1}">
      <dgm:prSet/>
      <dgm:spPr>
        <a:solidFill>
          <a:srgbClr val="ED8BEF">
            <a:alpha val="90000"/>
          </a:srgbClr>
        </a:solidFill>
      </dgm:spPr>
      <dgm:t>
        <a:bodyPr/>
        <a:lstStyle/>
        <a:p>
          <a:endParaRPr lang="cy-GB" dirty="0"/>
        </a:p>
      </dgm:t>
    </dgm:pt>
    <dgm:pt modelId="{1D2930C4-4ACB-41C1-8B76-05E584A1EBB9}">
      <dgm:prSet phldrT="[Testun]" custT="1"/>
      <dgm:spPr>
        <a:solidFill>
          <a:srgbClr val="92D050"/>
        </a:solidFill>
        <a:ln w="57150">
          <a:solidFill>
            <a:srgbClr val="FFFF00"/>
          </a:solidFill>
        </a:ln>
      </dgm:spPr>
      <dgm:t>
        <a:bodyPr/>
        <a:lstStyle/>
        <a:p>
          <a:r>
            <a:rPr lang="cy-GB" sz="1800" dirty="0" smtClean="0">
              <a:solidFill>
                <a:schemeClr val="tx1"/>
              </a:solidFill>
            </a:rPr>
            <a:t>Cyfarfod gyda’r Rhiant / Gwarchodwr ag unrhyw wasanaeth sy’n ymwneud gyda’r plentyn : trafod beth sy’n gweithio / ddim yn gweithio ac adrodd ar effeithiolrwydd y ddarpariaeth. Mireinio’r proffil a chytuno ar gamau gweithredu. Cofnodi ar </a:t>
          </a:r>
          <a:r>
            <a:rPr lang="cy-GB" sz="1800" b="1" u="sng" dirty="0" smtClean="0">
              <a:solidFill>
                <a:schemeClr val="tx1"/>
              </a:solidFill>
            </a:rPr>
            <a:t>Ff1.</a:t>
          </a:r>
          <a:r>
            <a:rPr lang="cy-GB" sz="1800" b="0" u="none" dirty="0" smtClean="0">
              <a:solidFill>
                <a:schemeClr val="tx1"/>
              </a:solidFill>
            </a:rPr>
            <a:t> Ystyried os oes angen adolygu </a:t>
          </a:r>
          <a:r>
            <a:rPr lang="cy-GB" sz="1800" b="1" u="none" dirty="0" smtClean="0">
              <a:solidFill>
                <a:schemeClr val="tx1"/>
              </a:solidFill>
            </a:rPr>
            <a:t>Ff2</a:t>
          </a:r>
        </a:p>
      </dgm:t>
    </dgm:pt>
    <dgm:pt modelId="{75134324-2424-4704-8119-DD2588BD0769}" type="parTrans" cxnId="{1E3AEABD-AA08-41C5-A640-F1A6649FF10D}">
      <dgm:prSet/>
      <dgm:spPr/>
      <dgm:t>
        <a:bodyPr/>
        <a:lstStyle/>
        <a:p>
          <a:endParaRPr lang="cy-GB"/>
        </a:p>
      </dgm:t>
    </dgm:pt>
    <dgm:pt modelId="{1A9E1118-1317-4C63-8807-C5640E92FA52}" type="sibTrans" cxnId="{1E3AEABD-AA08-41C5-A640-F1A6649FF10D}">
      <dgm:prSet/>
      <dgm:spPr>
        <a:solidFill>
          <a:srgbClr val="009999">
            <a:alpha val="90000"/>
          </a:srgbClr>
        </a:solidFill>
      </dgm:spPr>
      <dgm:t>
        <a:bodyPr/>
        <a:lstStyle/>
        <a:p>
          <a:endParaRPr lang="cy-GB"/>
        </a:p>
      </dgm:t>
    </dgm:pt>
    <dgm:pt modelId="{194CC1E0-8728-4058-87D3-048CE8909766}" type="pres">
      <dgm:prSet presAssocID="{E5399D5A-14C4-42B5-8A44-FC362FFB6F82}" presName="outerComposite" presStyleCnt="0">
        <dgm:presLayoutVars>
          <dgm:chMax val="5"/>
          <dgm:dir/>
          <dgm:resizeHandles val="exact"/>
        </dgm:presLayoutVars>
      </dgm:prSet>
      <dgm:spPr/>
      <dgm:t>
        <a:bodyPr/>
        <a:lstStyle/>
        <a:p>
          <a:endParaRPr lang="cy-GB"/>
        </a:p>
      </dgm:t>
    </dgm:pt>
    <dgm:pt modelId="{CFCA0E78-3D27-4B24-9CC3-3F577F99F848}" type="pres">
      <dgm:prSet presAssocID="{E5399D5A-14C4-42B5-8A44-FC362FFB6F82}" presName="dummyMaxCanvas" presStyleCnt="0">
        <dgm:presLayoutVars/>
      </dgm:prSet>
      <dgm:spPr/>
    </dgm:pt>
    <dgm:pt modelId="{107D3071-9CE2-4715-AAC6-9E58EF48276B}" type="pres">
      <dgm:prSet presAssocID="{E5399D5A-14C4-42B5-8A44-FC362FFB6F82}" presName="TwoNodes_1" presStyleLbl="node1" presStyleIdx="0" presStyleCnt="2" custLinFactNeighborX="351" custLinFactNeighborY="-9326">
        <dgm:presLayoutVars>
          <dgm:bulletEnabled val="1"/>
        </dgm:presLayoutVars>
      </dgm:prSet>
      <dgm:spPr/>
      <dgm:t>
        <a:bodyPr/>
        <a:lstStyle/>
        <a:p>
          <a:endParaRPr lang="cy-GB"/>
        </a:p>
      </dgm:t>
    </dgm:pt>
    <dgm:pt modelId="{80C13030-6CE8-41F7-8BF8-90B446F1AD69}" type="pres">
      <dgm:prSet presAssocID="{E5399D5A-14C4-42B5-8A44-FC362FFB6F82}" presName="TwoNodes_2" presStyleLbl="node1" presStyleIdx="1" presStyleCnt="2" custScaleX="116612" custScaleY="140386" custLinFactNeighborX="-3599" custLinFactNeighborY="5433">
        <dgm:presLayoutVars>
          <dgm:bulletEnabled val="1"/>
        </dgm:presLayoutVars>
      </dgm:prSet>
      <dgm:spPr/>
      <dgm:t>
        <a:bodyPr/>
        <a:lstStyle/>
        <a:p>
          <a:endParaRPr lang="cy-GB"/>
        </a:p>
      </dgm:t>
    </dgm:pt>
    <dgm:pt modelId="{E37DC915-D867-4AA8-8FEE-F6BF45EFEC6E}" type="pres">
      <dgm:prSet presAssocID="{E5399D5A-14C4-42B5-8A44-FC362FFB6F82}" presName="TwoConn_1-2" presStyleLbl="fgAccFollowNode1" presStyleIdx="0" presStyleCnt="1" custScaleX="85521" custScaleY="100000" custLinFactNeighborX="9165" custLinFactNeighborY="-3161">
        <dgm:presLayoutVars>
          <dgm:bulletEnabled val="1"/>
        </dgm:presLayoutVars>
      </dgm:prSet>
      <dgm:spPr/>
      <dgm:t>
        <a:bodyPr/>
        <a:lstStyle/>
        <a:p>
          <a:endParaRPr lang="cy-GB"/>
        </a:p>
      </dgm:t>
    </dgm:pt>
    <dgm:pt modelId="{B4645986-9D46-46C6-BC70-98B1A3C652BD}" type="pres">
      <dgm:prSet presAssocID="{E5399D5A-14C4-42B5-8A44-FC362FFB6F82}" presName="TwoNodes_1_text" presStyleLbl="node1" presStyleIdx="1" presStyleCnt="2">
        <dgm:presLayoutVars>
          <dgm:bulletEnabled val="1"/>
        </dgm:presLayoutVars>
      </dgm:prSet>
      <dgm:spPr/>
      <dgm:t>
        <a:bodyPr/>
        <a:lstStyle/>
        <a:p>
          <a:endParaRPr lang="cy-GB"/>
        </a:p>
      </dgm:t>
    </dgm:pt>
    <dgm:pt modelId="{9789C92F-2414-4E5A-A2B3-A1C45EB6B05B}" type="pres">
      <dgm:prSet presAssocID="{E5399D5A-14C4-42B5-8A44-FC362FFB6F82}" presName="TwoNodes_2_text" presStyleLbl="node1" presStyleIdx="1" presStyleCnt="2">
        <dgm:presLayoutVars>
          <dgm:bulletEnabled val="1"/>
        </dgm:presLayoutVars>
      </dgm:prSet>
      <dgm:spPr/>
      <dgm:t>
        <a:bodyPr/>
        <a:lstStyle/>
        <a:p>
          <a:endParaRPr lang="cy-GB"/>
        </a:p>
      </dgm:t>
    </dgm:pt>
  </dgm:ptLst>
  <dgm:cxnLst>
    <dgm:cxn modelId="{BA7C6250-AFFB-473E-9B18-ABEDD47CA9B1}" srcId="{E5399D5A-14C4-42B5-8A44-FC362FFB6F82}" destId="{BB66D10D-FD49-493B-BDA0-FBD7DEE93905}" srcOrd="0" destOrd="0" parTransId="{24D2B064-55B4-4158-B74A-E4801C937437}" sibTransId="{85353DE4-C6A0-45CD-B012-25159DE0124C}"/>
    <dgm:cxn modelId="{0D9129B5-F4FF-4450-BA18-4F3C3AB973A8}" type="presOf" srcId="{85353DE4-C6A0-45CD-B012-25159DE0124C}" destId="{E37DC915-D867-4AA8-8FEE-F6BF45EFEC6E}" srcOrd="0" destOrd="0" presId="urn:microsoft.com/office/officeart/2005/8/layout/vProcess5"/>
    <dgm:cxn modelId="{2991F57F-DF1F-41FB-9EBD-481BF1C49815}" type="presOf" srcId="{BB66D10D-FD49-493B-BDA0-FBD7DEE93905}" destId="{B4645986-9D46-46C6-BC70-98B1A3C652BD}" srcOrd="1" destOrd="0" presId="urn:microsoft.com/office/officeart/2005/8/layout/vProcess5"/>
    <dgm:cxn modelId="{951B8683-9690-45CC-BB4F-68A9C1DC7F2A}" type="presOf" srcId="{BB66D10D-FD49-493B-BDA0-FBD7DEE93905}" destId="{107D3071-9CE2-4715-AAC6-9E58EF48276B}" srcOrd="0" destOrd="0" presId="urn:microsoft.com/office/officeart/2005/8/layout/vProcess5"/>
    <dgm:cxn modelId="{B0612B8F-4D72-48C0-8FBD-55F4CF4C924C}" type="presOf" srcId="{1D2930C4-4ACB-41C1-8B76-05E584A1EBB9}" destId="{9789C92F-2414-4E5A-A2B3-A1C45EB6B05B}" srcOrd="1" destOrd="0" presId="urn:microsoft.com/office/officeart/2005/8/layout/vProcess5"/>
    <dgm:cxn modelId="{956C8B4F-397B-409C-A100-4999F9C00C0F}" type="presOf" srcId="{E5399D5A-14C4-42B5-8A44-FC362FFB6F82}" destId="{194CC1E0-8728-4058-87D3-048CE8909766}" srcOrd="0" destOrd="0" presId="urn:microsoft.com/office/officeart/2005/8/layout/vProcess5"/>
    <dgm:cxn modelId="{1E3AEABD-AA08-41C5-A640-F1A6649FF10D}" srcId="{E5399D5A-14C4-42B5-8A44-FC362FFB6F82}" destId="{1D2930C4-4ACB-41C1-8B76-05E584A1EBB9}" srcOrd="1" destOrd="0" parTransId="{75134324-2424-4704-8119-DD2588BD0769}" sibTransId="{1A9E1118-1317-4C63-8807-C5640E92FA52}"/>
    <dgm:cxn modelId="{90A057FB-6C09-4A49-8503-10FC4474B3D3}" type="presOf" srcId="{1D2930C4-4ACB-41C1-8B76-05E584A1EBB9}" destId="{80C13030-6CE8-41F7-8BF8-90B446F1AD69}" srcOrd="0" destOrd="0" presId="urn:microsoft.com/office/officeart/2005/8/layout/vProcess5"/>
    <dgm:cxn modelId="{C82D6BAA-B6AE-4A62-8C3E-3BB3A689191A}" type="presParOf" srcId="{194CC1E0-8728-4058-87D3-048CE8909766}" destId="{CFCA0E78-3D27-4B24-9CC3-3F577F99F848}" srcOrd="0" destOrd="0" presId="urn:microsoft.com/office/officeart/2005/8/layout/vProcess5"/>
    <dgm:cxn modelId="{E9D29108-F9BA-4513-9838-498E1AF40B49}" type="presParOf" srcId="{194CC1E0-8728-4058-87D3-048CE8909766}" destId="{107D3071-9CE2-4715-AAC6-9E58EF48276B}" srcOrd="1" destOrd="0" presId="urn:microsoft.com/office/officeart/2005/8/layout/vProcess5"/>
    <dgm:cxn modelId="{82837592-FF55-4820-9A84-23276E573A16}" type="presParOf" srcId="{194CC1E0-8728-4058-87D3-048CE8909766}" destId="{80C13030-6CE8-41F7-8BF8-90B446F1AD69}" srcOrd="2" destOrd="0" presId="urn:microsoft.com/office/officeart/2005/8/layout/vProcess5"/>
    <dgm:cxn modelId="{8170C6D9-15F6-4E87-BEC6-6DADEC7FC039}" type="presParOf" srcId="{194CC1E0-8728-4058-87D3-048CE8909766}" destId="{E37DC915-D867-4AA8-8FEE-F6BF45EFEC6E}" srcOrd="3" destOrd="0" presId="urn:microsoft.com/office/officeart/2005/8/layout/vProcess5"/>
    <dgm:cxn modelId="{34ADC69D-9D99-4FD8-90EF-0A298928C428}" type="presParOf" srcId="{194CC1E0-8728-4058-87D3-048CE8909766}" destId="{B4645986-9D46-46C6-BC70-98B1A3C652BD}" srcOrd="4" destOrd="0" presId="urn:microsoft.com/office/officeart/2005/8/layout/vProcess5"/>
    <dgm:cxn modelId="{548E9B32-A075-4ED7-97C2-D79DE90B8A71}" type="presParOf" srcId="{194CC1E0-8728-4058-87D3-048CE8909766}" destId="{9789C92F-2414-4E5A-A2B3-A1C45EB6B05B}" srcOrd="5"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26314-C0CB-4555-8365-D23A0ED2DEDD}">
      <dsp:nvSpPr>
        <dsp:cNvPr id="0" name=""/>
        <dsp:cNvSpPr/>
      </dsp:nvSpPr>
      <dsp:spPr>
        <a:xfrm>
          <a:off x="2989451" y="0"/>
          <a:ext cx="2617730" cy="1681015"/>
        </a:xfrm>
        <a:prstGeom prst="trapezoid">
          <a:avLst>
            <a:gd name="adj" fmla="val 78188"/>
          </a:avLst>
        </a:prstGeom>
        <a:solidFill>
          <a:srgbClr val="FFFF00">
            <a:alpha val="99000"/>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u="sng" kern="1200" dirty="0" err="1" smtClean="0">
              <a:latin typeface="+mj-lt"/>
            </a:rPr>
            <a:t>Darpariaeth</a:t>
          </a:r>
          <a:r>
            <a:rPr lang="en-GB" sz="2000" b="1" u="sng" kern="1200" dirty="0" smtClean="0">
              <a:latin typeface="+mj-lt"/>
            </a:rPr>
            <a:t> </a:t>
          </a:r>
          <a:r>
            <a:rPr lang="en-GB" sz="2000" b="1" u="sng" kern="1200" dirty="0" err="1" smtClean="0">
              <a:latin typeface="+mj-lt"/>
            </a:rPr>
            <a:t>Ychwanegol</a:t>
          </a:r>
          <a:r>
            <a:rPr lang="en-GB" sz="2000" b="1" u="sng" kern="1200" dirty="0" smtClean="0">
              <a:latin typeface="+mj-lt"/>
            </a:rPr>
            <a:t> </a:t>
          </a:r>
          <a:r>
            <a:rPr lang="en-GB" sz="2000" b="1" kern="1200" dirty="0" err="1" smtClean="0">
              <a:latin typeface="+mj-lt"/>
            </a:rPr>
            <a:t>Cynllun</a:t>
          </a:r>
          <a:r>
            <a:rPr lang="en-GB" sz="2000" b="1" kern="1200" dirty="0" smtClean="0">
              <a:latin typeface="+mj-lt"/>
            </a:rPr>
            <a:t> Datblygu </a:t>
          </a:r>
          <a:r>
            <a:rPr lang="en-GB" sz="2000" b="1" kern="1200" dirty="0" err="1" smtClean="0">
              <a:latin typeface="+mj-lt"/>
            </a:rPr>
            <a:t>Unigol</a:t>
          </a:r>
          <a:r>
            <a:rPr lang="en-GB" sz="2000" b="1" kern="1200" dirty="0" smtClean="0">
              <a:latin typeface="+mj-lt"/>
            </a:rPr>
            <a:t> (CDU) </a:t>
          </a:r>
          <a:r>
            <a:rPr lang="en-GB" sz="2000" b="1" kern="1200" dirty="0" err="1" smtClean="0">
              <a:latin typeface="+mj-lt"/>
            </a:rPr>
            <a:t>Awdurdod</a:t>
          </a:r>
          <a:endParaRPr lang="en-GB" sz="1600" b="1" kern="1200" dirty="0">
            <a:latin typeface="+mj-lt"/>
          </a:endParaRPr>
        </a:p>
      </dsp:txBody>
      <dsp:txXfrm>
        <a:off x="2989451" y="0"/>
        <a:ext cx="2617730" cy="1681015"/>
      </dsp:txXfrm>
    </dsp:sp>
    <dsp:sp modelId="{67E53A3A-AA14-4BF7-9462-E6FEE3651673}">
      <dsp:nvSpPr>
        <dsp:cNvPr id="0" name=""/>
        <dsp:cNvSpPr/>
      </dsp:nvSpPr>
      <dsp:spPr>
        <a:xfrm>
          <a:off x="2548441" y="1681015"/>
          <a:ext cx="3499749" cy="557030"/>
        </a:xfrm>
        <a:prstGeom prst="trapezoid">
          <a:avLst>
            <a:gd name="adj" fmla="val 78188"/>
          </a:avLst>
        </a:prstGeom>
        <a:solidFill>
          <a:schemeClr val="accent4">
            <a:lumMod val="40000"/>
            <a:lumOff val="60000"/>
            <a:alpha val="98824"/>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cy-GB" sz="1600" b="1" kern="1200" dirty="0" smtClean="0">
              <a:latin typeface="+mj-lt"/>
            </a:rPr>
            <a:t>CDU Ysgol</a:t>
          </a:r>
          <a:endParaRPr lang="en-GB" sz="1600" b="1" kern="1200" dirty="0">
            <a:latin typeface="+mj-lt"/>
          </a:endParaRPr>
        </a:p>
      </dsp:txBody>
      <dsp:txXfrm>
        <a:off x="3160897" y="1681015"/>
        <a:ext cx="2274837" cy="557030"/>
      </dsp:txXfrm>
    </dsp:sp>
    <dsp:sp modelId="{13230D12-546B-470D-95F2-91BDB37E429A}">
      <dsp:nvSpPr>
        <dsp:cNvPr id="0" name=""/>
        <dsp:cNvSpPr/>
      </dsp:nvSpPr>
      <dsp:spPr>
        <a:xfrm>
          <a:off x="1274220" y="2238045"/>
          <a:ext cx="6048191" cy="1629696"/>
        </a:xfrm>
        <a:prstGeom prst="trapezoid">
          <a:avLst>
            <a:gd name="adj" fmla="val 78188"/>
          </a:avLst>
        </a:prstGeom>
        <a:solidFill>
          <a:srgbClr val="92D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u="sng" kern="1200" dirty="0" err="1" smtClean="0">
              <a:latin typeface="+mj-lt"/>
            </a:rPr>
            <a:t>Darpariaeth</a:t>
          </a:r>
          <a:r>
            <a:rPr lang="en-GB" sz="2000" b="1" u="sng" kern="1200" dirty="0" smtClean="0">
              <a:latin typeface="+mj-lt"/>
            </a:rPr>
            <a:t> </a:t>
          </a:r>
          <a:r>
            <a:rPr lang="en-GB" sz="2000" b="1" u="sng" kern="1200" dirty="0" err="1" smtClean="0">
              <a:latin typeface="+mj-lt"/>
            </a:rPr>
            <a:t>Gyffredinol</a:t>
          </a:r>
          <a:r>
            <a:rPr lang="en-GB" sz="2000" b="1" u="sng" kern="1200" dirty="0" smtClean="0">
              <a:latin typeface="+mj-lt"/>
            </a:rPr>
            <a:t> </a:t>
          </a:r>
          <a:r>
            <a:rPr lang="en-GB" sz="2000" b="1" u="sng" kern="1200" dirty="0" err="1" smtClean="0">
              <a:latin typeface="+mj-lt"/>
            </a:rPr>
            <a:t>wedi’i</a:t>
          </a:r>
          <a:r>
            <a:rPr lang="en-GB" sz="2000" b="1" u="sng" kern="1200" dirty="0" smtClean="0">
              <a:latin typeface="+mj-lt"/>
            </a:rPr>
            <a:t> </a:t>
          </a:r>
          <a:r>
            <a:rPr lang="en-GB" sz="2000" b="1" u="sng" kern="1200" dirty="0" err="1" smtClean="0">
              <a:latin typeface="+mj-lt"/>
            </a:rPr>
            <a:t>thargedu</a:t>
          </a:r>
          <a:r>
            <a:rPr lang="en-GB" sz="2000" b="1" u="sng" kern="1200" dirty="0" smtClean="0">
              <a:latin typeface="+mj-lt"/>
            </a:rPr>
            <a:t>                                                         </a:t>
          </a:r>
          <a:r>
            <a:rPr lang="en-GB" sz="2000" b="1" kern="1200" dirty="0" err="1" smtClean="0">
              <a:latin typeface="+mj-lt"/>
            </a:rPr>
            <a:t>Proffil</a:t>
          </a:r>
          <a:r>
            <a:rPr lang="en-GB" sz="2000" b="1" kern="1200" dirty="0" smtClean="0">
              <a:latin typeface="+mj-lt"/>
            </a:rPr>
            <a:t> un </a:t>
          </a:r>
          <a:r>
            <a:rPr lang="en-GB" sz="2000" b="1" kern="1200" dirty="0" err="1" smtClean="0">
              <a:latin typeface="+mj-lt"/>
            </a:rPr>
            <a:t>dudalen</a:t>
          </a:r>
          <a:r>
            <a:rPr lang="en-GB" sz="2000" b="1" kern="1200" dirty="0" smtClean="0">
              <a:latin typeface="+mj-lt"/>
            </a:rPr>
            <a:t> </a:t>
          </a:r>
        </a:p>
        <a:p>
          <a:pPr lvl="0" algn="ctr" defTabSz="889000">
            <a:lnSpc>
              <a:spcPct val="90000"/>
            </a:lnSpc>
            <a:spcBef>
              <a:spcPct val="0"/>
            </a:spcBef>
            <a:spcAft>
              <a:spcPct val="35000"/>
            </a:spcAft>
          </a:pPr>
          <a:r>
            <a:rPr lang="en-GB" sz="2000" b="1" kern="1200" dirty="0" smtClean="0">
              <a:latin typeface="+mj-lt"/>
            </a:rPr>
            <a:t>(</a:t>
          </a:r>
          <a:r>
            <a:rPr lang="en-GB" sz="2000" b="1" kern="1200" dirty="0" err="1" smtClean="0">
              <a:latin typeface="+mj-lt"/>
            </a:rPr>
            <a:t>lleoliadau</a:t>
          </a:r>
          <a:r>
            <a:rPr lang="en-GB" sz="2000" b="1" kern="1200" dirty="0" smtClean="0">
              <a:latin typeface="+mj-lt"/>
            </a:rPr>
            <a:t>)</a:t>
          </a:r>
          <a:endParaRPr lang="en-GB" sz="1400" b="0" kern="1200" dirty="0">
            <a:latin typeface="+mj-lt"/>
          </a:endParaRPr>
        </a:p>
      </dsp:txBody>
      <dsp:txXfrm>
        <a:off x="2332654" y="2238045"/>
        <a:ext cx="3931324" cy="1629696"/>
      </dsp:txXfrm>
    </dsp:sp>
    <dsp:sp modelId="{9CB701AE-7531-4C14-BF36-42758BF51EE7}">
      <dsp:nvSpPr>
        <dsp:cNvPr id="0" name=""/>
        <dsp:cNvSpPr/>
      </dsp:nvSpPr>
      <dsp:spPr>
        <a:xfrm>
          <a:off x="0" y="3867742"/>
          <a:ext cx="8596633" cy="1629696"/>
        </a:xfrm>
        <a:prstGeom prst="trapezoid">
          <a:avLst>
            <a:gd name="adj" fmla="val 78188"/>
          </a:avLst>
        </a:prstGeom>
        <a:solidFill>
          <a:schemeClr val="bg1"/>
        </a:solidFill>
        <a:ln w="12700" cap="flat" cmpd="sng" algn="ctr">
          <a:solidFill>
            <a:schemeClr val="tx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u="sng" kern="1200" dirty="0" err="1" smtClean="0">
              <a:latin typeface="+mj-lt"/>
            </a:rPr>
            <a:t>Darpariaeth</a:t>
          </a:r>
          <a:r>
            <a:rPr lang="en-GB" sz="2000" b="1" u="sng" kern="1200" dirty="0" smtClean="0">
              <a:latin typeface="+mj-lt"/>
            </a:rPr>
            <a:t> </a:t>
          </a:r>
          <a:r>
            <a:rPr lang="en-GB" sz="2000" b="1" u="sng" kern="1200" dirty="0" err="1" smtClean="0">
              <a:latin typeface="+mj-lt"/>
            </a:rPr>
            <a:t>Gyffredinol</a:t>
          </a:r>
          <a:endParaRPr lang="en-GB" sz="2000" b="1" u="sng" kern="1200" dirty="0" smtClean="0">
            <a:latin typeface="+mj-lt"/>
          </a:endParaRPr>
        </a:p>
        <a:p>
          <a:pPr lvl="0" algn="ctr" defTabSz="889000">
            <a:lnSpc>
              <a:spcPct val="90000"/>
            </a:lnSpc>
            <a:spcBef>
              <a:spcPct val="0"/>
            </a:spcBef>
            <a:spcAft>
              <a:spcPct val="35000"/>
            </a:spcAft>
          </a:pPr>
          <a:r>
            <a:rPr lang="en-GB" sz="2000" b="1" kern="1200" dirty="0" err="1" smtClean="0">
              <a:latin typeface="+mj-lt"/>
            </a:rPr>
            <a:t>Cynlluniau</a:t>
          </a:r>
          <a:r>
            <a:rPr lang="en-GB" sz="2000" b="1" kern="1200" dirty="0" smtClean="0">
              <a:latin typeface="+mj-lt"/>
            </a:rPr>
            <a:t> </a:t>
          </a:r>
          <a:r>
            <a:rPr lang="en-GB" sz="2000" b="1" kern="1200" dirty="0" err="1" smtClean="0">
              <a:latin typeface="+mj-lt"/>
            </a:rPr>
            <a:t>wythnosol</a:t>
          </a:r>
          <a:r>
            <a:rPr lang="en-GB" sz="2000" b="1" kern="1200" dirty="0" smtClean="0">
              <a:latin typeface="+mj-lt"/>
            </a:rPr>
            <a:t> / </a:t>
          </a:r>
          <a:r>
            <a:rPr lang="en-GB" sz="2000" b="1" kern="1200" dirty="0" err="1" smtClean="0">
              <a:latin typeface="+mj-lt"/>
            </a:rPr>
            <a:t>pythefnosol</a:t>
          </a:r>
          <a:endParaRPr lang="en-GB" sz="2000" b="1" kern="1200" dirty="0" smtClean="0">
            <a:latin typeface="+mj-lt"/>
          </a:endParaRPr>
        </a:p>
        <a:p>
          <a:pPr lvl="0" algn="ctr" defTabSz="889000">
            <a:lnSpc>
              <a:spcPct val="90000"/>
            </a:lnSpc>
            <a:spcBef>
              <a:spcPct val="0"/>
            </a:spcBef>
            <a:spcAft>
              <a:spcPct val="35000"/>
            </a:spcAft>
          </a:pPr>
          <a:r>
            <a:rPr lang="en-GB" sz="2000" b="1" kern="1200" dirty="0" smtClean="0">
              <a:latin typeface="+mj-lt"/>
            </a:rPr>
            <a:t>(</a:t>
          </a:r>
          <a:r>
            <a:rPr lang="en-GB" sz="2000" b="1" kern="1200" dirty="0" err="1" smtClean="0">
              <a:latin typeface="+mj-lt"/>
            </a:rPr>
            <a:t>lleoliadau</a:t>
          </a:r>
          <a:r>
            <a:rPr lang="en-GB" sz="2000" b="1" kern="1200" dirty="0" smtClean="0">
              <a:latin typeface="+mj-lt"/>
            </a:rPr>
            <a:t>)                                                                                                                                                          </a:t>
          </a:r>
          <a:endParaRPr lang="en-GB" sz="2000" b="1" kern="1200" dirty="0">
            <a:latin typeface="+mj-lt"/>
          </a:endParaRPr>
        </a:p>
      </dsp:txBody>
      <dsp:txXfrm>
        <a:off x="1504410" y="3867742"/>
        <a:ext cx="5587811" cy="16296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A2F7A-D471-49D1-A72D-85431F1BFAAF}">
      <dsp:nvSpPr>
        <dsp:cNvPr id="0" name=""/>
        <dsp:cNvSpPr/>
      </dsp:nvSpPr>
      <dsp:spPr>
        <a:xfrm>
          <a:off x="2807181" y="1054"/>
          <a:ext cx="1728047" cy="112323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1:Arsylwi ac </a:t>
          </a:r>
          <a:r>
            <a:rPr lang="en-US" sz="2400" b="1" kern="1200" dirty="0" err="1" smtClean="0"/>
            <a:t>Asesu</a:t>
          </a:r>
          <a:endParaRPr lang="en-US" sz="2400" b="1" kern="1200" dirty="0"/>
        </a:p>
      </dsp:txBody>
      <dsp:txXfrm>
        <a:off x="2862013" y="55886"/>
        <a:ext cx="1618383" cy="1013566"/>
      </dsp:txXfrm>
    </dsp:sp>
    <dsp:sp modelId="{04387D39-2746-47CA-93F4-286E0C26516F}">
      <dsp:nvSpPr>
        <dsp:cNvPr id="0" name=""/>
        <dsp:cNvSpPr/>
      </dsp:nvSpPr>
      <dsp:spPr>
        <a:xfrm>
          <a:off x="1815684" y="562670"/>
          <a:ext cx="3711041" cy="3711041"/>
        </a:xfrm>
        <a:custGeom>
          <a:avLst/>
          <a:gdLst/>
          <a:ahLst/>
          <a:cxnLst/>
          <a:rect l="0" t="0" r="0" b="0"/>
          <a:pathLst>
            <a:path>
              <a:moveTo>
                <a:pt x="2958035" y="363067"/>
              </a:moveTo>
              <a:arcTo wR="1855520" hR="1855520" stAng="18387256" swAng="163353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CB2B57B-7E62-47FB-A450-24A2A08064D3}">
      <dsp:nvSpPr>
        <dsp:cNvPr id="0" name=""/>
        <dsp:cNvSpPr/>
      </dsp:nvSpPr>
      <dsp:spPr>
        <a:xfrm>
          <a:off x="4662701" y="1856575"/>
          <a:ext cx="1728047" cy="112323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2:Cynllunio</a:t>
          </a:r>
          <a:endParaRPr lang="en-US" sz="2400" b="1" kern="1200" dirty="0"/>
        </a:p>
      </dsp:txBody>
      <dsp:txXfrm>
        <a:off x="4717533" y="1911407"/>
        <a:ext cx="1618383" cy="1013566"/>
      </dsp:txXfrm>
    </dsp:sp>
    <dsp:sp modelId="{22773320-FD87-4E21-A2CA-E6CEE69C44B4}">
      <dsp:nvSpPr>
        <dsp:cNvPr id="0" name=""/>
        <dsp:cNvSpPr/>
      </dsp:nvSpPr>
      <dsp:spPr>
        <a:xfrm>
          <a:off x="1815684" y="562670"/>
          <a:ext cx="3711041" cy="3711041"/>
        </a:xfrm>
        <a:custGeom>
          <a:avLst/>
          <a:gdLst/>
          <a:ahLst/>
          <a:cxnLst/>
          <a:rect l="0" t="0" r="0" b="0"/>
          <a:pathLst>
            <a:path>
              <a:moveTo>
                <a:pt x="3518680" y="2678233"/>
              </a:moveTo>
              <a:arcTo wR="1855520" hR="1855520" stAng="1579209" swAng="163353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73ACDC2-C944-4EE3-8A49-D69776744465}">
      <dsp:nvSpPr>
        <dsp:cNvPr id="0" name=""/>
        <dsp:cNvSpPr/>
      </dsp:nvSpPr>
      <dsp:spPr>
        <a:xfrm>
          <a:off x="2807181" y="3712096"/>
          <a:ext cx="1728047" cy="112323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3:Darparu </a:t>
          </a:r>
          <a:endParaRPr lang="en-US" sz="2400" b="1" kern="1200" dirty="0"/>
        </a:p>
      </dsp:txBody>
      <dsp:txXfrm>
        <a:off x="2862013" y="3766928"/>
        <a:ext cx="1618383" cy="1013566"/>
      </dsp:txXfrm>
    </dsp:sp>
    <dsp:sp modelId="{FCB9F1B6-29B4-45E6-A7A0-76D2D69CF003}">
      <dsp:nvSpPr>
        <dsp:cNvPr id="0" name=""/>
        <dsp:cNvSpPr/>
      </dsp:nvSpPr>
      <dsp:spPr>
        <a:xfrm>
          <a:off x="1815684" y="562670"/>
          <a:ext cx="3711041" cy="3711041"/>
        </a:xfrm>
        <a:custGeom>
          <a:avLst/>
          <a:gdLst/>
          <a:ahLst/>
          <a:cxnLst/>
          <a:rect l="0" t="0" r="0" b="0"/>
          <a:pathLst>
            <a:path>
              <a:moveTo>
                <a:pt x="753005" y="3347974"/>
              </a:moveTo>
              <a:arcTo wR="1855520" hR="1855520" stAng="7587256" swAng="163353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5024F96-B712-4906-867B-60542CAF4239}">
      <dsp:nvSpPr>
        <dsp:cNvPr id="0" name=""/>
        <dsp:cNvSpPr/>
      </dsp:nvSpPr>
      <dsp:spPr>
        <a:xfrm>
          <a:off x="951660" y="1856575"/>
          <a:ext cx="1728047" cy="112323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smtClean="0"/>
            <a:t>4:Adolygu</a:t>
          </a:r>
          <a:endParaRPr lang="en-US" sz="2400" b="1" kern="1200" dirty="0"/>
        </a:p>
      </dsp:txBody>
      <dsp:txXfrm>
        <a:off x="1006492" y="1911407"/>
        <a:ext cx="1618383" cy="1013566"/>
      </dsp:txXfrm>
    </dsp:sp>
    <dsp:sp modelId="{1847F345-580F-4491-8009-AFE97B1A3ACB}">
      <dsp:nvSpPr>
        <dsp:cNvPr id="0" name=""/>
        <dsp:cNvSpPr/>
      </dsp:nvSpPr>
      <dsp:spPr>
        <a:xfrm>
          <a:off x="1815684" y="562670"/>
          <a:ext cx="3711041" cy="3711041"/>
        </a:xfrm>
        <a:custGeom>
          <a:avLst/>
          <a:gdLst/>
          <a:ahLst/>
          <a:cxnLst/>
          <a:rect l="0" t="0" r="0" b="0"/>
          <a:pathLst>
            <a:path>
              <a:moveTo>
                <a:pt x="192360" y="1032807"/>
              </a:moveTo>
              <a:arcTo wR="1855520" hR="1855520" stAng="12379209" swAng="1633535"/>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26314-C0CB-4555-8365-D23A0ED2DEDD}">
      <dsp:nvSpPr>
        <dsp:cNvPr id="0" name=""/>
        <dsp:cNvSpPr/>
      </dsp:nvSpPr>
      <dsp:spPr>
        <a:xfrm>
          <a:off x="998805" y="0"/>
          <a:ext cx="850939" cy="1658235"/>
        </a:xfrm>
        <a:prstGeom prst="trapezoid">
          <a:avLst>
            <a:gd name="adj" fmla="val 51181"/>
          </a:avLst>
        </a:prstGeom>
        <a:solidFill>
          <a:srgbClr val="FFFF00">
            <a:alpha val="99000"/>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GB" sz="1200" b="1" u="none" kern="1200" dirty="0" err="1" smtClean="0">
              <a:effectLst/>
              <a:latin typeface="+mj-lt"/>
            </a:rPr>
            <a:t>Darpariaeth</a:t>
          </a:r>
          <a:r>
            <a:rPr lang="en-GB" sz="1200" b="1" u="none" kern="1200" dirty="0" smtClean="0">
              <a:effectLst/>
              <a:latin typeface="+mj-lt"/>
            </a:rPr>
            <a:t> </a:t>
          </a:r>
          <a:r>
            <a:rPr lang="en-GB" sz="1200" b="1" u="none" kern="1200" dirty="0" err="1" smtClean="0">
              <a:effectLst/>
              <a:latin typeface="+mj-lt"/>
            </a:rPr>
            <a:t>Ychwanegol</a:t>
          </a:r>
          <a:endParaRPr lang="en-GB" sz="1200" b="1" u="none" kern="1200" dirty="0" smtClean="0">
            <a:effectLst/>
            <a:latin typeface="+mj-lt"/>
          </a:endParaRPr>
        </a:p>
        <a:p>
          <a:pPr lvl="0" algn="ctr" defTabSz="533400">
            <a:lnSpc>
              <a:spcPct val="90000"/>
            </a:lnSpc>
            <a:spcBef>
              <a:spcPct val="0"/>
            </a:spcBef>
            <a:spcAft>
              <a:spcPct val="35000"/>
            </a:spcAft>
          </a:pPr>
          <a:r>
            <a:rPr lang="cy-GB" sz="1200" b="1" u="none" kern="1200" dirty="0" smtClean="0">
              <a:effectLst/>
              <a:latin typeface="+mj-lt"/>
            </a:rPr>
            <a:t>CDU</a:t>
          </a:r>
        </a:p>
        <a:p>
          <a:pPr lvl="0" algn="ctr" defTabSz="533400">
            <a:lnSpc>
              <a:spcPct val="90000"/>
            </a:lnSpc>
            <a:spcBef>
              <a:spcPct val="0"/>
            </a:spcBef>
            <a:spcAft>
              <a:spcPct val="35000"/>
            </a:spcAft>
          </a:pPr>
          <a:r>
            <a:rPr lang="cy-GB" sz="1200" b="1" u="none" kern="1200" dirty="0" smtClean="0">
              <a:effectLst/>
              <a:latin typeface="+mj-lt"/>
            </a:rPr>
            <a:t>Awdurdod</a:t>
          </a:r>
          <a:endParaRPr lang="en-GB" sz="1050" b="1" u="none" kern="1200" dirty="0">
            <a:effectLst/>
            <a:latin typeface="+mj-lt"/>
          </a:endParaRPr>
        </a:p>
      </dsp:txBody>
      <dsp:txXfrm>
        <a:off x="998805" y="0"/>
        <a:ext cx="850939" cy="1658235"/>
      </dsp:txXfrm>
    </dsp:sp>
    <dsp:sp modelId="{67E53A3A-AA14-4BF7-9462-E6FEE3651673}">
      <dsp:nvSpPr>
        <dsp:cNvPr id="0" name=""/>
        <dsp:cNvSpPr/>
      </dsp:nvSpPr>
      <dsp:spPr>
        <a:xfrm>
          <a:off x="844442" y="1658235"/>
          <a:ext cx="1159665" cy="549481"/>
        </a:xfrm>
        <a:prstGeom prst="trapezoid">
          <a:avLst>
            <a:gd name="adj" fmla="val 26264"/>
          </a:avLst>
        </a:prstGeom>
        <a:solidFill>
          <a:srgbClr val="FFFF66">
            <a:alpha val="98824"/>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cy-GB" sz="1600" b="1" kern="1200" dirty="0" smtClean="0">
              <a:latin typeface="+mj-lt"/>
            </a:rPr>
            <a:t>CDU Ysgol</a:t>
          </a:r>
          <a:endParaRPr lang="en-GB" sz="1600" b="1" kern="1200" dirty="0">
            <a:latin typeface="+mj-lt"/>
          </a:endParaRPr>
        </a:p>
      </dsp:txBody>
      <dsp:txXfrm>
        <a:off x="1047384" y="1658235"/>
        <a:ext cx="753782" cy="549481"/>
      </dsp:txXfrm>
    </dsp:sp>
    <dsp:sp modelId="{13230D12-546B-470D-95F2-91BDB37E429A}">
      <dsp:nvSpPr>
        <dsp:cNvPr id="0" name=""/>
        <dsp:cNvSpPr/>
      </dsp:nvSpPr>
      <dsp:spPr>
        <a:xfrm>
          <a:off x="422221" y="2207716"/>
          <a:ext cx="2004108" cy="1607611"/>
        </a:xfrm>
        <a:prstGeom prst="trapezoid">
          <a:avLst>
            <a:gd name="adj" fmla="val 26264"/>
          </a:avLst>
        </a:prstGeom>
        <a:solidFill>
          <a:srgbClr val="92D05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u="sng" kern="1200" dirty="0" err="1" smtClean="0">
              <a:latin typeface="+mj-lt"/>
            </a:rPr>
            <a:t>Darpariaeth</a:t>
          </a:r>
          <a:r>
            <a:rPr lang="en-GB" sz="2000" b="1" u="sng" kern="1200" dirty="0" smtClean="0">
              <a:latin typeface="+mj-lt"/>
            </a:rPr>
            <a:t> </a:t>
          </a:r>
          <a:r>
            <a:rPr lang="en-GB" sz="2000" b="1" u="sng" kern="1200" dirty="0" err="1" smtClean="0">
              <a:latin typeface="+mj-lt"/>
            </a:rPr>
            <a:t>Gyffredinol</a:t>
          </a:r>
          <a:r>
            <a:rPr lang="en-GB" sz="2000" b="1" u="sng" kern="1200" dirty="0" smtClean="0">
              <a:latin typeface="+mj-lt"/>
            </a:rPr>
            <a:t> </a:t>
          </a:r>
          <a:r>
            <a:rPr lang="en-GB" sz="2000" b="1" u="sng" kern="1200" dirty="0" err="1" smtClean="0">
              <a:latin typeface="+mj-lt"/>
            </a:rPr>
            <a:t>wedi’i</a:t>
          </a:r>
          <a:r>
            <a:rPr lang="en-GB" sz="2000" b="1" u="sng" kern="1200" dirty="0" smtClean="0">
              <a:latin typeface="+mj-lt"/>
            </a:rPr>
            <a:t> </a:t>
          </a:r>
          <a:r>
            <a:rPr lang="en-GB" sz="2000" b="1" u="sng" kern="1200" dirty="0" err="1" smtClean="0">
              <a:latin typeface="+mj-lt"/>
            </a:rPr>
            <a:t>thargedu</a:t>
          </a:r>
          <a:endParaRPr lang="en-GB" sz="2000" b="1" u="sng" kern="1200" dirty="0" smtClean="0">
            <a:latin typeface="+mj-lt"/>
          </a:endParaRPr>
        </a:p>
        <a:p>
          <a:pPr lvl="0" algn="ctr" defTabSz="889000">
            <a:lnSpc>
              <a:spcPct val="90000"/>
            </a:lnSpc>
            <a:spcBef>
              <a:spcPct val="0"/>
            </a:spcBef>
            <a:spcAft>
              <a:spcPct val="35000"/>
            </a:spcAft>
          </a:pPr>
          <a:r>
            <a:rPr lang="cy-GB" sz="2000" b="0" u="none" kern="1200" dirty="0" smtClean="0">
              <a:latin typeface="+mj-lt"/>
            </a:rPr>
            <a:t>P1D</a:t>
          </a:r>
          <a:endParaRPr lang="en-GB" sz="1400" b="0" u="none" kern="1200" dirty="0">
            <a:latin typeface="+mj-lt"/>
          </a:endParaRPr>
        </a:p>
      </dsp:txBody>
      <dsp:txXfrm>
        <a:off x="772940" y="2207716"/>
        <a:ext cx="1302670" cy="1607611"/>
      </dsp:txXfrm>
    </dsp:sp>
    <dsp:sp modelId="{9CB701AE-7531-4C14-BF36-42758BF51EE7}">
      <dsp:nvSpPr>
        <dsp:cNvPr id="0" name=""/>
        <dsp:cNvSpPr/>
      </dsp:nvSpPr>
      <dsp:spPr>
        <a:xfrm>
          <a:off x="0" y="3815328"/>
          <a:ext cx="2848551" cy="1607611"/>
        </a:xfrm>
        <a:prstGeom prst="trapezoid">
          <a:avLst>
            <a:gd name="adj" fmla="val 26264"/>
          </a:avLst>
        </a:prstGeom>
        <a:solidFill>
          <a:schemeClr val="bg1"/>
        </a:solidFill>
        <a:ln w="12700" cap="flat" cmpd="sng" algn="ctr">
          <a:solidFill>
            <a:schemeClr val="tx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kern="1200" dirty="0" err="1" smtClean="0">
              <a:latin typeface="+mj-lt"/>
            </a:rPr>
            <a:t>Darpariaeth</a:t>
          </a:r>
          <a:r>
            <a:rPr lang="en-GB" sz="2000" b="1" kern="1200" dirty="0" smtClean="0">
              <a:latin typeface="+mj-lt"/>
            </a:rPr>
            <a:t> </a:t>
          </a:r>
          <a:r>
            <a:rPr lang="en-GB" sz="2000" b="1" kern="1200" dirty="0" err="1" smtClean="0">
              <a:latin typeface="+mj-lt"/>
            </a:rPr>
            <a:t>Gyffredinol</a:t>
          </a:r>
          <a:endParaRPr lang="en-GB" sz="2000" b="1" kern="1200" dirty="0" smtClean="0">
            <a:latin typeface="+mj-lt"/>
          </a:endParaRPr>
        </a:p>
      </dsp:txBody>
      <dsp:txXfrm>
        <a:off x="498496" y="3815328"/>
        <a:ext cx="1851558" cy="160761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A2F7A-D471-49D1-A72D-85431F1BFAAF}">
      <dsp:nvSpPr>
        <dsp:cNvPr id="0" name=""/>
        <dsp:cNvSpPr/>
      </dsp:nvSpPr>
      <dsp:spPr>
        <a:xfrm>
          <a:off x="1633480" y="657"/>
          <a:ext cx="1123285" cy="73013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1:Arsylwi ac </a:t>
          </a:r>
          <a:r>
            <a:rPr lang="en-US" sz="1200" b="1" kern="1200" dirty="0" err="1" smtClean="0"/>
            <a:t>Asesu</a:t>
          </a:r>
          <a:endParaRPr lang="en-US" sz="1200" b="1" kern="1200" dirty="0"/>
        </a:p>
      </dsp:txBody>
      <dsp:txXfrm>
        <a:off x="1669122" y="36299"/>
        <a:ext cx="1052001" cy="658851"/>
      </dsp:txXfrm>
    </dsp:sp>
    <dsp:sp modelId="{04387D39-2746-47CA-93F4-286E0C26516F}">
      <dsp:nvSpPr>
        <dsp:cNvPr id="0" name=""/>
        <dsp:cNvSpPr/>
      </dsp:nvSpPr>
      <dsp:spPr>
        <a:xfrm>
          <a:off x="989944" y="365725"/>
          <a:ext cx="2410358" cy="2410358"/>
        </a:xfrm>
        <a:custGeom>
          <a:avLst/>
          <a:gdLst/>
          <a:ahLst/>
          <a:cxnLst/>
          <a:rect l="0" t="0" r="0" b="0"/>
          <a:pathLst>
            <a:path>
              <a:moveTo>
                <a:pt x="1921561" y="236028"/>
              </a:moveTo>
              <a:arcTo wR="1205179" hR="1205179" stAng="18388278" swAng="163206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CB2B57B-7E62-47FB-A450-24A2A08064D3}">
      <dsp:nvSpPr>
        <dsp:cNvPr id="0" name=""/>
        <dsp:cNvSpPr/>
      </dsp:nvSpPr>
      <dsp:spPr>
        <a:xfrm>
          <a:off x="2838659" y="1205837"/>
          <a:ext cx="1123285" cy="73013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2:Cynllunio</a:t>
          </a:r>
          <a:endParaRPr lang="en-US" sz="1200" b="1" kern="1200" dirty="0"/>
        </a:p>
      </dsp:txBody>
      <dsp:txXfrm>
        <a:off x="2874301" y="1241479"/>
        <a:ext cx="1052001" cy="658851"/>
      </dsp:txXfrm>
    </dsp:sp>
    <dsp:sp modelId="{22773320-FD87-4E21-A2CA-E6CEE69C44B4}">
      <dsp:nvSpPr>
        <dsp:cNvPr id="0" name=""/>
        <dsp:cNvSpPr/>
      </dsp:nvSpPr>
      <dsp:spPr>
        <a:xfrm>
          <a:off x="989944" y="365725"/>
          <a:ext cx="2410358" cy="2410358"/>
        </a:xfrm>
        <a:custGeom>
          <a:avLst/>
          <a:gdLst/>
          <a:ahLst/>
          <a:cxnLst/>
          <a:rect l="0" t="0" r="0" b="0"/>
          <a:pathLst>
            <a:path>
              <a:moveTo>
                <a:pt x="2285348" y="1739679"/>
              </a:moveTo>
              <a:arcTo wR="1205179" hR="1205179" stAng="1579655" swAng="163206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873ACDC2-C944-4EE3-8A49-D69776744465}">
      <dsp:nvSpPr>
        <dsp:cNvPr id="0" name=""/>
        <dsp:cNvSpPr/>
      </dsp:nvSpPr>
      <dsp:spPr>
        <a:xfrm>
          <a:off x="1633480" y="2411016"/>
          <a:ext cx="1123285" cy="73013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3:Darparu </a:t>
          </a:r>
          <a:endParaRPr lang="en-US" sz="1200" b="1" kern="1200" dirty="0"/>
        </a:p>
      </dsp:txBody>
      <dsp:txXfrm>
        <a:off x="1669122" y="2446658"/>
        <a:ext cx="1052001" cy="658851"/>
      </dsp:txXfrm>
    </dsp:sp>
    <dsp:sp modelId="{FCB9F1B6-29B4-45E6-A7A0-76D2D69CF003}">
      <dsp:nvSpPr>
        <dsp:cNvPr id="0" name=""/>
        <dsp:cNvSpPr/>
      </dsp:nvSpPr>
      <dsp:spPr>
        <a:xfrm>
          <a:off x="989944" y="365725"/>
          <a:ext cx="2410358" cy="2410358"/>
        </a:xfrm>
        <a:custGeom>
          <a:avLst/>
          <a:gdLst/>
          <a:ahLst/>
          <a:cxnLst/>
          <a:rect l="0" t="0" r="0" b="0"/>
          <a:pathLst>
            <a:path>
              <a:moveTo>
                <a:pt x="488796" y="2174329"/>
              </a:moveTo>
              <a:arcTo wR="1205179" hR="1205179" stAng="7588278" swAng="163206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5024F96-B712-4906-867B-60542CAF4239}">
      <dsp:nvSpPr>
        <dsp:cNvPr id="0" name=""/>
        <dsp:cNvSpPr/>
      </dsp:nvSpPr>
      <dsp:spPr>
        <a:xfrm>
          <a:off x="428301" y="1205837"/>
          <a:ext cx="1123285" cy="73013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4:Adolygu</a:t>
          </a:r>
          <a:endParaRPr lang="en-US" sz="1200" b="1" kern="1200" dirty="0"/>
        </a:p>
      </dsp:txBody>
      <dsp:txXfrm>
        <a:off x="463943" y="1241479"/>
        <a:ext cx="1052001" cy="658851"/>
      </dsp:txXfrm>
    </dsp:sp>
    <dsp:sp modelId="{1847F345-580F-4491-8009-AFE97B1A3ACB}">
      <dsp:nvSpPr>
        <dsp:cNvPr id="0" name=""/>
        <dsp:cNvSpPr/>
      </dsp:nvSpPr>
      <dsp:spPr>
        <a:xfrm>
          <a:off x="989944" y="365725"/>
          <a:ext cx="2410358" cy="2410358"/>
        </a:xfrm>
        <a:custGeom>
          <a:avLst/>
          <a:gdLst/>
          <a:ahLst/>
          <a:cxnLst/>
          <a:rect l="0" t="0" r="0" b="0"/>
          <a:pathLst>
            <a:path>
              <a:moveTo>
                <a:pt x="125009" y="670678"/>
              </a:moveTo>
              <a:arcTo wR="1205179" hR="1205179" stAng="12379655" swAng="163206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7F4772-08D3-4F14-A758-582CBDCF782C}">
      <dsp:nvSpPr>
        <dsp:cNvPr id="0" name=""/>
        <dsp:cNvSpPr/>
      </dsp:nvSpPr>
      <dsp:spPr>
        <a:xfrm>
          <a:off x="-216432" y="0"/>
          <a:ext cx="6323345" cy="1013215"/>
        </a:xfrm>
        <a:prstGeom prst="roundRect">
          <a:avLst>
            <a:gd name="adj" fmla="val 10000"/>
          </a:avLst>
        </a:prstGeom>
        <a:solidFill>
          <a:srgbClr val="ED8B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cy-GB" sz="1900" kern="1200" dirty="0" smtClean="0"/>
            <a:t>Lleoliad i anfon FF2 i Swyddog </a:t>
          </a:r>
          <a:r>
            <a:rPr lang="cy-GB" sz="1900" kern="1200" dirty="0" err="1" smtClean="0"/>
            <a:t>ALl</a:t>
          </a:r>
          <a:r>
            <a:rPr lang="cy-GB" sz="1900" kern="1200" dirty="0" smtClean="0"/>
            <a:t> (Ellen - yn ystod cyfnod interim </a:t>
          </a:r>
          <a:r>
            <a:rPr lang="cy-GB" sz="1900" kern="1200" dirty="0" err="1" smtClean="0"/>
            <a:t>Ebost</a:t>
          </a:r>
          <a:r>
            <a:rPr lang="cy-GB" sz="1900" kern="1200" dirty="0" smtClean="0"/>
            <a:t>: </a:t>
          </a:r>
          <a:r>
            <a:rPr lang="cy-GB" sz="1900" kern="1200" dirty="0" err="1" smtClean="0"/>
            <a:t>ellenjones@gwynedd.llyw.cymru</a:t>
          </a:r>
          <a:r>
            <a:rPr lang="cy-GB" sz="1900" kern="1200" dirty="0" smtClean="0"/>
            <a:t>) </a:t>
          </a:r>
          <a:endParaRPr lang="cy-GB" sz="1900" kern="1200" dirty="0"/>
        </a:p>
      </dsp:txBody>
      <dsp:txXfrm>
        <a:off x="-186756" y="29676"/>
        <a:ext cx="5111460" cy="953863"/>
      </dsp:txXfrm>
    </dsp:sp>
    <dsp:sp modelId="{25161B90-DF8C-469D-ACF0-B4833B9B65C7}">
      <dsp:nvSpPr>
        <dsp:cNvPr id="0" name=""/>
        <dsp:cNvSpPr/>
      </dsp:nvSpPr>
      <dsp:spPr>
        <a:xfrm>
          <a:off x="0" y="1175643"/>
          <a:ext cx="6323345" cy="1013215"/>
        </a:xfrm>
        <a:prstGeom prst="roundRect">
          <a:avLst>
            <a:gd name="adj" fmla="val 10000"/>
          </a:avLst>
        </a:prstGeom>
        <a:solidFill>
          <a:srgbClr val="ED8BEF"/>
        </a:solidFill>
        <a:ln w="127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cy-GB" sz="1900" kern="1200" dirty="0" smtClean="0"/>
            <a:t>Swyddog i brosesu’r gwybodaeth craidd ar System Cynnal</a:t>
          </a:r>
          <a:endParaRPr lang="cy-GB" sz="1900" kern="1200" dirty="0"/>
        </a:p>
      </dsp:txBody>
      <dsp:txXfrm>
        <a:off x="29676" y="1205319"/>
        <a:ext cx="5133205" cy="953863"/>
      </dsp:txXfrm>
    </dsp:sp>
    <dsp:sp modelId="{D919CA43-6674-402A-9DEB-CE622CCA7E31}">
      <dsp:nvSpPr>
        <dsp:cNvPr id="0" name=""/>
        <dsp:cNvSpPr/>
      </dsp:nvSpPr>
      <dsp:spPr>
        <a:xfrm>
          <a:off x="418498" y="2349006"/>
          <a:ext cx="6323345" cy="1013215"/>
        </a:xfrm>
        <a:prstGeom prst="roundRect">
          <a:avLst>
            <a:gd name="adj" fmla="val 10000"/>
          </a:avLst>
        </a:prstGeom>
        <a:solidFill>
          <a:srgbClr val="ED8BEF"/>
        </a:solidFill>
        <a:ln w="127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cy-GB" sz="1900" kern="1200" dirty="0" smtClean="0"/>
            <a:t>Swyddog i rannu gwahoddiadau gyda phobl sy’n ymwneud a’r plentyn gan gynnwys Rhiant / Gwarchodwr</a:t>
          </a:r>
          <a:endParaRPr lang="cy-GB" sz="1900" kern="1200" dirty="0"/>
        </a:p>
      </dsp:txBody>
      <dsp:txXfrm>
        <a:off x="448174" y="2378682"/>
        <a:ext cx="5133205" cy="953863"/>
      </dsp:txXfrm>
    </dsp:sp>
    <dsp:sp modelId="{0227F152-4848-42F1-8A09-C4BE79123AE9}">
      <dsp:nvSpPr>
        <dsp:cNvPr id="0" name=""/>
        <dsp:cNvSpPr/>
      </dsp:nvSpPr>
      <dsp:spPr>
        <a:xfrm>
          <a:off x="720756" y="3481689"/>
          <a:ext cx="7085245" cy="1013215"/>
        </a:xfrm>
        <a:prstGeom prst="roundRect">
          <a:avLst>
            <a:gd name="adj" fmla="val 10000"/>
          </a:avLst>
        </a:prstGeom>
        <a:solidFill>
          <a:srgbClr val="ED8BEF"/>
        </a:solidFill>
        <a:ln w="127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cy-GB" sz="2000" kern="1200" dirty="0" smtClean="0"/>
            <a:t>Rhieni / Gwarchodwyr a Gwasanaethau sydd yn ymwneud a’r plentyn i dderbyn y gwahoddiad (gweler canllawiau) </a:t>
          </a:r>
          <a:r>
            <a:rPr lang="cy-GB" sz="1050" kern="1200" dirty="0" smtClean="0">
              <a:hlinkClick xmlns:r="http://schemas.openxmlformats.org/officeDocument/2006/relationships" r:id="rId1"/>
            </a:rPr>
            <a:t>https://www.cduarlein.cymru/Documents/System_CDU_IDP_Rhieni-Cyfranwyr%20_Parents_Contributors_24102019.pdf</a:t>
          </a:r>
          <a:endParaRPr lang="cy-GB" sz="1800" kern="1200" dirty="0"/>
        </a:p>
      </dsp:txBody>
      <dsp:txXfrm>
        <a:off x="750432" y="3511365"/>
        <a:ext cx="5758856" cy="953863"/>
      </dsp:txXfrm>
    </dsp:sp>
    <dsp:sp modelId="{CD06F859-0917-413F-8F4E-2082F430321F}">
      <dsp:nvSpPr>
        <dsp:cNvPr id="0" name=""/>
        <dsp:cNvSpPr/>
      </dsp:nvSpPr>
      <dsp:spPr>
        <a:xfrm>
          <a:off x="1239494" y="4658143"/>
          <a:ext cx="7189074" cy="655793"/>
        </a:xfrm>
        <a:prstGeom prst="roundRect">
          <a:avLst>
            <a:gd name="adj" fmla="val 10000"/>
          </a:avLst>
        </a:prstGeom>
        <a:solidFill>
          <a:srgbClr val="ED8BEF"/>
        </a:solidFill>
        <a:ln w="12700" cap="flat" cmpd="sng" algn="c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endParaRPr lang="cy-GB" sz="1400" kern="1200" dirty="0" smtClean="0"/>
        </a:p>
        <a:p>
          <a:pPr lvl="0" algn="l" defTabSz="622300">
            <a:lnSpc>
              <a:spcPct val="90000"/>
            </a:lnSpc>
            <a:spcBef>
              <a:spcPct val="0"/>
            </a:spcBef>
            <a:spcAft>
              <a:spcPct val="35000"/>
            </a:spcAft>
          </a:pPr>
          <a:r>
            <a:rPr lang="cy-GB" sz="1600" kern="1200" dirty="0" smtClean="0"/>
            <a:t>Cysylltu gyda Swyddog Awdurdod (Ellen Jones yn y cyfnod interim: </a:t>
          </a:r>
          <a:r>
            <a:rPr lang="cy-GB" sz="1600" kern="1200" dirty="0" err="1" smtClean="0"/>
            <a:t>ellenjones@gwynedd.llyw.cymru</a:t>
          </a:r>
          <a:r>
            <a:rPr lang="cy-GB" sz="1600" kern="1200" dirty="0" smtClean="0"/>
            <a:t>)  i dderbyn cod 6 digid i gofrestru</a:t>
          </a:r>
        </a:p>
        <a:p>
          <a:pPr lvl="0" algn="l" defTabSz="622300">
            <a:lnSpc>
              <a:spcPct val="90000"/>
            </a:lnSpc>
            <a:spcBef>
              <a:spcPct val="0"/>
            </a:spcBef>
            <a:spcAft>
              <a:spcPct val="35000"/>
            </a:spcAft>
          </a:pPr>
          <a:endParaRPr lang="cy-GB" sz="1800" kern="1200" dirty="0"/>
        </a:p>
      </dsp:txBody>
      <dsp:txXfrm>
        <a:off x="1258702" y="4677351"/>
        <a:ext cx="5865054" cy="617377"/>
      </dsp:txXfrm>
    </dsp:sp>
    <dsp:sp modelId="{AB41B64B-1B6F-4FC2-9996-48658945A8BE}">
      <dsp:nvSpPr>
        <dsp:cNvPr id="0" name=""/>
        <dsp:cNvSpPr/>
      </dsp:nvSpPr>
      <dsp:spPr>
        <a:xfrm>
          <a:off x="5448322" y="740210"/>
          <a:ext cx="658590" cy="658590"/>
        </a:xfrm>
        <a:prstGeom prst="downArrow">
          <a:avLst>
            <a:gd name="adj1" fmla="val 55000"/>
            <a:gd name="adj2" fmla="val 45000"/>
          </a:avLst>
        </a:prstGeom>
        <a:solidFill>
          <a:srgbClr val="009999">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cy-GB" sz="3000" kern="1200" dirty="0"/>
        </a:p>
      </dsp:txBody>
      <dsp:txXfrm>
        <a:off x="5596505" y="740210"/>
        <a:ext cx="362224" cy="495589"/>
      </dsp:txXfrm>
    </dsp:sp>
    <dsp:sp modelId="{70167C5C-D4C4-427B-B835-9E35E2D04416}">
      <dsp:nvSpPr>
        <dsp:cNvPr id="0" name=""/>
        <dsp:cNvSpPr/>
      </dsp:nvSpPr>
      <dsp:spPr>
        <a:xfrm>
          <a:off x="5920520" y="1894150"/>
          <a:ext cx="658590" cy="658590"/>
        </a:xfrm>
        <a:prstGeom prst="downArrow">
          <a:avLst>
            <a:gd name="adj1" fmla="val 55000"/>
            <a:gd name="adj2" fmla="val 45000"/>
          </a:avLst>
        </a:prstGeom>
        <a:solidFill>
          <a:srgbClr val="009999">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cy-GB" sz="3000" kern="1200" dirty="0"/>
        </a:p>
      </dsp:txBody>
      <dsp:txXfrm>
        <a:off x="6068703" y="1894150"/>
        <a:ext cx="362224" cy="495589"/>
      </dsp:txXfrm>
    </dsp:sp>
    <dsp:sp modelId="{3EE7D85A-00E8-4EF9-9256-698DBC63E99B}">
      <dsp:nvSpPr>
        <dsp:cNvPr id="0" name=""/>
        <dsp:cNvSpPr/>
      </dsp:nvSpPr>
      <dsp:spPr>
        <a:xfrm>
          <a:off x="6392718" y="3031203"/>
          <a:ext cx="658590" cy="658590"/>
        </a:xfrm>
        <a:prstGeom prst="downArrow">
          <a:avLst>
            <a:gd name="adj1" fmla="val 55000"/>
            <a:gd name="adj2" fmla="val 45000"/>
          </a:avLst>
        </a:prstGeom>
        <a:solidFill>
          <a:srgbClr val="009999">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cy-GB" sz="3000" kern="1200" dirty="0"/>
        </a:p>
      </dsp:txBody>
      <dsp:txXfrm>
        <a:off x="6540901" y="3031203"/>
        <a:ext cx="362224" cy="495589"/>
      </dsp:txXfrm>
    </dsp:sp>
    <dsp:sp modelId="{B04DB5AB-9576-467F-8D78-40CE87AA5052}">
      <dsp:nvSpPr>
        <dsp:cNvPr id="0" name=""/>
        <dsp:cNvSpPr/>
      </dsp:nvSpPr>
      <dsp:spPr>
        <a:xfrm>
          <a:off x="6864916" y="4196401"/>
          <a:ext cx="658590" cy="658590"/>
        </a:xfrm>
        <a:prstGeom prst="downArrow">
          <a:avLst>
            <a:gd name="adj1" fmla="val 55000"/>
            <a:gd name="adj2" fmla="val 45000"/>
          </a:avLst>
        </a:prstGeom>
        <a:solidFill>
          <a:srgbClr val="009999">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cy-GB" sz="3000" kern="1200"/>
        </a:p>
      </dsp:txBody>
      <dsp:txXfrm>
        <a:off x="7013099" y="4196401"/>
        <a:ext cx="362224" cy="4955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7D3071-9CE2-4715-AAC6-9E58EF48276B}">
      <dsp:nvSpPr>
        <dsp:cNvPr id="0" name=""/>
        <dsp:cNvSpPr/>
      </dsp:nvSpPr>
      <dsp:spPr>
        <a:xfrm>
          <a:off x="23268" y="-20125"/>
          <a:ext cx="8435949" cy="1696528"/>
        </a:xfrm>
        <a:prstGeom prst="roundRect">
          <a:avLst>
            <a:gd name="adj" fmla="val 10000"/>
          </a:avLst>
        </a:prstGeom>
        <a:solidFill>
          <a:srgbClr val="92D050"/>
        </a:solidFill>
        <a:ln w="762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cy-GB" sz="1600" kern="1200" dirty="0" smtClean="0">
              <a:solidFill>
                <a:schemeClr val="tx1"/>
              </a:solidFill>
            </a:rPr>
            <a:t>Gweithredu ar yr haen ‘Darpariaeth Gyffredinol wedi’i  dargedu’ neu Darpariaeth ychwanegol : </a:t>
          </a:r>
          <a:r>
            <a:rPr lang="cy-GB" sz="1600" b="1" u="sng" kern="1200" dirty="0" smtClean="0">
              <a:solidFill>
                <a:schemeClr val="tx1"/>
              </a:solidFill>
            </a:rPr>
            <a:t>defnyddio asesiadau / rhestrau gwirio penodol </a:t>
          </a:r>
          <a:r>
            <a:rPr lang="cy-GB" sz="1600" kern="1200" dirty="0" smtClean="0">
              <a:solidFill>
                <a:schemeClr val="tx1"/>
              </a:solidFill>
            </a:rPr>
            <a:t>ar gyfer y meysydd sy’n peri pryder e.e. Proffil Tracio ABC.</a:t>
          </a:r>
        </a:p>
        <a:p>
          <a:pPr lvl="0" algn="l" defTabSz="711200">
            <a:lnSpc>
              <a:spcPct val="90000"/>
            </a:lnSpc>
            <a:spcBef>
              <a:spcPct val="0"/>
            </a:spcBef>
            <a:spcAft>
              <a:spcPct val="35000"/>
            </a:spcAft>
          </a:pPr>
          <a:r>
            <a:rPr lang="cy-GB" sz="1600" kern="1200" dirty="0" smtClean="0">
              <a:solidFill>
                <a:schemeClr val="tx1"/>
              </a:solidFill>
            </a:rPr>
            <a:t>Gall Athrawes  Arbenigol ymgynghori a/ neu arsylwi. Cofnodi ar dempled parod</a:t>
          </a:r>
        </a:p>
        <a:p>
          <a:pPr lvl="0" algn="l" defTabSz="711200">
            <a:lnSpc>
              <a:spcPct val="90000"/>
            </a:lnSpc>
            <a:spcBef>
              <a:spcPct val="0"/>
            </a:spcBef>
            <a:spcAft>
              <a:spcPct val="35000"/>
            </a:spcAft>
          </a:pPr>
          <a:r>
            <a:rPr lang="cy-GB" sz="1800" kern="1200" dirty="0" smtClean="0"/>
            <a:t> </a:t>
          </a:r>
          <a:endParaRPr lang="cy-GB" sz="1800" kern="1200" dirty="0"/>
        </a:p>
      </dsp:txBody>
      <dsp:txXfrm>
        <a:off x="72958" y="29565"/>
        <a:ext cx="6438522" cy="1597148"/>
      </dsp:txXfrm>
    </dsp:sp>
    <dsp:sp modelId="{80C13030-6CE8-41F7-8BF8-90B446F1AD69}">
      <dsp:nvSpPr>
        <dsp:cNvPr id="0" name=""/>
        <dsp:cNvSpPr/>
      </dsp:nvSpPr>
      <dsp:spPr>
        <a:xfrm>
          <a:off x="190158" y="1638158"/>
          <a:ext cx="8540345" cy="2277029"/>
        </a:xfrm>
        <a:prstGeom prst="roundRect">
          <a:avLst>
            <a:gd name="adj" fmla="val 10000"/>
          </a:avLst>
        </a:prstGeom>
        <a:solidFill>
          <a:srgbClr val="92D050"/>
        </a:solidFill>
        <a:ln w="76200" cap="flat" cmpd="sng" algn="ctr">
          <a:solidFill>
            <a:srgbClr val="FFFF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cy-GB" sz="1800" kern="1200" dirty="0" smtClean="0">
              <a:solidFill>
                <a:schemeClr val="tx1"/>
              </a:solidFill>
            </a:rPr>
            <a:t>Lleoliad i greu </a:t>
          </a:r>
          <a:r>
            <a:rPr lang="cy-GB" sz="1800" b="1" u="sng" kern="1200" dirty="0" smtClean="0">
              <a:solidFill>
                <a:schemeClr val="tx1"/>
              </a:solidFill>
            </a:rPr>
            <a:t>proffil un dudalen  </a:t>
          </a:r>
          <a:r>
            <a:rPr lang="cy-GB" sz="1800" kern="1200" dirty="0" smtClean="0">
              <a:solidFill>
                <a:schemeClr val="tx1"/>
              </a:solidFill>
            </a:rPr>
            <a:t>ar system Cynnal– gosod targedau yn y golofn ‘Beth sy’n bwysig ar gyfer’. Rhiant, athrawes ymgynghorol  ac athrawes arbenigol ag unrhyw wasanaeth sy’n ymwneud a’r plentyn i dderbyn gwahoddiad i gyfrannu at y proffil (wedi’u cofnodi ar </a:t>
          </a:r>
          <a:r>
            <a:rPr lang="cy-GB" sz="1800" b="1" kern="1200" dirty="0" smtClean="0">
              <a:solidFill>
                <a:schemeClr val="tx1"/>
              </a:solidFill>
            </a:rPr>
            <a:t>FF2</a:t>
          </a:r>
          <a:r>
            <a:rPr lang="cy-GB" sz="1800" kern="1200" dirty="0" smtClean="0">
              <a:solidFill>
                <a:schemeClr val="tx1"/>
              </a:solidFill>
            </a:rPr>
            <a:t>)</a:t>
          </a:r>
          <a:endParaRPr lang="cy-GB" sz="1800" kern="1200" dirty="0">
            <a:solidFill>
              <a:schemeClr val="tx1"/>
            </a:solidFill>
          </a:endParaRPr>
        </a:p>
      </dsp:txBody>
      <dsp:txXfrm>
        <a:off x="256850" y="1704850"/>
        <a:ext cx="5618817" cy="2143645"/>
      </dsp:txXfrm>
    </dsp:sp>
    <dsp:sp modelId="{E37DC915-D867-4AA8-8FEE-F6BF45EFEC6E}">
      <dsp:nvSpPr>
        <dsp:cNvPr id="0" name=""/>
        <dsp:cNvSpPr/>
      </dsp:nvSpPr>
      <dsp:spPr>
        <a:xfrm>
          <a:off x="5308038" y="1187861"/>
          <a:ext cx="1102743" cy="1102743"/>
        </a:xfrm>
        <a:prstGeom prst="downArrow">
          <a:avLst>
            <a:gd name="adj1" fmla="val 55000"/>
            <a:gd name="adj2" fmla="val 45000"/>
          </a:avLst>
        </a:prstGeom>
        <a:solidFill>
          <a:srgbClr val="ED8BE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cy-GB" sz="3600" kern="1200" dirty="0"/>
        </a:p>
      </dsp:txBody>
      <dsp:txXfrm>
        <a:off x="5556155" y="1187861"/>
        <a:ext cx="606509" cy="82981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F10C35-7481-4DE9-AA48-CC32E04B405F}">
      <dsp:nvSpPr>
        <dsp:cNvPr id="0" name=""/>
        <dsp:cNvSpPr/>
      </dsp:nvSpPr>
      <dsp:spPr>
        <a:xfrm>
          <a:off x="128714" y="0"/>
          <a:ext cx="2468386" cy="2169319"/>
        </a:xfrm>
        <a:prstGeom prst="rightArrow">
          <a:avLst/>
        </a:prstGeom>
        <a:solidFill>
          <a:srgbClr val="ED8BEF"/>
        </a:solidFill>
        <a:ln>
          <a:noFill/>
        </a:ln>
        <a:effectLst/>
      </dsp:spPr>
      <dsp:style>
        <a:lnRef idx="0">
          <a:scrgbClr r="0" g="0" b="0"/>
        </a:lnRef>
        <a:fillRef idx="1">
          <a:scrgbClr r="0" g="0" b="0"/>
        </a:fillRef>
        <a:effectRef idx="0">
          <a:scrgbClr r="0" g="0" b="0"/>
        </a:effectRef>
        <a:fontRef idx="minor"/>
      </dsp:style>
    </dsp:sp>
    <dsp:sp modelId="{98F61F96-E8B6-4237-94F6-BC710384B323}">
      <dsp:nvSpPr>
        <dsp:cNvPr id="0" name=""/>
        <dsp:cNvSpPr/>
      </dsp:nvSpPr>
      <dsp:spPr>
        <a:xfrm>
          <a:off x="156936" y="636304"/>
          <a:ext cx="2205212" cy="867727"/>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cy-GB" sz="1500" kern="1200" dirty="0" smtClean="0">
              <a:solidFill>
                <a:schemeClr val="tx1"/>
              </a:solidFill>
            </a:rPr>
            <a:t>Pennu targedau ‘SMART’ sy’n deillio o’r arsylwadau a / neu rhestrau gwirio</a:t>
          </a:r>
          <a:endParaRPr lang="cy-GB" sz="1500" kern="1200" dirty="0">
            <a:solidFill>
              <a:schemeClr val="tx1"/>
            </a:solidFill>
          </a:endParaRPr>
        </a:p>
      </dsp:txBody>
      <dsp:txXfrm>
        <a:off x="199295" y="678663"/>
        <a:ext cx="2120494" cy="78300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7D3071-9CE2-4715-AAC6-9E58EF48276B}">
      <dsp:nvSpPr>
        <dsp:cNvPr id="0" name=""/>
        <dsp:cNvSpPr/>
      </dsp:nvSpPr>
      <dsp:spPr>
        <a:xfrm>
          <a:off x="-277800" y="-102239"/>
          <a:ext cx="7306690" cy="1012626"/>
        </a:xfrm>
        <a:prstGeom prst="roundRect">
          <a:avLst>
            <a:gd name="adj" fmla="val 10000"/>
          </a:avLst>
        </a:prstGeom>
        <a:solidFill>
          <a:srgbClr val="92D050"/>
        </a:solidFill>
        <a:ln w="57150" cap="flat" cmpd="sng" algn="ctr">
          <a:solidFill>
            <a:srgbClr val="FFFF00">
              <a:alpha val="9000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cy-GB" sz="1800" kern="1200" dirty="0" smtClean="0">
              <a:solidFill>
                <a:schemeClr val="tx1"/>
              </a:solidFill>
            </a:rPr>
            <a:t>Lleoliad i adolygu’r targedau a’r rhestrau gwirio a/neu arsylwadau.  Gall lleoliad ymgynghori gyda’r athrawes ymgynghorol / arbenigol (</a:t>
          </a:r>
          <a:r>
            <a:rPr lang="cy-GB" sz="1800" b="1" kern="1200" dirty="0" smtClean="0">
              <a:solidFill>
                <a:schemeClr val="tx1"/>
              </a:solidFill>
            </a:rPr>
            <a:t>cofnodi ar ffurflen athrawes ymgynghorol</a:t>
          </a:r>
          <a:r>
            <a:rPr lang="cy-GB" sz="1800" kern="1200" dirty="0" smtClean="0">
              <a:solidFill>
                <a:schemeClr val="tx1"/>
              </a:solidFill>
            </a:rPr>
            <a:t>) a/neu gwasanaethau yn ymwneud os oes angen.</a:t>
          </a:r>
          <a:endParaRPr lang="cy-GB" sz="1800" kern="1200" dirty="0">
            <a:solidFill>
              <a:schemeClr val="tx1"/>
            </a:solidFill>
          </a:endParaRPr>
        </a:p>
      </dsp:txBody>
      <dsp:txXfrm>
        <a:off x="-248141" y="-72580"/>
        <a:ext cx="6260062" cy="953308"/>
      </dsp:txXfrm>
    </dsp:sp>
    <dsp:sp modelId="{80C13030-6CE8-41F7-8BF8-90B446F1AD69}">
      <dsp:nvSpPr>
        <dsp:cNvPr id="0" name=""/>
        <dsp:cNvSpPr/>
      </dsp:nvSpPr>
      <dsp:spPr>
        <a:xfrm>
          <a:off x="116107" y="930935"/>
          <a:ext cx="8520478" cy="1421585"/>
        </a:xfrm>
        <a:prstGeom prst="roundRect">
          <a:avLst>
            <a:gd name="adj" fmla="val 10000"/>
          </a:avLst>
        </a:prstGeom>
        <a:solidFill>
          <a:srgbClr val="92D050"/>
        </a:solidFill>
        <a:ln w="57150" cap="flat" cmpd="sng" algn="ctr">
          <a:solidFill>
            <a:srgbClr val="FFFF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cy-GB" sz="1800" kern="1200" dirty="0" smtClean="0">
              <a:solidFill>
                <a:schemeClr val="tx1"/>
              </a:solidFill>
            </a:rPr>
            <a:t>Cyfarfod gyda’r Rhiant / Gwarchodwr ag unrhyw wasanaeth sy’n ymwneud gyda’r plentyn : trafod beth sy’n gweithio / ddim yn gweithio ac adrodd ar effeithiolrwydd y ddarpariaeth. Mireinio’r proffil a chytuno ar gamau gweithredu. Cofnodi ar </a:t>
          </a:r>
          <a:r>
            <a:rPr lang="cy-GB" sz="1800" b="1" u="sng" kern="1200" dirty="0" smtClean="0">
              <a:solidFill>
                <a:schemeClr val="tx1"/>
              </a:solidFill>
            </a:rPr>
            <a:t>Ff1.</a:t>
          </a:r>
          <a:r>
            <a:rPr lang="cy-GB" sz="1800" b="0" u="none" kern="1200" dirty="0" smtClean="0">
              <a:solidFill>
                <a:schemeClr val="tx1"/>
              </a:solidFill>
            </a:rPr>
            <a:t> Ystyried os oes angen adolygu </a:t>
          </a:r>
          <a:r>
            <a:rPr lang="cy-GB" sz="1800" b="1" u="none" kern="1200" dirty="0" smtClean="0">
              <a:solidFill>
                <a:schemeClr val="tx1"/>
              </a:solidFill>
            </a:rPr>
            <a:t>Ff2</a:t>
          </a:r>
        </a:p>
      </dsp:txBody>
      <dsp:txXfrm>
        <a:off x="157744" y="972572"/>
        <a:ext cx="6166042" cy="1338311"/>
      </dsp:txXfrm>
    </dsp:sp>
    <dsp:sp modelId="{E37DC915-D867-4AA8-8FEE-F6BF45EFEC6E}">
      <dsp:nvSpPr>
        <dsp:cNvPr id="0" name=""/>
        <dsp:cNvSpPr/>
      </dsp:nvSpPr>
      <dsp:spPr>
        <a:xfrm>
          <a:off x="6453012" y="672991"/>
          <a:ext cx="562905" cy="658207"/>
        </a:xfrm>
        <a:prstGeom prst="downArrow">
          <a:avLst>
            <a:gd name="adj1" fmla="val 55000"/>
            <a:gd name="adj2" fmla="val 45000"/>
          </a:avLst>
        </a:prstGeom>
        <a:solidFill>
          <a:srgbClr val="ED8BE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endParaRPr lang="cy-GB" sz="3100" kern="1200" dirty="0"/>
        </a:p>
      </dsp:txBody>
      <dsp:txXfrm>
        <a:off x="6579666" y="672991"/>
        <a:ext cx="309597" cy="518888"/>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8CAFCD82-A67B-427B-A353-60D25736B23C}" type="datetimeFigureOut">
              <a:rPr lang="en-GB" smtClean="0"/>
              <a:t>10/12/2020</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3AACDE09-633A-4155-A7A2-3183C5FCD5DF}" type="slidenum">
              <a:rPr lang="en-GB" smtClean="0"/>
              <a:t>‹#›</a:t>
            </a:fld>
            <a:endParaRPr lang="en-GB"/>
          </a:p>
        </p:txBody>
      </p:sp>
    </p:spTree>
    <p:extLst>
      <p:ext uri="{BB962C8B-B14F-4D97-AF65-F5344CB8AC3E}">
        <p14:creationId xmlns:p14="http://schemas.microsoft.com/office/powerpoint/2010/main" val="13684285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A207F32-3FF8-47F9-83D9-0A3E0F3CFED1}" type="datetimeFigureOut">
              <a:rPr lang="en-GB" smtClean="0"/>
              <a:t>10/12/2020</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6286BED-38DA-48FB-95D3-6BB98BFF028A}" type="slidenum">
              <a:rPr lang="en-GB" smtClean="0"/>
              <a:t>‹#›</a:t>
            </a:fld>
            <a:endParaRPr lang="en-GB"/>
          </a:p>
        </p:txBody>
      </p:sp>
    </p:spTree>
    <p:extLst>
      <p:ext uri="{BB962C8B-B14F-4D97-AF65-F5344CB8AC3E}">
        <p14:creationId xmlns:p14="http://schemas.microsoft.com/office/powerpoint/2010/main" val="2155771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1</a:t>
            </a:fld>
            <a:endParaRPr lang="en-US" dirty="0"/>
          </a:p>
        </p:txBody>
      </p:sp>
    </p:spTree>
    <p:extLst>
      <p:ext uri="{BB962C8B-B14F-4D97-AF65-F5344CB8AC3E}">
        <p14:creationId xmlns:p14="http://schemas.microsoft.com/office/powerpoint/2010/main" val="250516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2</a:t>
            </a:fld>
            <a:endParaRPr lang="en-US" dirty="0"/>
          </a:p>
        </p:txBody>
      </p:sp>
    </p:spTree>
    <p:extLst>
      <p:ext uri="{BB962C8B-B14F-4D97-AF65-F5344CB8AC3E}">
        <p14:creationId xmlns:p14="http://schemas.microsoft.com/office/powerpoint/2010/main" val="35239752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Disodli’r system presennol sydd dros 30 mlynedd ac yn anaddas i’r diben rŵan</a:t>
            </a:r>
          </a:p>
          <a:p>
            <a:r>
              <a:rPr lang="cy-GB" dirty="0" smtClean="0"/>
              <a:t>Cyfnod ymgynghori wedi dod</a:t>
            </a:r>
            <a:r>
              <a:rPr lang="cy-GB" baseline="0" dirty="0" smtClean="0"/>
              <a:t> i ben diwedd Mawrth – casglu ac ymateb i’r ymatebion. </a:t>
            </a:r>
          </a:p>
          <a:p>
            <a:r>
              <a:rPr lang="cy-GB" baseline="0" dirty="0" smtClean="0"/>
              <a:t>Cod drafft terfynol yn cael ei chyhoeddi Rhagfyr 2019 – os na fydd rhywbeth cyfreithiol mawr wedi codi o’r ymgynghoriad</a:t>
            </a:r>
          </a:p>
          <a:p>
            <a:r>
              <a:rPr lang="cy-GB" baseline="0" dirty="0" smtClean="0"/>
              <a:t>Dim ‘cod ymarfer’ fel yr un presennol</a:t>
            </a:r>
          </a:p>
          <a:p>
            <a:r>
              <a:rPr lang="cy-GB" baseline="0" dirty="0" smtClean="0"/>
              <a:t>Does dim angen gôr boeni am y newidiadau – </a:t>
            </a:r>
            <a:r>
              <a:rPr lang="cy-GB" baseline="0" dirty="0" err="1" smtClean="0"/>
              <a:t>ALl</a:t>
            </a:r>
            <a:r>
              <a:rPr lang="cy-GB" baseline="0" dirty="0" smtClean="0"/>
              <a:t> yn cyd weithio ac yn arwain drwy’r newidiadau</a:t>
            </a:r>
          </a:p>
        </p:txBody>
      </p:sp>
      <p:sp>
        <p:nvSpPr>
          <p:cNvPr id="4" name="Slide Number Placeholder 3"/>
          <p:cNvSpPr>
            <a:spLocks noGrp="1"/>
          </p:cNvSpPr>
          <p:nvPr>
            <p:ph type="sldNum" sz="quarter" idx="10"/>
          </p:nvPr>
        </p:nvSpPr>
        <p:spPr/>
        <p:txBody>
          <a:bodyPr/>
          <a:lstStyle/>
          <a:p>
            <a:fld id="{FD88BFF2-AC2D-6B4A-AEE0-087A0F8F15E0}" type="slidenum">
              <a:rPr lang="en-US" smtClean="0"/>
              <a:t>3</a:t>
            </a:fld>
            <a:endParaRPr lang="en-US"/>
          </a:p>
        </p:txBody>
      </p:sp>
    </p:spTree>
    <p:extLst>
      <p:ext uri="{BB962C8B-B14F-4D97-AF65-F5344CB8AC3E}">
        <p14:creationId xmlns:p14="http://schemas.microsoft.com/office/powerpoint/2010/main" val="7220228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cy-GB" dirty="0" smtClean="0"/>
              <a:t>O dan y Ddeddf, disodlir y term AAA ac anawsterau dysgu neu anableddau, a defnyddir y term newydd, ADY. </a:t>
            </a:r>
          </a:p>
          <a:p>
            <a:r>
              <a:rPr lang="cy-GB" dirty="0" smtClean="0"/>
              <a:t>Term AAA – yn cynnwys SIY, MAT, Meddygol</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4</a:t>
            </a:fld>
            <a:endParaRPr lang="en-US"/>
          </a:p>
        </p:txBody>
      </p:sp>
    </p:spTree>
    <p:extLst>
      <p:ext uri="{BB962C8B-B14F-4D97-AF65-F5344CB8AC3E}">
        <p14:creationId xmlns:p14="http://schemas.microsoft.com/office/powerpoint/2010/main" val="2760705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cy-GB" dirty="0" smtClean="0"/>
              <a:t>O dan y Ddeddf, disodlir y term AAA ac anawsterau dysgu neu anableddau, a defnyddir y term newydd, ADY. </a:t>
            </a:r>
          </a:p>
          <a:p>
            <a:r>
              <a:rPr lang="cy-GB" dirty="0" smtClean="0"/>
              <a:t>Term AAA – yn cynnwys SIY, MAT, Meddygol</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5</a:t>
            </a:fld>
            <a:endParaRPr lang="en-US"/>
          </a:p>
        </p:txBody>
      </p:sp>
    </p:spTree>
    <p:extLst>
      <p:ext uri="{BB962C8B-B14F-4D97-AF65-F5344CB8AC3E}">
        <p14:creationId xmlns:p14="http://schemas.microsoft.com/office/powerpoint/2010/main" val="3858378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 name="PlaceHolder 1"/>
          <p:cNvSpPr>
            <a:spLocks noGrp="1"/>
          </p:cNvSpPr>
          <p:nvPr>
            <p:ph type="body"/>
          </p:nvPr>
        </p:nvSpPr>
        <p:spPr>
          <a:xfrm>
            <a:off x="673701" y="5118862"/>
            <a:ext cx="5389968" cy="4848811"/>
          </a:xfrm>
          <a:prstGeom prst="rect">
            <a:avLst/>
          </a:prstGeom>
        </p:spPr>
        <p:txBody>
          <a:bodyPr/>
          <a:lstStyle/>
          <a:p>
            <a:pPr>
              <a:lnSpc>
                <a:spcPct val="100000"/>
              </a:lnSpc>
            </a:pPr>
            <a:r>
              <a:rPr lang="en-US" sz="2000" b="0" strike="noStrike" spc="-1">
                <a:solidFill>
                  <a:srgbClr val="000000"/>
                </a:solidFill>
                <a:uFill>
                  <a:solidFill>
                    <a:srgbClr val="FFFFFF"/>
                  </a:solidFill>
                </a:uFill>
                <a:latin typeface="Arial"/>
              </a:rPr>
              <a:t>O dan y Ddeddf, disodlir y term AAA ac anawsterau dysgu neu anableddau, a defnyddir y term newydd, ADY. </a:t>
            </a:r>
          </a:p>
          <a:p>
            <a:pPr>
              <a:lnSpc>
                <a:spcPct val="100000"/>
              </a:lnSpc>
            </a:pPr>
            <a:r>
              <a:rPr lang="en-US" sz="2000" b="0" strike="noStrike" spc="-1">
                <a:solidFill>
                  <a:srgbClr val="000000"/>
                </a:solidFill>
                <a:uFill>
                  <a:solidFill>
                    <a:srgbClr val="FFFFFF"/>
                  </a:solidFill>
                </a:uFill>
                <a:latin typeface="Arial"/>
              </a:rPr>
              <a:t>Term AAA – yn cynnwys SIY, MAT, Meddygol</a:t>
            </a:r>
          </a:p>
        </p:txBody>
      </p:sp>
      <p:sp>
        <p:nvSpPr>
          <p:cNvPr id="388" name="TextShape 2"/>
          <p:cNvSpPr txBox="1"/>
          <p:nvPr/>
        </p:nvSpPr>
        <p:spPr>
          <a:xfrm>
            <a:off x="3816689" y="10235771"/>
            <a:ext cx="2919254" cy="538540"/>
          </a:xfrm>
          <a:prstGeom prst="rect">
            <a:avLst/>
          </a:prstGeom>
          <a:noFill/>
          <a:ln>
            <a:noFill/>
          </a:ln>
        </p:spPr>
        <p:txBody>
          <a:bodyPr anchor="b"/>
          <a:lstStyle/>
          <a:p>
            <a:pPr algn="r">
              <a:lnSpc>
                <a:spcPct val="100000"/>
              </a:lnSpc>
            </a:pPr>
            <a:fld id="{79F581E2-5255-48B6-BC2C-83CF64F705E3}" type="slidenum">
              <a:rPr lang="en-US" sz="1200" b="0" strike="noStrike" spc="-1">
                <a:solidFill>
                  <a:srgbClr val="000000"/>
                </a:solidFill>
                <a:uFill>
                  <a:solidFill>
                    <a:srgbClr val="FFFFFF"/>
                  </a:solidFill>
                </a:uFill>
                <a:latin typeface="+mn-lt"/>
                <a:ea typeface="+mn-ea"/>
              </a:rPr>
              <a:t>6</a:t>
            </a:fld>
            <a:endParaRPr lang="en-US" sz="1200" b="0" strike="noStrike" spc="-1">
              <a:solidFill>
                <a:srgbClr val="000000"/>
              </a:solidFill>
              <a:uFill>
                <a:solidFill>
                  <a:srgbClr val="FFFFFF"/>
                </a:solidFill>
              </a:uFill>
              <a:latin typeface="Times New Roman"/>
            </a:endParaRPr>
          </a:p>
        </p:txBody>
      </p:sp>
    </p:spTree>
    <p:extLst>
      <p:ext uri="{BB962C8B-B14F-4D97-AF65-F5344CB8AC3E}">
        <p14:creationId xmlns:p14="http://schemas.microsoft.com/office/powerpoint/2010/main" val="42937977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7</a:t>
            </a:fld>
            <a:endParaRPr lang="en-US"/>
          </a:p>
        </p:txBody>
      </p:sp>
    </p:spTree>
    <p:extLst>
      <p:ext uri="{BB962C8B-B14F-4D97-AF65-F5344CB8AC3E}">
        <p14:creationId xmlns:p14="http://schemas.microsoft.com/office/powerpoint/2010/main" val="898820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latin typeface="Arial" panose="020B0604020202020204" pitchFamily="34" charset="0"/>
                <a:cs typeface="Arial" panose="020B0604020202020204" pitchFamily="34" charset="0"/>
              </a:rPr>
              <a:t>Mae’n annog asiantaethau i gydweithredu a rhannu gwybodaeth, sy’n hanfodol er mwyn sicrhau y nodir anghenion yn gynnar. </a:t>
            </a:r>
          </a:p>
          <a:p>
            <a:r>
              <a:rPr lang="cy-GB" dirty="0" smtClean="0">
                <a:latin typeface="Arial" panose="020B0604020202020204" pitchFamily="34" charset="0"/>
                <a:cs typeface="Arial" panose="020B0604020202020204" pitchFamily="34" charset="0"/>
              </a:rPr>
              <a:t>Bydd rolau statudol megis y Swyddog Arweiniol Clinigol Dynodedig Addysg (DECLO) a’r swyddog</a:t>
            </a:r>
            <a:r>
              <a:rPr lang="cy-GB" baseline="0" dirty="0" smtClean="0">
                <a:latin typeface="Arial" panose="020B0604020202020204" pitchFamily="34" charset="0"/>
                <a:cs typeface="Arial" panose="020B0604020202020204" pitchFamily="34" charset="0"/>
              </a:rPr>
              <a:t> </a:t>
            </a:r>
            <a:r>
              <a:rPr lang="cy-GB" baseline="0" dirty="0" err="1" smtClean="0">
                <a:latin typeface="Arial" panose="020B0604020202020204" pitchFamily="34" charset="0"/>
                <a:cs typeface="Arial" panose="020B0604020202020204" pitchFamily="34" charset="0"/>
              </a:rPr>
              <a:t>arweinyddol</a:t>
            </a:r>
            <a:r>
              <a:rPr lang="cy-GB" dirty="0" smtClean="0">
                <a:latin typeface="Arial" panose="020B0604020202020204" pitchFamily="34" charset="0"/>
                <a:cs typeface="Arial" panose="020B0604020202020204" pitchFamily="34" charset="0"/>
              </a:rPr>
              <a:t> blynyddoedd cynnar yn anelu at esmwytho cydweithrediad a threfniadau pontio.  </a:t>
            </a:r>
          </a:p>
          <a:p>
            <a:endParaRPr lang="cy-GB" dirty="0" smtClean="0">
              <a:latin typeface="Arial" panose="020B0604020202020204" pitchFamily="34" charset="0"/>
              <a:cs typeface="Arial" panose="020B0604020202020204" pitchFamily="34" charset="0"/>
            </a:endParaRPr>
          </a:p>
          <a:p>
            <a:pPr algn="ctr"/>
            <a:r>
              <a:rPr lang="cy-GB" b="1" i="1" dirty="0" smtClean="0">
                <a:latin typeface="Arial" panose="020B0604020202020204" pitchFamily="34" charset="0"/>
                <a:cs typeface="Arial" panose="020B0604020202020204" pitchFamily="34" charset="0"/>
              </a:rPr>
              <a:t>Dweud fy stori un waith  </a:t>
            </a:r>
          </a:p>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8</a:t>
            </a:fld>
            <a:endParaRPr lang="en-US"/>
          </a:p>
        </p:txBody>
      </p:sp>
    </p:spTree>
    <p:extLst>
      <p:ext uri="{BB962C8B-B14F-4D97-AF65-F5344CB8AC3E}">
        <p14:creationId xmlns:p14="http://schemas.microsoft.com/office/powerpoint/2010/main" val="89196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cy-GB" dirty="0" smtClean="0">
                <a:latin typeface="Arial" panose="020B0604020202020204" pitchFamily="34" charset="0"/>
                <a:cs typeface="Arial" panose="020B0604020202020204" pitchFamily="34" charset="0"/>
              </a:rPr>
              <a:t>Bydd adolygiadau yn canolbwyntio ar yr unigolyn, a chefnogir disgyblion a’u teuluoedd i gyfrannu at gynlluniau, deilliannau a darpariaeth yn y dyfodol er mwyn bodloni angen. </a:t>
            </a:r>
          </a:p>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9</a:t>
            </a:fld>
            <a:endParaRPr lang="en-US"/>
          </a:p>
        </p:txBody>
      </p:sp>
    </p:spTree>
    <p:extLst>
      <p:ext uri="{BB962C8B-B14F-4D97-AF65-F5344CB8AC3E}">
        <p14:creationId xmlns:p14="http://schemas.microsoft.com/office/powerpoint/2010/main" val="2596945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cy-GB" dirty="0" smtClean="0">
                <a:latin typeface="Arial" panose="020B0604020202020204" pitchFamily="34" charset="0"/>
                <a:cs typeface="Arial" panose="020B0604020202020204" pitchFamily="34" charset="0"/>
              </a:rPr>
              <a:t>Deilliannau</a:t>
            </a:r>
            <a:r>
              <a:rPr lang="cy-GB" baseline="0" dirty="0" smtClean="0">
                <a:latin typeface="Arial" panose="020B0604020202020204" pitchFamily="34" charset="0"/>
                <a:cs typeface="Arial" panose="020B0604020202020204" pitchFamily="34" charset="0"/>
              </a:rPr>
              <a:t> sydd yn sicrhau bod plentyn </a:t>
            </a:r>
            <a:r>
              <a:rPr lang="cy-GB" dirty="0" smtClean="0">
                <a:latin typeface="Arial" panose="020B0604020202020204" pitchFamily="34" charset="0"/>
                <a:cs typeface="Arial" panose="020B0604020202020204" pitchFamily="34" charset="0"/>
              </a:rPr>
              <a:t> yn cyflawni ei botensial yn llawn. </a:t>
            </a:r>
          </a:p>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10</a:t>
            </a:fld>
            <a:endParaRPr lang="en-US"/>
          </a:p>
        </p:txBody>
      </p:sp>
    </p:spTree>
    <p:extLst>
      <p:ext uri="{BB962C8B-B14F-4D97-AF65-F5344CB8AC3E}">
        <p14:creationId xmlns:p14="http://schemas.microsoft.com/office/powerpoint/2010/main" val="40784768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11</a:t>
            </a:fld>
            <a:endParaRPr lang="en-US" dirty="0"/>
          </a:p>
        </p:txBody>
      </p:sp>
    </p:spTree>
    <p:extLst>
      <p:ext uri="{BB962C8B-B14F-4D97-AF65-F5344CB8AC3E}">
        <p14:creationId xmlns:p14="http://schemas.microsoft.com/office/powerpoint/2010/main" val="8576972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err="1" smtClean="0"/>
              <a:t>ALl</a:t>
            </a:r>
            <a:r>
              <a:rPr lang="cy-GB" baseline="0" dirty="0" smtClean="0"/>
              <a:t> fydd yn gyfrifol – deddf ADY</a:t>
            </a:r>
          </a:p>
          <a:p>
            <a:r>
              <a:rPr lang="cy-GB" baseline="0" dirty="0" smtClean="0"/>
              <a:t>Lleoliadau yn gyfrifol – deddf cydraddoldeb 2010</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12</a:t>
            </a:fld>
            <a:endParaRPr lang="en-US"/>
          </a:p>
        </p:txBody>
      </p:sp>
    </p:spTree>
    <p:extLst>
      <p:ext uri="{BB962C8B-B14F-4D97-AF65-F5344CB8AC3E}">
        <p14:creationId xmlns:p14="http://schemas.microsoft.com/office/powerpoint/2010/main" val="742626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13</a:t>
            </a:fld>
            <a:endParaRPr lang="en-US" dirty="0"/>
          </a:p>
        </p:txBody>
      </p:sp>
    </p:spTree>
    <p:extLst>
      <p:ext uri="{BB962C8B-B14F-4D97-AF65-F5344CB8AC3E}">
        <p14:creationId xmlns:p14="http://schemas.microsoft.com/office/powerpoint/2010/main" val="5105881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Disodli’r system presennol sydd dros 30 mlynedd ac yn anaddas i’r diben rŵan</a:t>
            </a:r>
          </a:p>
          <a:p>
            <a:r>
              <a:rPr lang="cy-GB" dirty="0" smtClean="0"/>
              <a:t>Cyfnod ymgynghori wedi dod</a:t>
            </a:r>
            <a:r>
              <a:rPr lang="cy-GB" baseline="0" dirty="0" smtClean="0"/>
              <a:t> i ben diwedd Mawrth – casglu ac ymateb i’r ymatebion. </a:t>
            </a:r>
          </a:p>
          <a:p>
            <a:r>
              <a:rPr lang="cy-GB" baseline="0" dirty="0" smtClean="0"/>
              <a:t>Cod drafft terfynol yn cael ei chyhoeddi Rhagfyr 2019 – os na fydd rhywbeth cyfreithiol mawr wedi codi o’r ymgynghoriad</a:t>
            </a:r>
          </a:p>
          <a:p>
            <a:r>
              <a:rPr lang="cy-GB" baseline="0" dirty="0" smtClean="0"/>
              <a:t>Dim ‘cod ymarfer’ fel yr un presennol</a:t>
            </a:r>
          </a:p>
          <a:p>
            <a:r>
              <a:rPr lang="cy-GB" baseline="0" dirty="0" smtClean="0"/>
              <a:t>Does dim angen gôr boeni am y newidiadau – </a:t>
            </a:r>
            <a:r>
              <a:rPr lang="cy-GB" baseline="0" dirty="0" err="1" smtClean="0"/>
              <a:t>ALl</a:t>
            </a:r>
            <a:r>
              <a:rPr lang="cy-GB" baseline="0" dirty="0" smtClean="0"/>
              <a:t> yn cyd weithio ac yn arwain drwy’r newidiadau</a:t>
            </a:r>
          </a:p>
        </p:txBody>
      </p:sp>
      <p:sp>
        <p:nvSpPr>
          <p:cNvPr id="4" name="Slide Number Placeholder 3"/>
          <p:cNvSpPr>
            <a:spLocks noGrp="1"/>
          </p:cNvSpPr>
          <p:nvPr>
            <p:ph type="sldNum" sz="quarter" idx="10"/>
          </p:nvPr>
        </p:nvSpPr>
        <p:spPr/>
        <p:txBody>
          <a:bodyPr/>
          <a:lstStyle/>
          <a:p>
            <a:fld id="{FD88BFF2-AC2D-6B4A-AEE0-087A0F8F15E0}" type="slidenum">
              <a:rPr lang="en-US" smtClean="0"/>
              <a:t>14</a:t>
            </a:fld>
            <a:endParaRPr lang="en-US"/>
          </a:p>
        </p:txBody>
      </p:sp>
    </p:spTree>
    <p:extLst>
      <p:ext uri="{BB962C8B-B14F-4D97-AF65-F5344CB8AC3E}">
        <p14:creationId xmlns:p14="http://schemas.microsoft.com/office/powerpoint/2010/main" val="27324452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Disodli’r system presennol sydd dros 30 mlynedd ac yn anaddas i’r diben rŵan</a:t>
            </a:r>
          </a:p>
          <a:p>
            <a:r>
              <a:rPr lang="cy-GB" dirty="0" smtClean="0"/>
              <a:t>Cyfnod ymgynghori wedi dod</a:t>
            </a:r>
            <a:r>
              <a:rPr lang="cy-GB" baseline="0" dirty="0" smtClean="0"/>
              <a:t> i ben diwedd Mawrth – casglu ac ymateb i’r ymatebion. </a:t>
            </a:r>
          </a:p>
          <a:p>
            <a:r>
              <a:rPr lang="cy-GB" baseline="0" dirty="0" smtClean="0"/>
              <a:t>Cod drafft terfynol yn cael ei chyhoeddi Rhagfyr 2019 – os na fydd rhywbeth cyfreithiol mawr wedi codi o’r ymgynghoriad</a:t>
            </a:r>
          </a:p>
          <a:p>
            <a:r>
              <a:rPr lang="cy-GB" baseline="0" dirty="0" smtClean="0"/>
              <a:t>Dim ‘cod ymarfer’ fel yr un presennol</a:t>
            </a:r>
          </a:p>
          <a:p>
            <a:r>
              <a:rPr lang="cy-GB" baseline="0" dirty="0" smtClean="0"/>
              <a:t>Does dim angen gôr boeni am y newidiadau – </a:t>
            </a:r>
            <a:r>
              <a:rPr lang="cy-GB" baseline="0" dirty="0" err="1" smtClean="0"/>
              <a:t>ALl</a:t>
            </a:r>
            <a:r>
              <a:rPr lang="cy-GB" baseline="0" dirty="0" smtClean="0"/>
              <a:t> yn cyd weithio ac yn arwain drwy’r newidiadau</a:t>
            </a:r>
          </a:p>
        </p:txBody>
      </p:sp>
      <p:sp>
        <p:nvSpPr>
          <p:cNvPr id="4" name="Slide Number Placeholder 3"/>
          <p:cNvSpPr>
            <a:spLocks noGrp="1"/>
          </p:cNvSpPr>
          <p:nvPr>
            <p:ph type="sldNum" sz="quarter" idx="10"/>
          </p:nvPr>
        </p:nvSpPr>
        <p:spPr/>
        <p:txBody>
          <a:bodyPr/>
          <a:lstStyle/>
          <a:p>
            <a:fld id="{FD88BFF2-AC2D-6B4A-AEE0-087A0F8F15E0}" type="slidenum">
              <a:rPr lang="en-US" smtClean="0"/>
              <a:t>15</a:t>
            </a:fld>
            <a:endParaRPr lang="en-US"/>
          </a:p>
        </p:txBody>
      </p:sp>
    </p:spTree>
    <p:extLst>
      <p:ext uri="{BB962C8B-B14F-4D97-AF65-F5344CB8AC3E}">
        <p14:creationId xmlns:p14="http://schemas.microsoft.com/office/powerpoint/2010/main" val="27358693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16</a:t>
            </a:fld>
            <a:endParaRPr lang="en-US" dirty="0"/>
          </a:p>
        </p:txBody>
      </p:sp>
    </p:spTree>
    <p:extLst>
      <p:ext uri="{BB962C8B-B14F-4D97-AF65-F5344CB8AC3E}">
        <p14:creationId xmlns:p14="http://schemas.microsoft.com/office/powerpoint/2010/main" val="42647962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Adnabod cryfderau a meysydd sydd angen cefnogaeth. Goresgyn unrhyw rhwystr</a:t>
            </a:r>
            <a:r>
              <a:rPr lang="cy-GB" baseline="0" dirty="0" smtClean="0"/>
              <a:t> drwy; addasiadau, darparu adnoddau  pwrpasol a / neu darparu cefnogaeth amserol</a:t>
            </a:r>
          </a:p>
          <a:p>
            <a:r>
              <a:rPr lang="cy-GB" baseline="0" dirty="0" smtClean="0"/>
              <a:t>Bod yn wyliadwrus nac ydym yn gôr label plant – gallu cael effaith negyddol ar ddeilliannau</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17</a:t>
            </a:fld>
            <a:endParaRPr lang="en-US"/>
          </a:p>
        </p:txBody>
      </p:sp>
    </p:spTree>
    <p:extLst>
      <p:ext uri="{BB962C8B-B14F-4D97-AF65-F5344CB8AC3E}">
        <p14:creationId xmlns:p14="http://schemas.microsoft.com/office/powerpoint/2010/main" val="41520418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Datblygu’r gweithlu – mynediad at wybodaeth briodol, creu amgylcheddau</a:t>
            </a:r>
            <a:r>
              <a:rPr lang="cy-GB" baseline="0" dirty="0" smtClean="0"/>
              <a:t> cyfeillgar i gyfathrebu a dulliau ymyrraeth dosbarth / ystafell gyfan</a:t>
            </a:r>
          </a:p>
          <a:p>
            <a:r>
              <a:rPr lang="cy-GB" baseline="0" dirty="0" smtClean="0"/>
              <a:t>E.E: amserlen weledol, </a:t>
            </a:r>
            <a:r>
              <a:rPr lang="cy-GB" baseline="0" dirty="0" err="1" smtClean="0"/>
              <a:t>makaton</a:t>
            </a:r>
            <a:r>
              <a:rPr lang="cy-GB" baseline="0" dirty="0" smtClean="0"/>
              <a:t>, ystafell wedi’i drefnu’n ofalus, </a:t>
            </a:r>
          </a:p>
          <a:p>
            <a:r>
              <a:rPr lang="cy-GB" baseline="0" dirty="0" smtClean="0"/>
              <a:t>DDASIADAU RHESYMOL</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20</a:t>
            </a:fld>
            <a:endParaRPr lang="en-US"/>
          </a:p>
        </p:txBody>
      </p:sp>
    </p:spTree>
    <p:extLst>
      <p:ext uri="{BB962C8B-B14F-4D97-AF65-F5344CB8AC3E}">
        <p14:creationId xmlns:p14="http://schemas.microsoft.com/office/powerpoint/2010/main" val="3043209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Tynnu sylw yn ôl at beth yw a beth sydd ddim yn  ADY.</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21</a:t>
            </a:fld>
            <a:endParaRPr lang="en-US"/>
          </a:p>
        </p:txBody>
      </p:sp>
    </p:spTree>
    <p:extLst>
      <p:ext uri="{BB962C8B-B14F-4D97-AF65-F5344CB8AC3E}">
        <p14:creationId xmlns:p14="http://schemas.microsoft.com/office/powerpoint/2010/main" val="2770196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Dull ymateb graddoledig. Cam i dargedu plant ond</a:t>
            </a:r>
            <a:r>
              <a:rPr lang="cy-GB" baseline="0" dirty="0" smtClean="0"/>
              <a:t> ddim o rheidrwydd yn blant ADY. </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22</a:t>
            </a:fld>
            <a:endParaRPr lang="en-US"/>
          </a:p>
        </p:txBody>
      </p:sp>
    </p:spTree>
    <p:extLst>
      <p:ext uri="{BB962C8B-B14F-4D97-AF65-F5344CB8AC3E}">
        <p14:creationId xmlns:p14="http://schemas.microsoft.com/office/powerpoint/2010/main" val="907298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Iechyd</a:t>
            </a:r>
            <a:r>
              <a:rPr lang="cy-GB" baseline="0" dirty="0" smtClean="0"/>
              <a:t> a/ neu’r </a:t>
            </a:r>
            <a:r>
              <a:rPr lang="cy-GB" baseline="0" dirty="0" err="1" smtClean="0"/>
              <a:t>ALl</a:t>
            </a:r>
            <a:r>
              <a:rPr lang="cy-GB" baseline="0" dirty="0" smtClean="0"/>
              <a:t> fydd yn gyfrifol am </a:t>
            </a:r>
            <a:r>
              <a:rPr lang="cy-GB" baseline="0" dirty="0" err="1" smtClean="0"/>
              <a:t>DdY</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23</a:t>
            </a:fld>
            <a:endParaRPr lang="en-US"/>
          </a:p>
        </p:txBody>
      </p:sp>
    </p:spTree>
    <p:extLst>
      <p:ext uri="{BB962C8B-B14F-4D97-AF65-F5344CB8AC3E}">
        <p14:creationId xmlns:p14="http://schemas.microsoft.com/office/powerpoint/2010/main" val="10507321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60</a:t>
            </a:fld>
            <a:endParaRPr lang="en-US" dirty="0"/>
          </a:p>
        </p:txBody>
      </p:sp>
    </p:spTree>
    <p:extLst>
      <p:ext uri="{BB962C8B-B14F-4D97-AF65-F5344CB8AC3E}">
        <p14:creationId xmlns:p14="http://schemas.microsoft.com/office/powerpoint/2010/main" val="12437348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ea typeface="ＭＳ Ｐゴシック" pitchFamily="-110" charset="-128"/>
              <a:cs typeface="ＭＳ Ｐゴシック" pitchFamily="-110" charset="-128"/>
            </a:endParaRPr>
          </a:p>
        </p:txBody>
      </p:sp>
      <p:sp>
        <p:nvSpPr>
          <p:cNvPr id="15363" name="Slide Number Placeholder 3"/>
          <p:cNvSpPr>
            <a:spLocks noGrp="1"/>
          </p:cNvSpPr>
          <p:nvPr>
            <p:ph type="sldNum" sz="quarter" idx="5"/>
          </p:nvPr>
        </p:nvSpPr>
        <p:spPr bwMode="auto">
          <a:ln>
            <a:miter lim="800000"/>
            <a:headEnd/>
            <a:tailEnd/>
          </a:ln>
        </p:spPr>
        <p:txBody>
          <a:bodyPr/>
          <a:lstStyle/>
          <a:p>
            <a:pPr>
              <a:defRPr/>
            </a:pPr>
            <a:fld id="{B88BB558-4584-BA4B-A456-9DEAF13E99E5}" type="slidenum">
              <a:rPr lang="en-US"/>
              <a:pPr>
                <a:defRPr/>
              </a:pPr>
              <a:t>61</a:t>
            </a:fld>
            <a:endParaRPr lang="en-US"/>
          </a:p>
        </p:txBody>
      </p:sp>
    </p:spTree>
    <p:extLst>
      <p:ext uri="{BB962C8B-B14F-4D97-AF65-F5344CB8AC3E}">
        <p14:creationId xmlns:p14="http://schemas.microsoft.com/office/powerpoint/2010/main" val="441587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noTextEdit="1"/>
          </p:cNvSpPr>
          <p:nvPr>
            <p:ph type="sldImg"/>
          </p:nvPr>
        </p:nvSpPr>
        <p:spPr>
          <a:ln/>
        </p:spPr>
      </p:sp>
      <p:sp>
        <p:nvSpPr>
          <p:cNvPr id="5837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a:latin typeface="Times New Roman" charset="0"/>
              </a:rPr>
              <a:t>The things that are important to us are the things that we say as individuals are important to us. We say these things through our words and actions. When what we say is directly contradicted by our actions then it is usually the actions that are the more honest reflection of what is important to us. These can be about people, things we like to do, possessions, routines and rituals </a:t>
            </a:r>
            <a:r>
              <a:rPr lang="en-GB" dirty="0" err="1">
                <a:latin typeface="Times New Roman" charset="0"/>
              </a:rPr>
              <a:t>etc</a:t>
            </a:r>
            <a:endParaRPr lang="en-GB" dirty="0">
              <a:latin typeface="Times New Roman" charset="0"/>
            </a:endParaRPr>
          </a:p>
          <a:p>
            <a:pPr eaLnBrk="1" hangingPunct="1"/>
            <a:endParaRPr lang="en-US" dirty="0">
              <a:latin typeface="Times New Roman" charset="0"/>
            </a:endParaRPr>
          </a:p>
        </p:txBody>
      </p:sp>
      <p:sp>
        <p:nvSpPr>
          <p:cNvPr id="5837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CE87162A-D956-E447-83F1-237C189CA6C7}" type="slidenum">
              <a:rPr lang="en-US" sz="1200">
                <a:sym typeface="Times New Roman" charset="0"/>
              </a:rPr>
              <a:pPr eaLnBrk="1" hangingPunct="1"/>
              <a:t>65</a:t>
            </a:fld>
            <a:endParaRPr lang="en-US" sz="1200">
              <a:sym typeface="Times New Roman" charset="0"/>
            </a:endParaRPr>
          </a:p>
        </p:txBody>
      </p:sp>
    </p:spTree>
    <p:extLst>
      <p:ext uri="{BB962C8B-B14F-4D97-AF65-F5344CB8AC3E}">
        <p14:creationId xmlns:p14="http://schemas.microsoft.com/office/powerpoint/2010/main" val="23686789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smtClean="0"/>
              <a:t>Environment:  room  arrangements,  adaptions.    Equipment  and  resources.    Mobility,  medication,  diagnosis  and  how  best  to  support  your  child.    What  are  the  routines  that  support  your  child   at  home  and  out  and  about   (mealtimes,  sleeping  </a:t>
            </a:r>
            <a:r>
              <a:rPr lang="en-GB" dirty="0" err="1" smtClean="0"/>
              <a:t>etc</a:t>
            </a:r>
            <a:r>
              <a:rPr lang="en-GB" dirty="0" smtClean="0"/>
              <a:t>)?    Intimate  care  routines.    How  do  people  currently  support  your  child?    Are  there  any  dangers  we  need  to  consider  in  relation  to  your  child?  Do  they  put   things  in  their  mouth,  bite  others,  run  off?    What  are  your  child’s  communication  needs?      Does  your  child  have  any  allergies  or  medication?    </a:t>
            </a:r>
          </a:p>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66</a:t>
            </a:fld>
            <a:endParaRPr lang="en-US"/>
          </a:p>
        </p:txBody>
      </p:sp>
    </p:spTree>
    <p:extLst>
      <p:ext uri="{BB962C8B-B14F-4D97-AF65-F5344CB8AC3E}">
        <p14:creationId xmlns:p14="http://schemas.microsoft.com/office/powerpoint/2010/main" val="7189838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D69265BB-7B3D-4E32-9B44-3EAC60120FE1}" type="slidenum">
              <a:rPr lang="en-US">
                <a:latin typeface="Arial" charset="0"/>
              </a:rPr>
              <a:pPr/>
              <a:t>67</a:t>
            </a:fld>
            <a:endParaRPr lang="en-US">
              <a:latin typeface="Arial" charset="0"/>
            </a:endParaRPr>
          </a:p>
        </p:txBody>
      </p:sp>
      <p:sp>
        <p:nvSpPr>
          <p:cNvPr id="82947"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a:bodyPr>
          <a:lstStyle/>
          <a:p>
            <a:pPr eaLnBrk="1" hangingPunct="1">
              <a:defRPr/>
            </a:pPr>
            <a:r>
              <a:rPr lang="en-GB" dirty="0" smtClean="0">
                <a:solidFill>
                  <a:srgbClr val="0070C0"/>
                </a:solidFill>
                <a:effectLst>
                  <a:outerShdw blurRad="38100" dist="38100" dir="2700000" algn="tl">
                    <a:srgbClr val="C0C0C0"/>
                  </a:outerShdw>
                </a:effectLst>
              </a:rPr>
              <a:t>Just because something is important to you doesn’t mean you are going to get it, and just because it is important for you doesn’t mean we do it to you – we have to work out where the balance is and how we can accommodate it.</a:t>
            </a:r>
          </a:p>
          <a:p>
            <a:pPr eaLnBrk="1" hangingPunct="1">
              <a:defRPr/>
            </a:pPr>
            <a:endParaRPr lang="en-GB" dirty="0" smtClean="0"/>
          </a:p>
        </p:txBody>
      </p:sp>
      <p:sp>
        <p:nvSpPr>
          <p:cNvPr id="82949" name="Slide Number Placeholder 3"/>
          <p:cNvSpPr txBox="1">
            <a:spLocks noGrp="1"/>
          </p:cNvSpPr>
          <p:nvPr/>
        </p:nvSpPr>
        <p:spPr bwMode="auto">
          <a:xfrm>
            <a:off x="3816574" y="10235580"/>
            <a:ext cx="2919748" cy="538814"/>
          </a:xfrm>
          <a:prstGeom prst="rect">
            <a:avLst/>
          </a:prstGeom>
          <a:noFill/>
          <a:ln w="9525">
            <a:noFill/>
            <a:miter lim="800000"/>
            <a:headEnd/>
            <a:tailEnd/>
          </a:ln>
        </p:spPr>
        <p:txBody>
          <a:bodyPr anchor="b"/>
          <a:lstStyle/>
          <a:p>
            <a:pPr algn="r"/>
            <a:fld id="{54001481-A24F-4F0A-807E-D857A3E7000C}" type="slidenum">
              <a:rPr lang="en-US" sz="1200">
                <a:ea typeface="ＭＳ Ｐゴシック" pitchFamily="34" charset="-128"/>
              </a:rPr>
              <a:pPr algn="r"/>
              <a:t>67</a:t>
            </a:fld>
            <a:endParaRPr lang="en-US" sz="1200">
              <a:ea typeface="ＭＳ Ｐゴシック" pitchFamily="34" charset="-128"/>
            </a:endParaRPr>
          </a:p>
        </p:txBody>
      </p:sp>
    </p:spTree>
    <p:extLst>
      <p:ext uri="{BB962C8B-B14F-4D97-AF65-F5344CB8AC3E}">
        <p14:creationId xmlns:p14="http://schemas.microsoft.com/office/powerpoint/2010/main" val="41900913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9C38160F-6791-D940-A9C3-7F9A4A382939}" type="slidenum">
              <a:rPr lang="en-US" sz="1200">
                <a:cs typeface="ＭＳ Ｐゴシック" charset="0"/>
              </a:rPr>
              <a:pPr eaLnBrk="1" hangingPunct="1"/>
              <a:t>68</a:t>
            </a:fld>
            <a:endParaRPr lang="en-US" sz="1200">
              <a:cs typeface="ＭＳ Ｐゴシック" charset="0"/>
            </a:endParaRPr>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GB">
              <a:latin typeface="Times New Roman" charset="0"/>
            </a:endParaRPr>
          </a:p>
        </p:txBody>
      </p:sp>
    </p:spTree>
    <p:extLst>
      <p:ext uri="{BB962C8B-B14F-4D97-AF65-F5344CB8AC3E}">
        <p14:creationId xmlns:p14="http://schemas.microsoft.com/office/powerpoint/2010/main" val="5774150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9C38160F-6791-D940-A9C3-7F9A4A382939}" type="slidenum">
              <a:rPr lang="en-US" sz="1200">
                <a:cs typeface="ＭＳ Ｐゴシック" charset="0"/>
              </a:rPr>
              <a:pPr eaLnBrk="1" hangingPunct="1"/>
              <a:t>69</a:t>
            </a:fld>
            <a:endParaRPr lang="en-US" sz="1200">
              <a:cs typeface="ＭＳ Ｐゴシック" charset="0"/>
            </a:endParaRPr>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GB">
              <a:latin typeface="Times New Roman" charset="0"/>
            </a:endParaRPr>
          </a:p>
        </p:txBody>
      </p:sp>
    </p:spTree>
    <p:extLst>
      <p:ext uri="{BB962C8B-B14F-4D97-AF65-F5344CB8AC3E}">
        <p14:creationId xmlns:p14="http://schemas.microsoft.com/office/powerpoint/2010/main" val="12235989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70</a:t>
            </a:fld>
            <a:endParaRPr lang="en-US" dirty="0"/>
          </a:p>
        </p:txBody>
      </p:sp>
    </p:spTree>
    <p:extLst>
      <p:ext uri="{BB962C8B-B14F-4D97-AF65-F5344CB8AC3E}">
        <p14:creationId xmlns:p14="http://schemas.microsoft.com/office/powerpoint/2010/main" val="3484657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Canfod gwybodaeth</a:t>
            </a:r>
            <a:r>
              <a:rPr lang="cy-GB" baseline="0" dirty="0" smtClean="0"/>
              <a:t> p</a:t>
            </a:r>
            <a:r>
              <a:rPr lang="cy-GB" dirty="0" smtClean="0"/>
              <a:t>enodol.</a:t>
            </a:r>
            <a:r>
              <a:rPr lang="cy-GB" baseline="0" dirty="0" smtClean="0"/>
              <a:t> Deall mwy am yr hyn sy’n bwysig i’r plentyn ac i wneud yn siŵr fod ganddynt yn union y gefnogaeth maent ei hangen bob dydd. </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71</a:t>
            </a:fld>
            <a:endParaRPr lang="en-US" dirty="0"/>
          </a:p>
        </p:txBody>
      </p:sp>
    </p:spTree>
    <p:extLst>
      <p:ext uri="{BB962C8B-B14F-4D97-AF65-F5344CB8AC3E}">
        <p14:creationId xmlns:p14="http://schemas.microsoft.com/office/powerpoint/2010/main" val="32208903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smtClean="0"/>
              <a:t>Adnodd hollbwysig ar gyfer staff i gefnogi plentyn. Gellir osgoi rhwystredigaeth. Ymddygiad y plentyn yn cael ei ddeall fel cyfathrebu</a:t>
            </a:r>
            <a:r>
              <a:rPr lang="cy-GB" baseline="0" dirty="0" smtClean="0"/>
              <a:t> – staff eu cefnogi =‘n llawer mwy effeithiol.  </a:t>
            </a:r>
            <a:r>
              <a:rPr lang="cy-GB" baseline="0" dirty="0" err="1" smtClean="0"/>
              <a:t>Tips</a:t>
            </a:r>
            <a:r>
              <a:rPr lang="cy-GB" baseline="0" dirty="0" smtClean="0"/>
              <a:t> – cynnwys dyddiad a phryd byddwch yn ei  adolygu. Bod yn glir a phenodol. Ychwanegu’r wybodaeth i’r P1D</a:t>
            </a: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72</a:t>
            </a:fld>
            <a:endParaRPr lang="en-US"/>
          </a:p>
        </p:txBody>
      </p:sp>
    </p:spTree>
    <p:extLst>
      <p:ext uri="{BB962C8B-B14F-4D97-AF65-F5344CB8AC3E}">
        <p14:creationId xmlns:p14="http://schemas.microsoft.com/office/powerpoint/2010/main" val="39351531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73</a:t>
            </a:fld>
            <a:endParaRPr lang="en-US" dirty="0"/>
          </a:p>
        </p:txBody>
      </p:sp>
    </p:spTree>
    <p:extLst>
      <p:ext uri="{BB962C8B-B14F-4D97-AF65-F5344CB8AC3E}">
        <p14:creationId xmlns:p14="http://schemas.microsoft.com/office/powerpoint/2010/main" val="40460385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9C38160F-6791-D940-A9C3-7F9A4A382939}" type="slidenum">
              <a:rPr lang="en-US" sz="1200">
                <a:cs typeface="ＭＳ Ｐゴシック" charset="0"/>
              </a:rPr>
              <a:pPr eaLnBrk="1" hangingPunct="1"/>
              <a:t>74</a:t>
            </a:fld>
            <a:endParaRPr lang="en-US" sz="1200">
              <a:cs typeface="ＭＳ Ｐゴシック" charset="0"/>
            </a:endParaRPr>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eaLnBrk="1" hangingPunct="1"/>
            <a:endParaRPr lang="en-GB">
              <a:latin typeface="Times New Roman" charset="0"/>
            </a:endParaRPr>
          </a:p>
        </p:txBody>
      </p:sp>
    </p:spTree>
    <p:extLst>
      <p:ext uri="{BB962C8B-B14F-4D97-AF65-F5344CB8AC3E}">
        <p14:creationId xmlns:p14="http://schemas.microsoft.com/office/powerpoint/2010/main" val="14241168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FD88BFF2-AC2D-6B4A-AEE0-087A0F8F15E0}" type="slidenum">
              <a:rPr lang="en-US" smtClean="0"/>
              <a:t>75</a:t>
            </a:fld>
            <a:endParaRPr lang="en-US" dirty="0"/>
          </a:p>
        </p:txBody>
      </p:sp>
    </p:spTree>
    <p:extLst>
      <p:ext uri="{BB962C8B-B14F-4D97-AF65-F5344CB8AC3E}">
        <p14:creationId xmlns:p14="http://schemas.microsoft.com/office/powerpoint/2010/main" val="399644108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85</a:t>
            </a:fld>
            <a:endParaRPr lang="en-US" dirty="0"/>
          </a:p>
        </p:txBody>
      </p:sp>
    </p:spTree>
    <p:extLst>
      <p:ext uri="{BB962C8B-B14F-4D97-AF65-F5344CB8AC3E}">
        <p14:creationId xmlns:p14="http://schemas.microsoft.com/office/powerpoint/2010/main" val="91056642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88BFF2-AC2D-6B4A-AEE0-087A0F8F15E0}" type="slidenum">
              <a:rPr lang="en-US" smtClean="0"/>
              <a:t>86</a:t>
            </a:fld>
            <a:endParaRPr lang="en-US" dirty="0"/>
          </a:p>
        </p:txBody>
      </p:sp>
    </p:spTree>
    <p:extLst>
      <p:ext uri="{BB962C8B-B14F-4D97-AF65-F5344CB8AC3E}">
        <p14:creationId xmlns:p14="http://schemas.microsoft.com/office/powerpoint/2010/main" val="1896628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10/12/2020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30193493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10/12/2020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941524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5A05E0-CDE5-450B-8095-CCE06ADB04FF}" type="datetimeFigureOut">
              <a:rPr lang="en-GB" smtClean="0"/>
              <a:t>10/12/2020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3834873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55A05E0-CDE5-450B-8095-CCE06ADB04FF}" type="datetimeFigureOut">
              <a:rPr lang="en-GB" smtClean="0"/>
              <a:t>10/12/2020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3079074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55A05E0-CDE5-450B-8095-CCE06ADB04FF}" type="datetimeFigureOut">
              <a:rPr lang="en-GB" smtClean="0"/>
              <a:t>10/12/2020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3182128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5A05E0-CDE5-450B-8095-CCE06ADB04FF}" type="datetimeFigureOut">
              <a:rPr lang="en-GB" smtClean="0"/>
              <a:t>10/12/2020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2894723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5A05E0-CDE5-450B-8095-CCE06ADB04FF}" type="datetimeFigureOut">
              <a:rPr lang="en-GB" smtClean="0"/>
              <a:t>10/12/2020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1324786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55A05E0-CDE5-450B-8095-CCE06ADB04FF}" type="datetimeFigureOut">
              <a:rPr lang="en-GB" smtClean="0"/>
              <a:t>10/12/2020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2293362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55A05E0-CDE5-450B-8095-CCE06ADB04FF}" type="datetimeFigureOut">
              <a:rPr lang="en-GB" smtClean="0"/>
              <a:t>10/12/2020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1209517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10/12/2020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196318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5A05E0-CDE5-450B-8095-CCE06ADB04FF}" type="datetimeFigureOut">
              <a:rPr lang="en-GB" smtClean="0"/>
              <a:t>10/12/2020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D9E41F-EB54-4D8C-9EB0-DA13EBA333E3}" type="slidenum">
              <a:rPr lang="en-GB" smtClean="0"/>
              <a:t>‹#›</a:t>
            </a:fld>
            <a:endParaRPr lang="en-GB"/>
          </a:p>
        </p:txBody>
      </p:sp>
    </p:spTree>
    <p:extLst>
      <p:ext uri="{BB962C8B-B14F-4D97-AF65-F5344CB8AC3E}">
        <p14:creationId xmlns:p14="http://schemas.microsoft.com/office/powerpoint/2010/main" val="31618157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Title, 2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457200" y="274680"/>
            <a:ext cx="8229240" cy="1142640"/>
          </a:xfrm>
          <a:prstGeom prst="rect">
            <a:avLst/>
          </a:prstGeom>
        </p:spPr>
        <p:txBody>
          <a:bodyPr lIns="0" tIns="0" rIns="0" bIns="0" anchor="ctr"/>
          <a:lstStyle/>
          <a:p>
            <a:endParaRPr lang="en-US" sz="1800" b="0" strike="noStrike" spc="-1">
              <a:solidFill>
                <a:srgbClr val="000000"/>
              </a:solidFill>
              <a:uFill>
                <a:solidFill>
                  <a:srgbClr val="FFFFFF"/>
                </a:solidFill>
              </a:uFill>
              <a:latin typeface="Calibri"/>
            </a:endParaRPr>
          </a:p>
        </p:txBody>
      </p:sp>
      <p:sp>
        <p:nvSpPr>
          <p:cNvPr id="52" name="PlaceHolder 2"/>
          <p:cNvSpPr>
            <a:spLocks noGrp="1"/>
          </p:cNvSpPr>
          <p:nvPr>
            <p:ph type="body"/>
          </p:nvPr>
        </p:nvSpPr>
        <p:spPr>
          <a:xfrm>
            <a:off x="45720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
        <p:nvSpPr>
          <p:cNvPr id="53" name="PlaceHolder 3"/>
          <p:cNvSpPr>
            <a:spLocks noGrp="1"/>
          </p:cNvSpPr>
          <p:nvPr>
            <p:ph type="body"/>
          </p:nvPr>
        </p:nvSpPr>
        <p:spPr>
          <a:xfrm>
            <a:off x="4674240" y="1600200"/>
            <a:ext cx="4015800" cy="4525560"/>
          </a:xfrm>
          <a:prstGeom prst="rect">
            <a:avLst/>
          </a:prstGeom>
        </p:spPr>
        <p:txBody>
          <a:bodyPr lIns="0" tIns="0" rIns="0" bIns="0">
            <a:normAutofit/>
          </a:bodyPr>
          <a:lstStyle/>
          <a:p>
            <a:endParaRPr lang="en-US" sz="3200" b="0" strike="noStrike" spc="-1">
              <a:solidFill>
                <a:srgbClr val="000000"/>
              </a:solidFill>
              <a:uFill>
                <a:solidFill>
                  <a:srgbClr val="FFFFFF"/>
                </a:solidFill>
              </a:uFill>
              <a:latin typeface="Calibri"/>
            </a:endParaRPr>
          </a:p>
        </p:txBody>
      </p:sp>
    </p:spTree>
    <p:extLst>
      <p:ext uri="{BB962C8B-B14F-4D97-AF65-F5344CB8AC3E}">
        <p14:creationId xmlns:p14="http://schemas.microsoft.com/office/powerpoint/2010/main" val="2235717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5A05E0-CDE5-450B-8095-CCE06ADB04FF}" type="datetimeFigureOut">
              <a:rPr lang="en-GB" smtClean="0"/>
              <a:t>10/12/2020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D9E41F-EB54-4D8C-9EB0-DA13EBA333E3}" type="slidenum">
              <a:rPr lang="en-GB" smtClean="0"/>
              <a:t>‹#›</a:t>
            </a:fld>
            <a:endParaRPr lang="en-GB"/>
          </a:p>
        </p:txBody>
      </p:sp>
    </p:spTree>
    <p:extLst>
      <p:ext uri="{BB962C8B-B14F-4D97-AF65-F5344CB8AC3E}">
        <p14:creationId xmlns:p14="http://schemas.microsoft.com/office/powerpoint/2010/main" val="8143819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1.png"/><Relationship Id="rId7"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5.jp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8.jp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20.png"/><Relationship Id="rId7" Type="http://schemas.openxmlformats.org/officeDocument/2006/relationships/diagramLayout" Target="../diagrams/layout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image" Target="../media/image22.png"/><Relationship Id="rId10" Type="http://schemas.microsoft.com/office/2007/relationships/diagramDrawing" Target="../diagrams/drawing1.xml"/><Relationship Id="rId4" Type="http://schemas.openxmlformats.org/officeDocument/2006/relationships/image" Target="../media/image21.png"/><Relationship Id="rId9" Type="http://schemas.openxmlformats.org/officeDocument/2006/relationships/diagramColors" Target="../diagrams/colors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8" Type="http://schemas.openxmlformats.org/officeDocument/2006/relationships/diagramQuickStyle" Target="../diagrams/quickStyle2.xml"/><Relationship Id="rId13" Type="http://schemas.openxmlformats.org/officeDocument/2006/relationships/diagramQuickStyle" Target="../diagrams/quickStyle3.xml"/><Relationship Id="rId3" Type="http://schemas.openxmlformats.org/officeDocument/2006/relationships/image" Target="../media/image21.png"/><Relationship Id="rId7" Type="http://schemas.openxmlformats.org/officeDocument/2006/relationships/diagramLayout" Target="../diagrams/layout2.xml"/><Relationship Id="rId12" Type="http://schemas.openxmlformats.org/officeDocument/2006/relationships/diagramLayout" Target="../diagrams/layout3.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Data" Target="../diagrams/data2.xml"/><Relationship Id="rId11" Type="http://schemas.openxmlformats.org/officeDocument/2006/relationships/diagramData" Target="../diagrams/data3.xml"/><Relationship Id="rId5" Type="http://schemas.openxmlformats.org/officeDocument/2006/relationships/image" Target="../media/image4.png"/><Relationship Id="rId15" Type="http://schemas.microsoft.com/office/2007/relationships/diagramDrawing" Target="../diagrams/drawing3.xml"/><Relationship Id="rId10" Type="http://schemas.microsoft.com/office/2007/relationships/diagramDrawing" Target="../diagrams/drawing2.xml"/><Relationship Id="rId4" Type="http://schemas.openxmlformats.org/officeDocument/2006/relationships/image" Target="../media/image3.png"/><Relationship Id="rId9" Type="http://schemas.openxmlformats.org/officeDocument/2006/relationships/diagramColors" Target="../diagrams/colors2.xml"/><Relationship Id="rId14" Type="http://schemas.openxmlformats.org/officeDocument/2006/relationships/diagramColors" Target="../diagrams/colors3.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2.png"/><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2.png"/><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6.tmp"/><Relationship Id="rId5" Type="http://schemas.openxmlformats.org/officeDocument/2006/relationships/image" Target="../media/image4.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4.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2.png"/><Relationship Id="rId7" Type="http://schemas.openxmlformats.org/officeDocument/2006/relationships/diagramData" Target="../diagrams/data4.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9.png"/><Relationship Id="rId11" Type="http://schemas.microsoft.com/office/2007/relationships/diagramDrawing" Target="../diagrams/drawing4.xml"/><Relationship Id="rId5" Type="http://schemas.openxmlformats.org/officeDocument/2006/relationships/image" Target="../media/image4.png"/><Relationship Id="rId10" Type="http://schemas.openxmlformats.org/officeDocument/2006/relationships/diagramColors" Target="../diagrams/colors4.xml"/><Relationship Id="rId4" Type="http://schemas.openxmlformats.org/officeDocument/2006/relationships/image" Target="../media/image3.png"/><Relationship Id="rId9" Type="http://schemas.openxmlformats.org/officeDocument/2006/relationships/diagramQuickStyle" Target="../diagrams/quickStyle4.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1.tm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4.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1.tm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2.tm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4.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4.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4.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mailto:ellenjones@gwynedd.llyw.cymru"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4.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5.tmp"/><Relationship Id="rId5" Type="http://schemas.openxmlformats.org/officeDocument/2006/relationships/image" Target="../media/image4.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4.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mailto:ellenjones@gwynedd.llyw.cymru"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4.pn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4.pn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mailto:ellenjones@gwynedd.llyw.cymru"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4.pn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image" Target="../media/image2.png"/><Relationship Id="rId7" Type="http://schemas.openxmlformats.org/officeDocument/2006/relationships/diagramLayout" Target="../diagrams/layout5.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Data" Target="../diagrams/data5.xml"/><Relationship Id="rId5" Type="http://schemas.openxmlformats.org/officeDocument/2006/relationships/image" Target="../media/image4.png"/><Relationship Id="rId10" Type="http://schemas.microsoft.com/office/2007/relationships/diagramDrawing" Target="../diagrams/drawing5.xml"/><Relationship Id="rId4" Type="http://schemas.openxmlformats.org/officeDocument/2006/relationships/image" Target="../media/image3.png"/><Relationship Id="rId9" Type="http://schemas.openxmlformats.org/officeDocument/2006/relationships/diagramColors" Target="../diagrams/colors5.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4.pn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4.pn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4.pn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8" Type="http://schemas.openxmlformats.org/officeDocument/2006/relationships/diagramQuickStyle" Target="../diagrams/quickStyle6.xml"/><Relationship Id="rId13" Type="http://schemas.openxmlformats.org/officeDocument/2006/relationships/diagramData" Target="../diagrams/data7.xml"/><Relationship Id="rId18" Type="http://schemas.openxmlformats.org/officeDocument/2006/relationships/hyperlink" Target="mailto:mennajones@ynysmon.gov.uk" TargetMode="External"/><Relationship Id="rId3" Type="http://schemas.openxmlformats.org/officeDocument/2006/relationships/image" Target="../media/image2.png"/><Relationship Id="rId7" Type="http://schemas.openxmlformats.org/officeDocument/2006/relationships/diagramLayout" Target="../diagrams/layout6.xml"/><Relationship Id="rId12" Type="http://schemas.openxmlformats.org/officeDocument/2006/relationships/image" Target="../media/image40.png"/><Relationship Id="rId17" Type="http://schemas.microsoft.com/office/2007/relationships/diagramDrawing" Target="../diagrams/drawing7.xml"/><Relationship Id="rId2" Type="http://schemas.openxmlformats.org/officeDocument/2006/relationships/image" Target="../media/image1.png"/><Relationship Id="rId16" Type="http://schemas.openxmlformats.org/officeDocument/2006/relationships/diagramColors" Target="../diagrams/colors7.xml"/><Relationship Id="rId1" Type="http://schemas.openxmlformats.org/officeDocument/2006/relationships/slideLayout" Target="../slideLayouts/slideLayout1.xml"/><Relationship Id="rId6" Type="http://schemas.openxmlformats.org/officeDocument/2006/relationships/diagramData" Target="../diagrams/data6.xml"/><Relationship Id="rId11" Type="http://schemas.openxmlformats.org/officeDocument/2006/relationships/image" Target="../media/image39.png"/><Relationship Id="rId5" Type="http://schemas.openxmlformats.org/officeDocument/2006/relationships/image" Target="../media/image4.png"/><Relationship Id="rId15" Type="http://schemas.openxmlformats.org/officeDocument/2006/relationships/diagramQuickStyle" Target="../diagrams/quickStyle7.xml"/><Relationship Id="rId10" Type="http://schemas.microsoft.com/office/2007/relationships/diagramDrawing" Target="../diagrams/drawing6.xml"/><Relationship Id="rId4" Type="http://schemas.openxmlformats.org/officeDocument/2006/relationships/image" Target="../media/image3.png"/><Relationship Id="rId9" Type="http://schemas.openxmlformats.org/officeDocument/2006/relationships/diagramColors" Target="../diagrams/colors6.xml"/><Relationship Id="rId14" Type="http://schemas.openxmlformats.org/officeDocument/2006/relationships/diagramLayout" Target="../diagrams/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5.tmp"/><Relationship Id="rId5" Type="http://schemas.openxmlformats.org/officeDocument/2006/relationships/image" Target="../media/image4.pn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1.tmp"/><Relationship Id="rId5" Type="http://schemas.openxmlformats.org/officeDocument/2006/relationships/image" Target="../media/image4.pn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pn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pn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pn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8" Type="http://schemas.openxmlformats.org/officeDocument/2006/relationships/diagramQuickStyle" Target="../diagrams/quickStyle8.xml"/><Relationship Id="rId3" Type="http://schemas.openxmlformats.org/officeDocument/2006/relationships/image" Target="../media/image2.png"/><Relationship Id="rId7" Type="http://schemas.openxmlformats.org/officeDocument/2006/relationships/diagramLayout" Target="../diagrams/layout8.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Data" Target="../diagrams/data8.xml"/><Relationship Id="rId11" Type="http://schemas.openxmlformats.org/officeDocument/2006/relationships/image" Target="../media/image45.png"/><Relationship Id="rId5" Type="http://schemas.openxmlformats.org/officeDocument/2006/relationships/image" Target="../media/image4.png"/><Relationship Id="rId10" Type="http://schemas.microsoft.com/office/2007/relationships/diagramDrawing" Target="../diagrams/drawing8.xml"/><Relationship Id="rId4" Type="http://schemas.openxmlformats.org/officeDocument/2006/relationships/image" Target="../media/image3.png"/><Relationship Id="rId9" Type="http://schemas.openxmlformats.org/officeDocument/2006/relationships/diagramColors" Target="../diagrams/colors8.xml"/></Relationships>
</file>

<file path=ppt/slides/_rels/slide56.xml.rels><?xml version="1.0" encoding="UTF-8" standalone="yes"?>
<Relationships xmlns="http://schemas.openxmlformats.org/package/2006/relationships"><Relationship Id="rId3" Type="http://schemas.openxmlformats.org/officeDocument/2006/relationships/image" Target="../media/image31.tm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4.png"/><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6.tm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4.png"/><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6.tmp"/><Relationship Id="rId5" Type="http://schemas.openxmlformats.org/officeDocument/2006/relationships/image" Target="../media/image4.png"/><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6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9.emf"/></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png"/><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png"/><Relationship Id="rId4" Type="http://schemas.openxmlformats.org/officeDocument/2006/relationships/image" Target="../media/image3.png"/></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png"/><Relationship Id="rId4" Type="http://schemas.openxmlformats.org/officeDocument/2006/relationships/image" Target="../media/image3.png"/></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5.jpeg"/><Relationship Id="rId2" Type="http://schemas.openxmlformats.org/officeDocument/2006/relationships/notesSlide" Target="../notesSlides/notesSlide27.xml"/><Relationship Id="rId1" Type="http://schemas.openxmlformats.org/officeDocument/2006/relationships/slideLayout" Target="../slideLayouts/slideLayout6.xml"/><Relationship Id="rId6" Type="http://schemas.openxmlformats.org/officeDocument/2006/relationships/image" Target="../media/image54.tmp"/><Relationship Id="rId5" Type="http://schemas.openxmlformats.org/officeDocument/2006/relationships/image" Target="../media/image53.png"/><Relationship Id="rId4" Type="http://schemas.openxmlformats.org/officeDocument/2006/relationships/image" Target="../media/image52.jpeg"/></Relationships>
</file>

<file path=ppt/slides/_rels/slide69.xml.rels><?xml version="1.0" encoding="UTF-8" standalone="yes"?>
<Relationships xmlns="http://schemas.openxmlformats.org/package/2006/relationships"><Relationship Id="rId8" Type="http://schemas.openxmlformats.org/officeDocument/2006/relationships/image" Target="../media/image58.emf"/><Relationship Id="rId13" Type="http://schemas.openxmlformats.org/officeDocument/2006/relationships/image" Target="../media/image63.jpeg"/><Relationship Id="rId18" Type="http://schemas.openxmlformats.org/officeDocument/2006/relationships/image" Target="../media/image68.png"/><Relationship Id="rId3" Type="http://schemas.openxmlformats.org/officeDocument/2006/relationships/slideLayout" Target="../slideLayouts/slideLayout6.xml"/><Relationship Id="rId7" Type="http://schemas.openxmlformats.org/officeDocument/2006/relationships/image" Target="../media/image57.jpg"/><Relationship Id="rId12" Type="http://schemas.openxmlformats.org/officeDocument/2006/relationships/image" Target="../media/image62.jpeg"/><Relationship Id="rId17" Type="http://schemas.openxmlformats.org/officeDocument/2006/relationships/image" Target="../media/image67.jpeg"/><Relationship Id="rId2" Type="http://schemas.openxmlformats.org/officeDocument/2006/relationships/audio" Target="../media/media1.m4a"/><Relationship Id="rId16" Type="http://schemas.openxmlformats.org/officeDocument/2006/relationships/image" Target="../media/image66.png"/><Relationship Id="rId1" Type="http://schemas.microsoft.com/office/2007/relationships/media" Target="../media/media1.m4a"/><Relationship Id="rId6" Type="http://schemas.openxmlformats.org/officeDocument/2006/relationships/image" Target="../media/image56.png"/><Relationship Id="rId11" Type="http://schemas.openxmlformats.org/officeDocument/2006/relationships/image" Target="../media/image61.jpeg"/><Relationship Id="rId5" Type="http://schemas.openxmlformats.org/officeDocument/2006/relationships/image" Target="../media/image53.png"/><Relationship Id="rId15" Type="http://schemas.openxmlformats.org/officeDocument/2006/relationships/image" Target="../media/image65.png"/><Relationship Id="rId10" Type="http://schemas.openxmlformats.org/officeDocument/2006/relationships/image" Target="../media/image60.png"/><Relationship Id="rId19" Type="http://schemas.openxmlformats.org/officeDocument/2006/relationships/image" Target="../media/image69.png"/><Relationship Id="rId4" Type="http://schemas.openxmlformats.org/officeDocument/2006/relationships/notesSlide" Target="../notesSlides/notesSlide28.xml"/><Relationship Id="rId9" Type="http://schemas.openxmlformats.org/officeDocument/2006/relationships/image" Target="../media/image59.jpeg"/><Relationship Id="rId14" Type="http://schemas.openxmlformats.org/officeDocument/2006/relationships/image" Target="../media/image64.jpeg"/></Relationships>
</file>

<file path=ppt/slides/_rels/slide70.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72.png"/><Relationship Id="rId4" Type="http://schemas.openxmlformats.org/officeDocument/2006/relationships/image" Target="../media/image71.png"/></Relationships>
</file>

<file path=ppt/slides/_rels/slide71.xml.rels><?xml version="1.0" encoding="UTF-8" standalone="yes"?>
<Relationships xmlns="http://schemas.openxmlformats.org/package/2006/relationships"><Relationship Id="rId3" Type="http://schemas.openxmlformats.org/officeDocument/2006/relationships/image" Target="../media/image73.tmp"/><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34.xml"/><Relationship Id="rId1" Type="http://schemas.openxmlformats.org/officeDocument/2006/relationships/slideLayout" Target="../slideLayouts/slideLayout4.xml"/><Relationship Id="rId4" Type="http://schemas.openxmlformats.org/officeDocument/2006/relationships/image" Target="../media/image77.png"/></Relationships>
</file>

<file path=ppt/slides/_rels/slide7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79.tm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8.tmp"/><Relationship Id="rId5" Type="http://schemas.openxmlformats.org/officeDocument/2006/relationships/image" Target="../media/image22.png"/><Relationship Id="rId4" Type="http://schemas.openxmlformats.org/officeDocument/2006/relationships/image" Target="../media/image21.png"/></Relationships>
</file>

<file path=ppt/slides/_rels/slide7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7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1.png"/><Relationship Id="rId5" Type="http://schemas.openxmlformats.org/officeDocument/2006/relationships/image" Target="../media/image22.png"/><Relationship Id="rId4" Type="http://schemas.openxmlformats.org/officeDocument/2006/relationships/image" Target="../media/image21.png"/></Relationships>
</file>

<file path=ppt/slides/_rels/slide79.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20.png"/><Relationship Id="rId7" Type="http://schemas.openxmlformats.org/officeDocument/2006/relationships/image" Target="../media/image8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1.png"/><Relationship Id="rId5" Type="http://schemas.openxmlformats.org/officeDocument/2006/relationships/image" Target="../media/image22.png"/><Relationship Id="rId4" Type="http://schemas.openxmlformats.org/officeDocument/2006/relationships/image" Target="../media/image21.png"/></Relationships>
</file>

<file path=ppt/slides/_rels/slide8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8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8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4.jpeg"/><Relationship Id="rId5" Type="http://schemas.openxmlformats.org/officeDocument/2006/relationships/image" Target="../media/image22.png"/><Relationship Id="rId4" Type="http://schemas.openxmlformats.org/officeDocument/2006/relationships/image" Target="../media/image21.png"/></Relationships>
</file>

<file path=ppt/slides/_rels/slide83.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image" Target="../media/image20.png"/><Relationship Id="rId7" Type="http://schemas.openxmlformats.org/officeDocument/2006/relationships/image" Target="../media/image8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4.tmp"/><Relationship Id="rId5" Type="http://schemas.openxmlformats.org/officeDocument/2006/relationships/image" Target="../media/image22.png"/><Relationship Id="rId4" Type="http://schemas.openxmlformats.org/officeDocument/2006/relationships/image" Target="../media/image21.png"/></Relationships>
</file>

<file path=ppt/slides/_rels/slide8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88.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1083212"/>
            <a:ext cx="9240838" cy="589226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2" name="Title 1"/>
          <p:cNvSpPr>
            <a:spLocks noGrp="1"/>
          </p:cNvSpPr>
          <p:nvPr>
            <p:ph type="title"/>
          </p:nvPr>
        </p:nvSpPr>
        <p:spPr>
          <a:xfrm>
            <a:off x="394051" y="27714"/>
            <a:ext cx="8229600" cy="2888202"/>
          </a:xfrm>
          <a:solidFill>
            <a:srgbClr val="578E99"/>
          </a:solidFill>
          <a:ln>
            <a:solidFill>
              <a:srgbClr val="DB15DB"/>
            </a:solidFill>
          </a:ln>
        </p:spPr>
        <p:style>
          <a:lnRef idx="2">
            <a:schemeClr val="accent5">
              <a:shade val="50000"/>
            </a:schemeClr>
          </a:lnRef>
          <a:fillRef idx="1">
            <a:schemeClr val="accent5"/>
          </a:fillRef>
          <a:effectRef idx="0">
            <a:schemeClr val="accent5"/>
          </a:effectRef>
          <a:fontRef idx="minor">
            <a:schemeClr val="lt1"/>
          </a:fontRef>
        </p:style>
        <p:txBody>
          <a:bodyPr>
            <a:normAutofit/>
          </a:bodyPr>
          <a:lstStyle/>
          <a:p>
            <a:pPr algn="ctr"/>
            <a:r>
              <a:rPr lang="cy-GB" sz="3800" dirty="0" smtClean="0">
                <a:solidFill>
                  <a:schemeClr val="bg1"/>
                </a:solidFill>
              </a:rPr>
              <a:t>Croeso i</a:t>
            </a:r>
            <a:br>
              <a:rPr lang="cy-GB" sz="3800" dirty="0" smtClean="0">
                <a:solidFill>
                  <a:schemeClr val="bg1"/>
                </a:solidFill>
              </a:rPr>
            </a:br>
            <a:r>
              <a:rPr lang="cy-GB" sz="3800" dirty="0" smtClean="0">
                <a:solidFill>
                  <a:schemeClr val="bg1"/>
                </a:solidFill>
              </a:rPr>
              <a:t>Hyfforddiant </a:t>
            </a:r>
            <a:r>
              <a:rPr lang="cy-GB" sz="3800" dirty="0" err="1" smtClean="0">
                <a:solidFill>
                  <a:schemeClr val="bg1"/>
                </a:solidFill>
              </a:rPr>
              <a:t>ADYaCh</a:t>
            </a:r>
            <a:r>
              <a:rPr lang="cy-GB" sz="3800" dirty="0" smtClean="0">
                <a:solidFill>
                  <a:schemeClr val="bg1"/>
                </a:solidFill>
              </a:rPr>
              <a:t/>
            </a:r>
            <a:br>
              <a:rPr lang="cy-GB" sz="3800" dirty="0" smtClean="0">
                <a:solidFill>
                  <a:schemeClr val="bg1"/>
                </a:solidFill>
              </a:rPr>
            </a:br>
            <a:r>
              <a:rPr lang="cy-GB" sz="3800" dirty="0" smtClean="0">
                <a:solidFill>
                  <a:schemeClr val="bg1"/>
                </a:solidFill>
              </a:rPr>
              <a:t>Ellen Jones </a:t>
            </a:r>
            <a:br>
              <a:rPr lang="cy-GB" sz="3800" dirty="0" smtClean="0">
                <a:solidFill>
                  <a:schemeClr val="bg1"/>
                </a:solidFill>
              </a:rPr>
            </a:br>
            <a:r>
              <a:rPr lang="cy-GB" sz="3800" dirty="0" err="1" smtClean="0">
                <a:solidFill>
                  <a:schemeClr val="bg1"/>
                </a:solidFill>
              </a:rPr>
              <a:t>ellenjones@gwynedd.llyw.cymru</a:t>
            </a:r>
            <a:endParaRPr lang="en-GB" sz="3800" dirty="0">
              <a:solidFill>
                <a:schemeClr val="bg1"/>
              </a:solidFill>
            </a:endParaRPr>
          </a:p>
        </p:txBody>
      </p:sp>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66593"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250767"/>
            <a:ext cx="942536" cy="712008"/>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3" name="Blwch Testun 2"/>
          <p:cNvSpPr txBox="1"/>
          <p:nvPr/>
        </p:nvSpPr>
        <p:spPr>
          <a:xfrm>
            <a:off x="-116995" y="3222311"/>
            <a:ext cx="9260995" cy="2585323"/>
          </a:xfrm>
          <a:prstGeom prst="rect">
            <a:avLst/>
          </a:prstGeom>
          <a:noFill/>
        </p:spPr>
        <p:txBody>
          <a:bodyPr wrap="square" rtlCol="0">
            <a:spAutoFit/>
          </a:bodyPr>
          <a:lstStyle/>
          <a:p>
            <a:pPr algn="ctr"/>
            <a:r>
              <a:rPr lang="cy-GB" sz="3600" dirty="0" smtClean="0"/>
              <a:t>Hyfforddiant yn cychwyn </a:t>
            </a:r>
            <a:r>
              <a:rPr lang="cy-GB" sz="3600" b="1" u="sng" dirty="0" smtClean="0"/>
              <a:t>1.00yp</a:t>
            </a:r>
          </a:p>
          <a:p>
            <a:pPr algn="ctr"/>
            <a:r>
              <a:rPr lang="cy-GB" sz="3600" dirty="0" err="1" smtClean="0"/>
              <a:t>Diffodwch</a:t>
            </a:r>
            <a:r>
              <a:rPr lang="cy-GB" sz="3600" dirty="0" smtClean="0"/>
              <a:t> eich sain a chofnodwch eich </a:t>
            </a:r>
            <a:r>
              <a:rPr lang="cy-GB" sz="3600" b="1" dirty="0" smtClean="0"/>
              <a:t>enw a lleoliad </a:t>
            </a:r>
            <a:r>
              <a:rPr lang="cy-GB" sz="3600" dirty="0" smtClean="0"/>
              <a:t>yn y chat </a:t>
            </a:r>
            <a:r>
              <a:rPr lang="cy-GB" sz="3600" dirty="0" err="1" smtClean="0"/>
              <a:t>ogydd</a:t>
            </a:r>
            <a:r>
              <a:rPr lang="cy-GB" sz="3600" dirty="0" smtClean="0"/>
              <a:t> (cofrestr digidol)</a:t>
            </a:r>
            <a:r>
              <a:rPr lang="cy-GB" dirty="0" smtClean="0"/>
              <a:t>.</a:t>
            </a:r>
          </a:p>
          <a:p>
            <a:pPr algn="ctr"/>
            <a:endParaRPr lang="cy-GB" dirty="0"/>
          </a:p>
          <a:p>
            <a:pPr algn="ctr"/>
            <a:endParaRPr lang="cy-GB" dirty="0" smtClean="0"/>
          </a:p>
          <a:p>
            <a:pPr algn="ctr"/>
            <a:endParaRPr lang="cy-GB" dirty="0"/>
          </a:p>
        </p:txBody>
      </p:sp>
      <p:pic>
        <p:nvPicPr>
          <p:cNvPr id="9" name="Llun 8"/>
          <p:cNvPicPr>
            <a:picLocks noChangeAspect="1"/>
          </p:cNvPicPr>
          <p:nvPr/>
        </p:nvPicPr>
        <p:blipFill>
          <a:blip r:embed="rId7"/>
          <a:stretch>
            <a:fillRect/>
          </a:stretch>
        </p:blipFill>
        <p:spPr>
          <a:xfrm>
            <a:off x="3953542" y="5152307"/>
            <a:ext cx="1542494" cy="587182"/>
          </a:xfrm>
          <a:prstGeom prst="rect">
            <a:avLst/>
          </a:prstGeom>
        </p:spPr>
      </p:pic>
      <p:pic>
        <p:nvPicPr>
          <p:cNvPr id="10"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4415" y="196947"/>
            <a:ext cx="1624818" cy="88626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 name="Blwch Testun 2"/>
          <p:cNvSpPr txBox="1"/>
          <p:nvPr/>
        </p:nvSpPr>
        <p:spPr>
          <a:xfrm>
            <a:off x="471267" y="5152307"/>
            <a:ext cx="8507044" cy="369332"/>
          </a:xfrm>
          <a:prstGeom prst="rect">
            <a:avLst/>
          </a:prstGeom>
          <a:noFill/>
        </p:spPr>
        <p:txBody>
          <a:bodyPr wrap="square" rtlCol="0">
            <a:spAutoFit/>
          </a:bodyPr>
          <a:lstStyle/>
          <a:p>
            <a:pPr algn="ctr"/>
            <a:r>
              <a:rPr lang="cy-GB" dirty="0" smtClean="0"/>
              <a:t>.</a:t>
            </a:r>
            <a:endParaRPr lang="cy-GB" dirty="0"/>
          </a:p>
        </p:txBody>
      </p:sp>
    </p:spTree>
    <p:extLst>
      <p:ext uri="{BB962C8B-B14F-4D97-AF65-F5344CB8AC3E}">
        <p14:creationId xmlns:p14="http://schemas.microsoft.com/office/powerpoint/2010/main" val="28975783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326572" y="274639"/>
            <a:ext cx="8229600" cy="1343146"/>
          </a:xfrm>
          <a:solidFill>
            <a:srgbClr val="578E99"/>
          </a:solidFill>
        </p:spPr>
        <p:style>
          <a:lnRef idx="2">
            <a:schemeClr val="accent5">
              <a:shade val="50000"/>
            </a:schemeClr>
          </a:lnRef>
          <a:fillRef idx="1">
            <a:schemeClr val="accent5"/>
          </a:fillRef>
          <a:effectRef idx="0">
            <a:schemeClr val="accent5"/>
          </a:effectRef>
          <a:fontRef idx="minor">
            <a:schemeClr val="lt1"/>
          </a:fontRef>
        </p:style>
        <p:txBody>
          <a:bodyPr>
            <a:normAutofit/>
          </a:bodyPr>
          <a:lstStyle/>
          <a:p>
            <a:pPr algn="ctr"/>
            <a:r>
              <a:rPr lang="cy-GB" sz="6600" dirty="0" smtClean="0">
                <a:solidFill>
                  <a:schemeClr val="tx1"/>
                </a:solidFill>
              </a:rPr>
              <a:t>AGENDA</a:t>
            </a:r>
            <a:endParaRPr lang="en-GB" sz="6600" dirty="0">
              <a:solidFill>
                <a:schemeClr val="tx1"/>
              </a:solidFill>
            </a:endParaRPr>
          </a:p>
        </p:txBody>
      </p:sp>
      <p:sp>
        <p:nvSpPr>
          <p:cNvPr id="2" name="TextBox 1"/>
          <p:cNvSpPr txBox="1"/>
          <p:nvPr/>
        </p:nvSpPr>
        <p:spPr>
          <a:xfrm>
            <a:off x="326572" y="1960978"/>
            <a:ext cx="8079922" cy="5232202"/>
          </a:xfrm>
          <a:prstGeom prst="rect">
            <a:avLst/>
          </a:prstGeom>
          <a:noFill/>
        </p:spPr>
        <p:txBody>
          <a:bodyPr wrap="square" rtlCol="0">
            <a:spAutoFit/>
          </a:bodyPr>
          <a:lstStyle/>
          <a:p>
            <a:pPr marL="514350" indent="-514350">
              <a:buFont typeface="+mj-lt"/>
              <a:buAutoNum type="arabicPeriod"/>
            </a:pPr>
            <a:r>
              <a:rPr lang="cy-GB" sz="2800" b="1" u="sng" dirty="0" smtClean="0"/>
              <a:t>Cyflwyno negeseuon pwysig o’r Cod ADY</a:t>
            </a:r>
            <a:r>
              <a:rPr lang="cy-GB" sz="2800" b="1" dirty="0" smtClean="0"/>
              <a:t>. </a:t>
            </a:r>
          </a:p>
          <a:p>
            <a:pPr marL="514350" indent="-514350">
              <a:buFont typeface="+mj-lt"/>
              <a:buAutoNum type="arabicPeriod"/>
            </a:pPr>
            <a:endParaRPr lang="cy-GB" sz="2800" b="1" dirty="0"/>
          </a:p>
          <a:p>
            <a:pPr marL="514350" indent="-514350">
              <a:buFont typeface="+mj-lt"/>
              <a:buAutoNum type="arabicPeriod"/>
            </a:pPr>
            <a:r>
              <a:rPr lang="cy-GB" sz="2800" b="1" dirty="0" smtClean="0"/>
              <a:t>Cyflwyno’r ddogfen ‘Map Darpariaeth’ a phrosesau i’w ddefnyddio.</a:t>
            </a:r>
          </a:p>
          <a:p>
            <a:pPr marL="514350" indent="-514350">
              <a:buFont typeface="+mj-lt"/>
              <a:buAutoNum type="arabicPeriod"/>
            </a:pPr>
            <a:endParaRPr lang="cy-GB" sz="2800" b="1" dirty="0" smtClean="0"/>
          </a:p>
          <a:p>
            <a:pPr marL="514350" indent="-514350">
              <a:buFont typeface="+mj-lt"/>
              <a:buAutoNum type="arabicPeriod"/>
            </a:pPr>
            <a:r>
              <a:rPr lang="cy-GB" sz="2800" b="1" u="sng" dirty="0" smtClean="0"/>
              <a:t>Proffil un dudalen </a:t>
            </a:r>
            <a:r>
              <a:rPr lang="cy-GB" sz="2800" b="1" dirty="0" smtClean="0"/>
              <a:t>a’r System CDU Digidol</a:t>
            </a:r>
          </a:p>
          <a:p>
            <a:pPr marL="514350" indent="-514350">
              <a:buFont typeface="+mj-lt"/>
              <a:buAutoNum type="arabicPeriod"/>
            </a:pPr>
            <a:endParaRPr lang="cy-GB" sz="2800" b="1" dirty="0" smtClean="0"/>
          </a:p>
          <a:p>
            <a:pPr marL="514350" indent="-514350">
              <a:buFont typeface="+mj-lt"/>
              <a:buAutoNum type="arabicPeriod"/>
            </a:pPr>
            <a:r>
              <a:rPr lang="cy-GB" sz="2800" b="1" dirty="0" smtClean="0"/>
              <a:t>Adnoddau gweledol effeithiol ar lefel Darpariaeth Gyffredinol a Darpariaeth Gyffredinol wedi’i dargedu</a:t>
            </a:r>
          </a:p>
          <a:p>
            <a:endParaRPr lang="cy-GB" dirty="0" smtClean="0"/>
          </a:p>
          <a:p>
            <a:endParaRPr lang="cy-GB" dirty="0" smtClean="0"/>
          </a:p>
          <a:p>
            <a:endParaRPr lang="en-GB" dirty="0"/>
          </a:p>
        </p:txBody>
      </p:sp>
    </p:spTree>
    <p:extLst>
      <p:ext uri="{BB962C8B-B14F-4D97-AF65-F5344CB8AC3E}">
        <p14:creationId xmlns:p14="http://schemas.microsoft.com/office/powerpoint/2010/main" val="3962125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85799" y="335145"/>
            <a:ext cx="7886700" cy="1325563"/>
          </a:xfrm>
          <a:solidFill>
            <a:srgbClr val="578E99"/>
          </a:solidFill>
          <a:ln>
            <a:solidFill>
              <a:srgbClr val="0070C0"/>
            </a:solidFill>
          </a:ln>
        </p:spPr>
        <p:txBody>
          <a:bodyPr/>
          <a:lstStyle/>
          <a:p>
            <a:pPr algn="ctr"/>
            <a:r>
              <a:rPr lang="cy-GB" dirty="0" smtClean="0"/>
              <a:t>Cod Drafft ADY Rhagfyr 2018</a:t>
            </a:r>
            <a:endParaRPr lang="en-GB" dirty="0"/>
          </a:p>
        </p:txBody>
      </p:sp>
      <p:sp>
        <p:nvSpPr>
          <p:cNvPr id="5" name="Title 1"/>
          <p:cNvSpPr txBox="1">
            <a:spLocks/>
          </p:cNvSpPr>
          <p:nvPr/>
        </p:nvSpPr>
        <p:spPr>
          <a:xfrm>
            <a:off x="685799" y="2341418"/>
            <a:ext cx="7772400" cy="254519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571500" indent="-571500" algn="l">
              <a:buFont typeface="Arial" panose="020B0604020202020204" pitchFamily="34" charset="0"/>
              <a:buChar char="•"/>
            </a:pPr>
            <a:r>
              <a:rPr lang="cy-GB" dirty="0" smtClean="0"/>
              <a:t>Beth fydd yn newid</a:t>
            </a:r>
            <a:r>
              <a:rPr lang="en-GB" dirty="0" smtClean="0"/>
              <a:t>? </a:t>
            </a:r>
          </a:p>
          <a:p>
            <a:pPr marL="571500" indent="-571500" algn="l">
              <a:buFont typeface="Arial" panose="020B0604020202020204" pitchFamily="34" charset="0"/>
              <a:buChar char="•"/>
            </a:pPr>
            <a:r>
              <a:rPr lang="cy-GB" dirty="0" smtClean="0"/>
              <a:t>Beth fydd effaith y Ddeddf ar y ffordd rydych chi’n gweithio? </a:t>
            </a:r>
            <a:endParaRPr lang="en-GB" dirty="0"/>
          </a:p>
        </p:txBody>
      </p:sp>
    </p:spTree>
    <p:extLst>
      <p:ext uri="{BB962C8B-B14F-4D97-AF65-F5344CB8AC3E}">
        <p14:creationId xmlns:p14="http://schemas.microsoft.com/office/powerpoint/2010/main" val="22141231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rgbClr val="0070C0"/>
            </a:solidFill>
          </a:ln>
        </p:spPr>
        <p:txBody>
          <a:bodyPr/>
          <a:lstStyle/>
          <a:p>
            <a:pPr algn="ctr"/>
            <a:r>
              <a:rPr lang="en-GB" dirty="0" smtClean="0"/>
              <a:t>Terminoleg </a:t>
            </a:r>
            <a:endParaRPr lang="en-GB" dirty="0"/>
          </a:p>
        </p:txBody>
      </p:sp>
      <p:sp>
        <p:nvSpPr>
          <p:cNvPr id="3" name="Content Placeholder 2"/>
          <p:cNvSpPr>
            <a:spLocks noGrp="1"/>
          </p:cNvSpPr>
          <p:nvPr>
            <p:ph sz="half" idx="1"/>
          </p:nvPr>
        </p:nvSpPr>
        <p:spPr>
          <a:xfrm>
            <a:off x="533400" y="2645433"/>
            <a:ext cx="4038600" cy="1849582"/>
          </a:xfrm>
        </p:spPr>
        <p:txBody>
          <a:bodyPr>
            <a:normAutofit lnSpcReduction="10000"/>
          </a:bodyPr>
          <a:lstStyle/>
          <a:p>
            <a:pPr marL="0" indent="0" algn="ctr">
              <a:buNone/>
            </a:pPr>
            <a:r>
              <a:rPr lang="cy-GB" dirty="0" smtClean="0"/>
              <a:t>Cyflwyno’r term</a:t>
            </a:r>
          </a:p>
          <a:p>
            <a:pPr marL="0" indent="0" algn="ctr">
              <a:buNone/>
            </a:pPr>
            <a:r>
              <a:rPr lang="cy-GB" dirty="0" smtClean="0"/>
              <a:t> </a:t>
            </a:r>
            <a:r>
              <a:rPr lang="cy-GB" b="1" u="sng" dirty="0" smtClean="0"/>
              <a:t>‘Anghenion </a:t>
            </a:r>
            <a:r>
              <a:rPr lang="cy-GB" b="1" u="sng" dirty="0"/>
              <a:t>D</a:t>
            </a:r>
            <a:r>
              <a:rPr lang="cy-GB" b="1" u="sng" dirty="0" smtClean="0"/>
              <a:t>ysgu Ychwanegol’</a:t>
            </a:r>
          </a:p>
          <a:p>
            <a:pPr marL="0" indent="0" algn="ctr">
              <a:buNone/>
            </a:pPr>
            <a:r>
              <a:rPr lang="cy-GB" b="1" u="sng" dirty="0" smtClean="0"/>
              <a:t> ADY</a:t>
            </a:r>
          </a:p>
          <a:p>
            <a:endParaRPr lang="en-GB" dirty="0" smtClean="0"/>
          </a:p>
          <a:p>
            <a:endParaRPr lang="en-GB" dirty="0"/>
          </a:p>
        </p:txBody>
      </p:sp>
      <p:pic>
        <p:nvPicPr>
          <p:cNvPr id="7" name="Content Placeholder 6"/>
          <p:cNvPicPr>
            <a:picLocks noGrp="1" noChangeAspect="1"/>
          </p:cNvPicPr>
          <p:nvPr>
            <p:ph sz="half" idx="2"/>
          </p:nvPr>
        </p:nvPicPr>
        <p:blipFill>
          <a:blip r:embed="rId7"/>
          <a:stretch>
            <a:fillRect/>
          </a:stretch>
        </p:blipFill>
        <p:spPr>
          <a:xfrm>
            <a:off x="5593556" y="2125266"/>
            <a:ext cx="2536840" cy="2889916"/>
          </a:xfrm>
          <a:prstGeom prst="rect">
            <a:avLst/>
          </a:prstGeom>
        </p:spPr>
      </p:pic>
    </p:spTree>
    <p:extLst>
      <p:ext uri="{BB962C8B-B14F-4D97-AF65-F5344CB8AC3E}">
        <p14:creationId xmlns:p14="http://schemas.microsoft.com/office/powerpoint/2010/main" val="16968416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rgbClr val="0070C0"/>
            </a:solidFill>
          </a:ln>
        </p:spPr>
        <p:txBody>
          <a:bodyPr/>
          <a:lstStyle/>
          <a:p>
            <a:pPr algn="ctr"/>
            <a:r>
              <a:rPr lang="cy-GB" dirty="0" smtClean="0"/>
              <a:t>Diffiniad o’r term ADY</a:t>
            </a:r>
            <a:endParaRPr lang="cy-GB" dirty="0"/>
          </a:p>
        </p:txBody>
      </p:sp>
      <p:sp>
        <p:nvSpPr>
          <p:cNvPr id="6" name="Content Placeholder 2"/>
          <p:cNvSpPr>
            <a:spLocks noGrp="1"/>
          </p:cNvSpPr>
          <p:nvPr>
            <p:ph sz="half" idx="1"/>
          </p:nvPr>
        </p:nvSpPr>
        <p:spPr>
          <a:xfrm>
            <a:off x="457200" y="1438420"/>
            <a:ext cx="8229600" cy="5156344"/>
          </a:xfrm>
        </p:spPr>
        <p:txBody>
          <a:bodyPr anchor="t">
            <a:noAutofit/>
          </a:bodyPr>
          <a:lstStyle/>
          <a:p>
            <a:pPr marL="0" indent="0">
              <a:spcBef>
                <a:spcPts val="0"/>
              </a:spcBef>
              <a:spcAft>
                <a:spcPts val="450"/>
              </a:spcAft>
              <a:buNone/>
            </a:pPr>
            <a:endParaRPr lang="cy-GB" sz="1800" dirty="0" smtClean="0"/>
          </a:p>
          <a:p>
            <a:pPr>
              <a:spcBef>
                <a:spcPts val="0"/>
              </a:spcBef>
              <a:spcAft>
                <a:spcPts val="450"/>
              </a:spcAft>
              <a:buAutoNum type="arabicParenBoth"/>
            </a:pPr>
            <a:r>
              <a:rPr lang="cy-GB" sz="1800" dirty="0" smtClean="0"/>
              <a:t>Mae gan berson anghenion dysgu ychwanegol os oes ganddo anhawster dysgu neu anabledd (p’un a yw'r anhawster dysgu neu'r anabledd yn deillio o gyflwr meddygol ai peidio) sy’n galw am </a:t>
            </a:r>
            <a:r>
              <a:rPr lang="cy-GB" sz="1800" dirty="0" smtClean="0">
                <a:solidFill>
                  <a:srgbClr val="FFFF00"/>
                </a:solidFill>
              </a:rPr>
              <a:t>ddarpariaeth ddysgu ychwanegol</a:t>
            </a:r>
            <a:r>
              <a:rPr lang="cy-GB" sz="1800" dirty="0" smtClean="0"/>
              <a:t>.</a:t>
            </a:r>
          </a:p>
          <a:p>
            <a:pPr>
              <a:spcBef>
                <a:spcPts val="0"/>
              </a:spcBef>
              <a:spcAft>
                <a:spcPts val="450"/>
              </a:spcAft>
              <a:buAutoNum type="arabicParenBoth"/>
            </a:pPr>
            <a:r>
              <a:rPr lang="cy-GB" sz="1800" dirty="0" smtClean="0"/>
              <a:t>Mae gan blentyn sydd o’r oedran ysgol gorfodol neu berson sy’n hŷn na’r oedran hwnnw anhawster dysgu neu anabledd - </a:t>
            </a:r>
          </a:p>
          <a:p>
            <a:pPr marL="0" indent="0">
              <a:spcBef>
                <a:spcPts val="0"/>
              </a:spcBef>
              <a:spcAft>
                <a:spcPts val="450"/>
              </a:spcAft>
              <a:buNone/>
            </a:pPr>
            <a:r>
              <a:rPr lang="cy-GB" sz="1800" dirty="0" smtClean="0"/>
              <a:t>	(a) os yw'n cael </a:t>
            </a:r>
            <a:r>
              <a:rPr lang="cy-GB" sz="1800" dirty="0" smtClean="0">
                <a:solidFill>
                  <a:srgbClr val="FFFF00"/>
                </a:solidFill>
              </a:rPr>
              <a:t>anhawster </a:t>
            </a:r>
            <a:r>
              <a:rPr lang="cy-GB" sz="1800" b="1" dirty="0" smtClean="0">
                <a:solidFill>
                  <a:srgbClr val="FFFF00"/>
                </a:solidFill>
              </a:rPr>
              <a:t>sylweddol</a:t>
            </a:r>
            <a:r>
              <a:rPr lang="cy-GB" sz="1800" dirty="0" smtClean="0">
                <a:solidFill>
                  <a:srgbClr val="FFFF00"/>
                </a:solidFill>
              </a:rPr>
              <a:t> </a:t>
            </a:r>
            <a:r>
              <a:rPr lang="cy-GB" sz="1800" dirty="0" smtClean="0"/>
              <a:t>fwy i ddysgu na'r mwyafrif o'r rhai eraill   	sydd o’r un oedran, neu</a:t>
            </a:r>
          </a:p>
          <a:p>
            <a:pPr marL="300038" lvl="1" indent="0">
              <a:spcBef>
                <a:spcPts val="0"/>
              </a:spcBef>
              <a:spcAft>
                <a:spcPts val="450"/>
              </a:spcAft>
              <a:buNone/>
            </a:pPr>
            <a:r>
              <a:rPr lang="cy-GB" sz="1800" dirty="0" smtClean="0"/>
              <a:t>	(b) os oes ganddo anabledd at ddibenion Deddf Cydraddoldeb 2010 sy’n ei atal neu’n 	ei lesteirio rhag defnyddio cyfleusterau addysg neu hyfforddiant o fath a ddarperir yn gyffredinol ar gyfer eraill sydd o’r un oedran mewn ysgolion prif ffrwd a gynhelir neu mewn sefydliadau prif ffrwd yn y sector addysg bellach. </a:t>
            </a:r>
          </a:p>
          <a:p>
            <a:pPr marL="300038" lvl="1" indent="0">
              <a:spcBef>
                <a:spcPts val="0"/>
              </a:spcBef>
              <a:spcAft>
                <a:spcPts val="450"/>
              </a:spcAft>
              <a:buNone/>
            </a:pPr>
            <a:r>
              <a:rPr lang="en-GB" sz="1800" b="1" dirty="0" smtClean="0"/>
              <a:t>(3) </a:t>
            </a:r>
            <a:r>
              <a:rPr lang="cy-GB" sz="1800" b="1" dirty="0" smtClean="0"/>
              <a:t>Mae gan blentyn </a:t>
            </a:r>
            <a:r>
              <a:rPr lang="cy-GB" sz="1800" b="1" u="sng" dirty="0" smtClean="0"/>
              <a:t>sydd o dan yr oedran ysgol gorfodol</a:t>
            </a:r>
            <a:r>
              <a:rPr lang="cy-GB" sz="1800" b="1" dirty="0" smtClean="0"/>
              <a:t> anhawster dysgu neu anabledd os yw'r plentyn </a:t>
            </a:r>
            <a:r>
              <a:rPr lang="cy-GB" sz="1800" b="1" dirty="0" smtClean="0">
                <a:solidFill>
                  <a:srgbClr val="FFFF00"/>
                </a:solidFill>
              </a:rPr>
              <a:t>yn debygol o fod o fewn isadran </a:t>
            </a:r>
            <a:r>
              <a:rPr lang="cy-GB" sz="1800" b="1" dirty="0" smtClean="0"/>
              <a:t>(2) pan fydd o'r oedran ysgol gorfodol, neu y byddai'n debygol o fod felly pe na bai darpariaeth ddysgu ychwanegol yn cael ei gwneud</a:t>
            </a:r>
            <a:endParaRPr lang="cy-GB" sz="1800" dirty="0"/>
          </a:p>
        </p:txBody>
      </p:sp>
    </p:spTree>
    <p:extLst>
      <p:ext uri="{BB962C8B-B14F-4D97-AF65-F5344CB8AC3E}">
        <p14:creationId xmlns:p14="http://schemas.microsoft.com/office/powerpoint/2010/main" val="23305903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29" name="TextShape 1"/>
          <p:cNvSpPr txBox="1"/>
          <p:nvPr/>
        </p:nvSpPr>
        <p:spPr>
          <a:xfrm>
            <a:off x="457200" y="274680"/>
            <a:ext cx="8229240" cy="1142640"/>
          </a:xfrm>
          <a:prstGeom prst="rect">
            <a:avLst/>
          </a:prstGeom>
          <a:solidFill>
            <a:srgbClr val="578E99"/>
          </a:solidFill>
          <a:ln>
            <a:solidFill>
              <a:srgbClr val="0070C0"/>
            </a:solidFill>
          </a:ln>
        </p:spPr>
        <p:txBody>
          <a:bodyPr anchor="ctr"/>
          <a:lstStyle/>
          <a:p>
            <a:pPr algn="ctr">
              <a:lnSpc>
                <a:spcPct val="100000"/>
              </a:lnSpc>
            </a:pPr>
            <a:r>
              <a:rPr lang="en-US" sz="4400" b="0" strike="noStrike" spc="-1" dirty="0" smtClean="0">
                <a:solidFill>
                  <a:srgbClr val="000000"/>
                </a:solidFill>
                <a:uFill>
                  <a:solidFill>
                    <a:srgbClr val="FFFFFF"/>
                  </a:solidFill>
                </a:uFill>
                <a:latin typeface="Calibri"/>
              </a:rPr>
              <a:t>Beth </a:t>
            </a:r>
            <a:r>
              <a:rPr lang="en-US" sz="4400" b="0" strike="noStrike" spc="-1" dirty="0" err="1" smtClean="0">
                <a:solidFill>
                  <a:srgbClr val="000000"/>
                </a:solidFill>
                <a:uFill>
                  <a:solidFill>
                    <a:srgbClr val="FFFFFF"/>
                  </a:solidFill>
                </a:uFill>
                <a:latin typeface="Calibri"/>
              </a:rPr>
              <a:t>sydd</a:t>
            </a:r>
            <a:r>
              <a:rPr lang="en-US" sz="4400" b="0" strike="noStrike" spc="-1" dirty="0" smtClean="0">
                <a:solidFill>
                  <a:srgbClr val="000000"/>
                </a:solidFill>
                <a:uFill>
                  <a:solidFill>
                    <a:srgbClr val="FFFFFF"/>
                  </a:solidFill>
                </a:uFill>
                <a:latin typeface="Calibri"/>
              </a:rPr>
              <a:t> </a:t>
            </a:r>
            <a:r>
              <a:rPr lang="en-US" sz="4400" b="0" strike="noStrike" spc="-1" dirty="0" err="1" smtClean="0">
                <a:solidFill>
                  <a:srgbClr val="000000"/>
                </a:solidFill>
                <a:uFill>
                  <a:solidFill>
                    <a:srgbClr val="FFFFFF"/>
                  </a:solidFill>
                </a:uFill>
                <a:latin typeface="Calibri"/>
              </a:rPr>
              <a:t>yn</a:t>
            </a:r>
            <a:r>
              <a:rPr lang="en-US" sz="4400" b="0" strike="noStrike" spc="-1" dirty="0" smtClean="0">
                <a:solidFill>
                  <a:srgbClr val="000000"/>
                </a:solidFill>
                <a:uFill>
                  <a:solidFill>
                    <a:srgbClr val="FFFFFF"/>
                  </a:solidFill>
                </a:uFill>
                <a:latin typeface="Calibri"/>
              </a:rPr>
              <a:t>/ </a:t>
            </a:r>
            <a:r>
              <a:rPr lang="en-US" sz="4400" b="0" strike="noStrike" spc="-1" dirty="0" err="1" smtClean="0">
                <a:solidFill>
                  <a:srgbClr val="000000"/>
                </a:solidFill>
                <a:uFill>
                  <a:solidFill>
                    <a:srgbClr val="FFFFFF"/>
                  </a:solidFill>
                </a:uFill>
                <a:latin typeface="Calibri"/>
              </a:rPr>
              <a:t>ddim</a:t>
            </a:r>
            <a:r>
              <a:rPr lang="en-US" sz="4400" b="0" strike="noStrike" spc="-1" dirty="0" smtClean="0">
                <a:solidFill>
                  <a:srgbClr val="000000"/>
                </a:solidFill>
                <a:uFill>
                  <a:solidFill>
                    <a:srgbClr val="FFFFFF"/>
                  </a:solidFill>
                </a:uFill>
                <a:latin typeface="Calibri"/>
              </a:rPr>
              <a:t> </a:t>
            </a:r>
            <a:r>
              <a:rPr lang="en-US" sz="4400" b="0" strike="noStrike" spc="-1" dirty="0" err="1" smtClean="0">
                <a:solidFill>
                  <a:srgbClr val="000000"/>
                </a:solidFill>
                <a:uFill>
                  <a:solidFill>
                    <a:srgbClr val="FFFFFF"/>
                  </a:solidFill>
                </a:uFill>
                <a:latin typeface="Calibri"/>
              </a:rPr>
              <a:t>yn</a:t>
            </a:r>
            <a:r>
              <a:rPr lang="en-US" sz="4400" b="0" strike="noStrike" spc="-1" dirty="0" smtClean="0">
                <a:solidFill>
                  <a:srgbClr val="000000"/>
                </a:solidFill>
                <a:uFill>
                  <a:solidFill>
                    <a:srgbClr val="FFFFFF"/>
                  </a:solidFill>
                </a:uFill>
                <a:latin typeface="Calibri"/>
              </a:rPr>
              <a:t> ADY?  </a:t>
            </a:r>
            <a:endParaRPr lang="en-US" sz="4400" b="0" strike="noStrike" spc="-1" dirty="0">
              <a:solidFill>
                <a:srgbClr val="000000"/>
              </a:solidFill>
              <a:uFill>
                <a:solidFill>
                  <a:srgbClr val="FFFFFF"/>
                </a:solidFill>
              </a:uFill>
              <a:latin typeface="Calibri"/>
            </a:endParaRPr>
          </a:p>
        </p:txBody>
      </p:sp>
      <p:sp>
        <p:nvSpPr>
          <p:cNvPr id="230" name="TextShape 2"/>
          <p:cNvSpPr txBox="1"/>
          <p:nvPr/>
        </p:nvSpPr>
        <p:spPr>
          <a:xfrm>
            <a:off x="457200" y="1600200"/>
            <a:ext cx="8229240" cy="4525560"/>
          </a:xfrm>
          <a:prstGeom prst="rect">
            <a:avLst/>
          </a:prstGeom>
          <a:noFill/>
          <a:ln>
            <a:noFill/>
          </a:ln>
        </p:spPr>
        <p:txBody>
          <a:bodyPr>
            <a:normAutofit fontScale="70000" lnSpcReduction="20000"/>
          </a:bodyPr>
          <a:lstStyle/>
          <a:p>
            <a:pPr marL="343080" indent="-342720">
              <a:lnSpc>
                <a:spcPct val="115000"/>
              </a:lnSpc>
              <a:spcBef>
                <a:spcPts val="561"/>
              </a:spcBef>
              <a:spcAft>
                <a:spcPts val="1001"/>
              </a:spcAft>
              <a:buClr>
                <a:srgbClr val="000000"/>
              </a:buClr>
              <a:buFont typeface="Arial"/>
              <a:buChar char="•"/>
            </a:pPr>
            <a:r>
              <a:rPr lang="en-US" sz="2800" b="0" strike="noStrike" spc="-1" dirty="0" err="1">
                <a:solidFill>
                  <a:srgbClr val="000000"/>
                </a:solidFill>
                <a:uFill>
                  <a:solidFill>
                    <a:srgbClr val="FFFFFF"/>
                  </a:solidFill>
                </a:uFill>
                <a:latin typeface="Arial"/>
                <a:ea typeface="Calibri"/>
              </a:rPr>
              <a:t>Efallai</a:t>
            </a:r>
            <a:r>
              <a:rPr lang="en-US" sz="2800" b="0" strike="noStrike" spc="-1" dirty="0">
                <a:solidFill>
                  <a:srgbClr val="000000"/>
                </a:solidFill>
                <a:uFill>
                  <a:solidFill>
                    <a:srgbClr val="FFFFFF"/>
                  </a:solidFill>
                </a:uFill>
                <a:latin typeface="Arial"/>
                <a:ea typeface="Calibri"/>
              </a:rPr>
              <a:t> bod </a:t>
            </a:r>
            <a:r>
              <a:rPr lang="en-US" sz="2800" b="0" strike="noStrike" spc="-1" dirty="0" err="1">
                <a:solidFill>
                  <a:srgbClr val="000000"/>
                </a:solidFill>
                <a:uFill>
                  <a:solidFill>
                    <a:srgbClr val="FFFFFF"/>
                  </a:solidFill>
                </a:uFill>
                <a:latin typeface="Arial"/>
                <a:ea typeface="Calibri"/>
              </a:rPr>
              <a:t>gan</a:t>
            </a:r>
            <a:r>
              <a:rPr lang="en-US" sz="2800" b="0" strike="noStrike" spc="-1" dirty="0">
                <a:solidFill>
                  <a:srgbClr val="000000"/>
                </a:solidFill>
                <a:uFill>
                  <a:solidFill>
                    <a:srgbClr val="FFFFFF"/>
                  </a:solidFill>
                </a:uFill>
                <a:latin typeface="Arial"/>
                <a:ea typeface="Calibri"/>
              </a:rPr>
              <a:t> rai plant </a:t>
            </a:r>
            <a:r>
              <a:rPr lang="en-US" sz="2800" b="0" strike="noStrike" spc="-1" dirty="0" err="1">
                <a:solidFill>
                  <a:srgbClr val="000000"/>
                </a:solidFill>
                <a:uFill>
                  <a:solidFill>
                    <a:srgbClr val="FFFFFF"/>
                  </a:solidFill>
                </a:uFill>
                <a:latin typeface="Arial"/>
                <a:ea typeface="Calibri"/>
              </a:rPr>
              <a:t>anabledd</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neu</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gyflwr</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meddygol</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nad</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yw'n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gofyn</a:t>
            </a:r>
            <a:r>
              <a:rPr lang="en-US" sz="2800" b="0" strike="noStrike" spc="-1" dirty="0">
                <a:solidFill>
                  <a:srgbClr val="000000"/>
                </a:solidFill>
                <a:uFill>
                  <a:solidFill>
                    <a:srgbClr val="FFFFFF"/>
                  </a:solidFill>
                </a:uFill>
                <a:latin typeface="Arial"/>
                <a:ea typeface="Calibri"/>
              </a:rPr>
              <a:t> am </a:t>
            </a:r>
            <a:r>
              <a:rPr lang="en-US" sz="2800" b="0" strike="noStrike" spc="-1" dirty="0" err="1">
                <a:solidFill>
                  <a:srgbClr val="000000"/>
                </a:solidFill>
                <a:uFill>
                  <a:solidFill>
                    <a:srgbClr val="FFFFFF"/>
                  </a:solidFill>
                </a:uFill>
                <a:latin typeface="Arial"/>
                <a:ea typeface="Calibri"/>
              </a:rPr>
              <a:t>Ddarpariaeth</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Ddysgu</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Ychwanegol</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Mae'r</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enghreifftiau</a:t>
            </a:r>
            <a:r>
              <a:rPr lang="en-US" sz="2800" b="0" strike="noStrike" spc="-1" dirty="0">
                <a:solidFill>
                  <a:srgbClr val="000000"/>
                </a:solidFill>
                <a:uFill>
                  <a:solidFill>
                    <a:srgbClr val="FFFFFF"/>
                  </a:solidFill>
                </a:uFill>
                <a:latin typeface="Arial"/>
                <a:ea typeface="Calibri"/>
              </a:rPr>
              <a:t> a </a:t>
            </a:r>
            <a:r>
              <a:rPr lang="en-US" sz="2800" b="0" strike="noStrike" spc="-1" dirty="0" err="1">
                <a:solidFill>
                  <a:srgbClr val="000000"/>
                </a:solidFill>
                <a:uFill>
                  <a:solidFill>
                    <a:srgbClr val="FFFFFF"/>
                  </a:solidFill>
                </a:uFill>
                <a:latin typeface="Arial"/>
                <a:ea typeface="Calibri"/>
              </a:rPr>
              <a:t>ganlyn</a:t>
            </a:r>
            <a:r>
              <a:rPr lang="en-US" sz="2800" b="0" strike="noStrike" spc="-1" dirty="0">
                <a:solidFill>
                  <a:srgbClr val="000000"/>
                </a:solidFill>
                <a:uFill>
                  <a:solidFill>
                    <a:srgbClr val="FFFFFF"/>
                  </a:solidFill>
                </a:uFill>
                <a:latin typeface="Arial"/>
                <a:ea typeface="Calibri"/>
              </a:rPr>
              <a:t> yn </a:t>
            </a:r>
            <a:r>
              <a:rPr lang="en-US" sz="2800" b="0" strike="noStrike" spc="-1" dirty="0" err="1">
                <a:solidFill>
                  <a:srgbClr val="000000"/>
                </a:solidFill>
                <a:uFill>
                  <a:solidFill>
                    <a:srgbClr val="FFFFFF"/>
                  </a:solidFill>
                </a:uFill>
                <a:latin typeface="Arial"/>
                <a:ea typeface="Calibri"/>
              </a:rPr>
              <a:t>egluro</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beth</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yw</a:t>
            </a:r>
            <a:r>
              <a:rPr lang="en-US" sz="2800" b="0" strike="noStrike" spc="-1" dirty="0">
                <a:solidFill>
                  <a:srgbClr val="000000"/>
                </a:solidFill>
                <a:uFill>
                  <a:solidFill>
                    <a:srgbClr val="FFFFFF"/>
                  </a:solidFill>
                </a:uFill>
                <a:latin typeface="Arial"/>
                <a:ea typeface="Calibri"/>
              </a:rPr>
              <a:t> ADY </a:t>
            </a:r>
            <a:r>
              <a:rPr lang="en-US" sz="2800" b="0" strike="noStrike" spc="-1" dirty="0" err="1">
                <a:solidFill>
                  <a:srgbClr val="000000"/>
                </a:solidFill>
                <a:uFill>
                  <a:solidFill>
                    <a:srgbClr val="FFFFFF"/>
                  </a:solidFill>
                </a:uFill>
                <a:latin typeface="Arial"/>
                <a:ea typeface="Calibri"/>
              </a:rPr>
              <a:t>a'r</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hyn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nad</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ydyw</a:t>
            </a:r>
            <a:r>
              <a:rPr lang="en-US" sz="2800" b="0" strike="noStrike" spc="-1" dirty="0">
                <a:solidFill>
                  <a:srgbClr val="000000"/>
                </a:solidFill>
                <a:uFill>
                  <a:solidFill>
                    <a:srgbClr val="FFFFFF"/>
                  </a:solidFill>
                </a:uFill>
                <a:latin typeface="Arial"/>
                <a:ea typeface="Calibri"/>
              </a:rPr>
              <a:t>. </a:t>
            </a:r>
            <a:endParaRPr lang="en-US" sz="2800" b="0" strike="noStrike" spc="-1" dirty="0">
              <a:solidFill>
                <a:srgbClr val="000000"/>
              </a:solidFill>
              <a:uFill>
                <a:solidFill>
                  <a:srgbClr val="FFFFFF"/>
                </a:solidFill>
              </a:uFill>
              <a:latin typeface="Calibri"/>
            </a:endParaRPr>
          </a:p>
          <a:p>
            <a:pPr marL="343080" indent="-342720">
              <a:lnSpc>
                <a:spcPct val="115000"/>
              </a:lnSpc>
              <a:spcBef>
                <a:spcPts val="561"/>
              </a:spcBef>
              <a:spcAft>
                <a:spcPts val="1001"/>
              </a:spcAft>
              <a:buClr>
                <a:srgbClr val="000000"/>
              </a:buClr>
              <a:buFont typeface="Symbol"/>
              <a:buChar char=""/>
            </a:pPr>
            <a:r>
              <a:rPr lang="en-US" sz="2800" b="0" strike="noStrike" spc="-1" dirty="0" err="1">
                <a:solidFill>
                  <a:srgbClr val="000000"/>
                </a:solidFill>
                <a:uFill>
                  <a:solidFill>
                    <a:srgbClr val="FFFFFF"/>
                  </a:solidFill>
                </a:uFill>
                <a:latin typeface="Arial"/>
                <a:ea typeface="Calibri"/>
              </a:rPr>
              <a:t>Os</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oedd</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gan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blentyn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dan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oedran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ysgol</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gorfodol</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oediad</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arwyddocaol</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gyda'i</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leferydd</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iaith</a:t>
            </a:r>
            <a:r>
              <a:rPr lang="en-US" sz="2800" b="0" strike="noStrike" spc="-1" dirty="0">
                <a:solidFill>
                  <a:srgbClr val="000000"/>
                </a:solidFill>
                <a:uFill>
                  <a:solidFill>
                    <a:srgbClr val="FFFFFF"/>
                  </a:solidFill>
                </a:uFill>
                <a:latin typeface="Arial"/>
                <a:ea typeface="Calibri"/>
              </a:rPr>
              <a:t> a </a:t>
            </a:r>
            <a:r>
              <a:rPr lang="en-US" sz="2800" b="0" strike="noStrike" spc="-1" dirty="0" err="1">
                <a:solidFill>
                  <a:srgbClr val="000000"/>
                </a:solidFill>
                <a:uFill>
                  <a:solidFill>
                    <a:srgbClr val="FFFFFF"/>
                  </a:solidFill>
                </a:uFill>
                <a:latin typeface="Arial"/>
                <a:ea typeface="Calibri"/>
              </a:rPr>
              <a:t>chyfathrebu</a:t>
            </a:r>
            <a:r>
              <a:rPr lang="en-US" sz="2800" b="0" strike="noStrike" spc="-1" dirty="0">
                <a:solidFill>
                  <a:srgbClr val="000000"/>
                </a:solidFill>
                <a:uFill>
                  <a:solidFill>
                    <a:srgbClr val="FFFFFF"/>
                  </a:solidFill>
                </a:uFill>
                <a:latin typeface="Arial"/>
                <a:ea typeface="Calibri"/>
              </a:rPr>
              <a:t>, ac </a:t>
            </a:r>
            <a:r>
              <a:rPr lang="en-US" sz="2800" b="0" strike="noStrike" spc="-1" dirty="0" err="1">
                <a:solidFill>
                  <a:srgbClr val="000000"/>
                </a:solidFill>
                <a:uFill>
                  <a:solidFill>
                    <a:srgbClr val="FFFFFF"/>
                  </a:solidFill>
                </a:uFill>
                <a:latin typeface="Arial"/>
                <a:ea typeface="Calibri"/>
              </a:rPr>
              <a:t>yr</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ystyriwyd</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gan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yr</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awdurdod</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lleol</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neu'r</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feithrinfa</a:t>
            </a:r>
            <a:r>
              <a:rPr lang="en-US" sz="2800" b="0" strike="noStrike" spc="-1" dirty="0">
                <a:solidFill>
                  <a:srgbClr val="000000"/>
                </a:solidFill>
                <a:uFill>
                  <a:solidFill>
                    <a:srgbClr val="FFFFFF"/>
                  </a:solidFill>
                </a:uFill>
                <a:latin typeface="Arial"/>
                <a:ea typeface="Calibri"/>
              </a:rPr>
              <a:t> a </a:t>
            </a:r>
            <a:r>
              <a:rPr lang="en-US" sz="2800" b="0" strike="noStrike" spc="-1" dirty="0" err="1">
                <a:solidFill>
                  <a:srgbClr val="000000"/>
                </a:solidFill>
                <a:uFill>
                  <a:solidFill>
                    <a:srgbClr val="FFFFFF"/>
                  </a:solidFill>
                </a:uFill>
                <a:latin typeface="Arial"/>
                <a:ea typeface="Calibri"/>
              </a:rPr>
              <a:t>gynhelir</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lle</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maent</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wedi</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cofrestru</a:t>
            </a:r>
            <a:r>
              <a:rPr lang="en-US" sz="2800" b="0" strike="noStrike" spc="-1" dirty="0">
                <a:solidFill>
                  <a:srgbClr val="000000"/>
                </a:solidFill>
                <a:uFill>
                  <a:solidFill>
                    <a:srgbClr val="FFFFFF"/>
                  </a:solidFill>
                </a:uFill>
                <a:latin typeface="Arial"/>
                <a:ea typeface="Calibri"/>
              </a:rPr>
              <a:t>), bod </a:t>
            </a:r>
            <a:r>
              <a:rPr lang="en-US" sz="2800" b="0" strike="noStrike" spc="-1" dirty="0" err="1">
                <a:solidFill>
                  <a:srgbClr val="000000"/>
                </a:solidFill>
                <a:uFill>
                  <a:solidFill>
                    <a:srgbClr val="FFFFFF"/>
                  </a:solidFill>
                </a:uFill>
                <a:latin typeface="Arial"/>
                <a:ea typeface="Calibri"/>
              </a:rPr>
              <a:t>angen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Darpariaeth</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Ddysgu</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Ychwanegol</a:t>
            </a:r>
            <a:r>
              <a:rPr lang="en-US" sz="2800" b="0" strike="noStrike" spc="-1" dirty="0">
                <a:solidFill>
                  <a:srgbClr val="000000"/>
                </a:solidFill>
                <a:uFill>
                  <a:solidFill>
                    <a:srgbClr val="FFFFFF"/>
                  </a:solidFill>
                </a:uFill>
                <a:latin typeface="Arial"/>
                <a:ea typeface="Calibri"/>
              </a:rPr>
              <a:t>, ac y </a:t>
            </a:r>
            <a:r>
              <a:rPr lang="en-US" sz="2800" b="0" strike="noStrike" spc="-1" dirty="0" err="1">
                <a:solidFill>
                  <a:srgbClr val="000000"/>
                </a:solidFill>
                <a:uFill>
                  <a:solidFill>
                    <a:srgbClr val="FFFFFF"/>
                  </a:solidFill>
                </a:uFill>
                <a:latin typeface="Arial"/>
                <a:ea typeface="Calibri"/>
              </a:rPr>
              <a:t>penderfynwyd</a:t>
            </a:r>
            <a:r>
              <a:rPr lang="en-US" sz="2800" b="0" strike="noStrike" spc="-1" dirty="0">
                <a:solidFill>
                  <a:srgbClr val="000000"/>
                </a:solidFill>
                <a:uFill>
                  <a:solidFill>
                    <a:srgbClr val="FFFFFF"/>
                  </a:solidFill>
                </a:uFill>
                <a:latin typeface="Arial"/>
                <a:ea typeface="Calibri"/>
              </a:rPr>
              <a:t> bod </a:t>
            </a:r>
            <a:r>
              <a:rPr lang="en-US" sz="2800" b="0" strike="noStrike" spc="-1" dirty="0" err="1">
                <a:solidFill>
                  <a:srgbClr val="000000"/>
                </a:solidFill>
                <a:uFill>
                  <a:solidFill>
                    <a:srgbClr val="FFFFFF"/>
                  </a:solidFill>
                </a:uFill>
                <a:latin typeface="Arial"/>
                <a:ea typeface="Calibri"/>
              </a:rPr>
              <a:t>gan</a:t>
            </a:r>
            <a:r>
              <a:rPr lang="en-US" sz="2800" b="0" strike="noStrike" spc="-1" dirty="0">
                <a:solidFill>
                  <a:srgbClr val="000000"/>
                </a:solidFill>
                <a:uFill>
                  <a:solidFill>
                    <a:srgbClr val="FFFFFF"/>
                  </a:solidFill>
                </a:uFill>
                <a:latin typeface="Arial"/>
                <a:ea typeface="Calibri"/>
              </a:rPr>
              <a:t> y </a:t>
            </a:r>
            <a:r>
              <a:rPr lang="en-US" sz="2800" b="0" strike="noStrike" spc="-1" dirty="0" err="1">
                <a:solidFill>
                  <a:srgbClr val="000000"/>
                </a:solidFill>
                <a:uFill>
                  <a:solidFill>
                    <a:srgbClr val="FFFFFF"/>
                  </a:solidFill>
                </a:uFill>
                <a:latin typeface="Arial"/>
                <a:ea typeface="Calibri"/>
              </a:rPr>
              <a:t>plentyn</a:t>
            </a:r>
            <a:r>
              <a:rPr lang="en-US" sz="2800" b="0" strike="noStrike" spc="-1" dirty="0">
                <a:solidFill>
                  <a:srgbClr val="000000"/>
                </a:solidFill>
                <a:uFill>
                  <a:solidFill>
                    <a:srgbClr val="FFFFFF"/>
                  </a:solidFill>
                </a:uFill>
                <a:latin typeface="Arial"/>
                <a:ea typeface="Calibri"/>
              </a:rPr>
              <a:t> ADY, </a:t>
            </a:r>
            <a:r>
              <a:rPr lang="en-US" sz="2800" b="0" strike="noStrike" spc="-1" dirty="0" err="1">
                <a:solidFill>
                  <a:srgbClr val="000000"/>
                </a:solidFill>
                <a:uFill>
                  <a:solidFill>
                    <a:srgbClr val="FFFFFF"/>
                  </a:solidFill>
                </a:uFill>
                <a:latin typeface="Arial"/>
                <a:ea typeface="Calibri"/>
              </a:rPr>
              <a:t>byddai</a:t>
            </a:r>
            <a:r>
              <a:rPr lang="en-US" sz="2800" b="0" strike="noStrike" spc="-1" dirty="0">
                <a:solidFill>
                  <a:srgbClr val="000000"/>
                </a:solidFill>
                <a:uFill>
                  <a:solidFill>
                    <a:srgbClr val="FFFFFF"/>
                  </a:solidFill>
                </a:uFill>
                <a:latin typeface="Arial"/>
                <a:ea typeface="Calibri"/>
              </a:rPr>
              <a:t> CDU yn </a:t>
            </a:r>
            <a:r>
              <a:rPr lang="en-US" sz="2800" b="0" strike="noStrike" spc="-1" dirty="0" err="1">
                <a:solidFill>
                  <a:srgbClr val="000000"/>
                </a:solidFill>
                <a:uFill>
                  <a:solidFill>
                    <a:srgbClr val="FFFFFF"/>
                  </a:solidFill>
                </a:uFill>
                <a:latin typeface="Arial"/>
                <a:ea typeface="Calibri"/>
              </a:rPr>
              <a:t>cael</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ei</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roi</a:t>
            </a:r>
            <a:r>
              <a:rPr lang="en-US" sz="2800" b="0" strike="noStrike" spc="-1" dirty="0">
                <a:solidFill>
                  <a:srgbClr val="000000"/>
                </a:solidFill>
                <a:uFill>
                  <a:solidFill>
                    <a:srgbClr val="FFFFFF"/>
                  </a:solidFill>
                </a:uFill>
                <a:latin typeface="Arial"/>
                <a:ea typeface="Calibri"/>
              </a:rPr>
              <a:t> yn </a:t>
            </a:r>
            <a:r>
              <a:rPr lang="en-US" sz="2800" b="0" strike="noStrike" spc="-1" dirty="0" err="1">
                <a:solidFill>
                  <a:srgbClr val="000000"/>
                </a:solidFill>
                <a:uFill>
                  <a:solidFill>
                    <a:srgbClr val="FFFFFF"/>
                  </a:solidFill>
                </a:uFill>
                <a:latin typeface="Arial"/>
                <a:ea typeface="Calibri"/>
              </a:rPr>
              <a:t>ei</a:t>
            </a:r>
            <a:r>
              <a:rPr lang="en-US" sz="2800" b="0" strike="noStrike" spc="-1" dirty="0">
                <a:solidFill>
                  <a:srgbClr val="000000"/>
                </a:solidFill>
                <a:uFill>
                  <a:solidFill>
                    <a:srgbClr val="FFFFFF"/>
                  </a:solidFill>
                </a:uFill>
                <a:latin typeface="Arial"/>
                <a:ea typeface="Calibri"/>
              </a:rPr>
              <a:t> le. </a:t>
            </a:r>
            <a:endParaRPr lang="en-US" sz="2800" b="0" strike="noStrike" spc="-1" dirty="0">
              <a:solidFill>
                <a:srgbClr val="000000"/>
              </a:solidFill>
              <a:uFill>
                <a:solidFill>
                  <a:srgbClr val="FFFFFF"/>
                </a:solidFill>
              </a:uFill>
              <a:latin typeface="Calibri"/>
            </a:endParaRPr>
          </a:p>
          <a:p>
            <a:pPr marL="343080" indent="-342720">
              <a:lnSpc>
                <a:spcPct val="100000"/>
              </a:lnSpc>
              <a:spcBef>
                <a:spcPts val="561"/>
              </a:spcBef>
              <a:buClr>
                <a:srgbClr val="000000"/>
              </a:buClr>
              <a:buFont typeface="Arial"/>
              <a:buChar char="•"/>
            </a:pPr>
            <a:r>
              <a:rPr lang="en-US" sz="2800" b="0" strike="noStrike" spc="-1" dirty="0">
                <a:solidFill>
                  <a:srgbClr val="000000"/>
                </a:solidFill>
                <a:uFill>
                  <a:solidFill>
                    <a:srgbClr val="FFFFFF"/>
                  </a:solidFill>
                </a:uFill>
                <a:latin typeface="Arial"/>
                <a:ea typeface="Calibri"/>
              </a:rPr>
              <a:t>Gall </a:t>
            </a:r>
            <a:r>
              <a:rPr lang="en-US" sz="2800" b="0" strike="noStrike" spc="-1" dirty="0" err="1">
                <a:solidFill>
                  <a:srgbClr val="000000"/>
                </a:solidFill>
                <a:uFill>
                  <a:solidFill>
                    <a:srgbClr val="FFFFFF"/>
                  </a:solidFill>
                </a:uFill>
                <a:latin typeface="Arial"/>
                <a:ea typeface="Calibri"/>
              </a:rPr>
              <a:t>rhai</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anableddau</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effeithio</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ar</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fynediad</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plentyn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i</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leoliad</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sy'n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darparu</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gofal</a:t>
            </a:r>
            <a:r>
              <a:rPr lang="en-US" sz="2800" b="0" strike="noStrike" spc="-1" dirty="0">
                <a:solidFill>
                  <a:srgbClr val="000000"/>
                </a:solidFill>
                <a:uFill>
                  <a:solidFill>
                    <a:srgbClr val="FFFFFF"/>
                  </a:solidFill>
                </a:uFill>
                <a:latin typeface="Arial"/>
                <a:ea typeface="Calibri"/>
              </a:rPr>
              <a:t> plant </a:t>
            </a:r>
            <a:r>
              <a:rPr lang="en-US" sz="2800" b="0" strike="noStrike" spc="-1" dirty="0" err="1">
                <a:solidFill>
                  <a:srgbClr val="000000"/>
                </a:solidFill>
                <a:uFill>
                  <a:solidFill>
                    <a:srgbClr val="FFFFFF"/>
                  </a:solidFill>
                </a:uFill>
                <a:latin typeface="Arial"/>
                <a:ea typeface="Calibri"/>
              </a:rPr>
              <a:t>neu</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addysg</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feithrin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ond</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nad</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yw</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eu</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hanabledd</a:t>
            </a:r>
            <a:r>
              <a:rPr lang="en-US" sz="2800" b="0" strike="noStrike" spc="-1" dirty="0">
                <a:solidFill>
                  <a:srgbClr val="000000"/>
                </a:solidFill>
                <a:uFill>
                  <a:solidFill>
                    <a:srgbClr val="FFFFFF"/>
                  </a:solidFill>
                </a:uFill>
                <a:latin typeface="Arial"/>
                <a:ea typeface="Calibri"/>
              </a:rPr>
              <a:t> yn </a:t>
            </a:r>
            <a:r>
              <a:rPr lang="en-US" sz="2800" b="0" strike="noStrike" spc="-1" dirty="0" err="1">
                <a:solidFill>
                  <a:srgbClr val="000000"/>
                </a:solidFill>
                <a:uFill>
                  <a:solidFill>
                    <a:srgbClr val="FFFFFF"/>
                  </a:solidFill>
                </a:uFill>
                <a:latin typeface="Arial"/>
                <a:ea typeface="Calibri"/>
              </a:rPr>
              <a:t>effeithio</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ar</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eu</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dysgu</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e.e</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os</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ydynt</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angen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defnyddio</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cadair</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Arial"/>
                <a:ea typeface="Calibri"/>
              </a:rPr>
              <a:t>olwyn</a:t>
            </a:r>
            <a:r>
              <a:rPr lang="en-US" sz="2800" b="0" strike="noStrike" spc="-1" dirty="0">
                <a:solidFill>
                  <a:srgbClr val="000000"/>
                </a:solidFill>
                <a:uFill>
                  <a:solidFill>
                    <a:srgbClr val="FFFFFF"/>
                  </a:solidFill>
                </a:uFill>
                <a:latin typeface="Arial"/>
                <a:ea typeface="Calibri"/>
              </a:rPr>
              <a:t>  </a:t>
            </a:r>
            <a:r>
              <a:rPr lang="en-US" sz="2800" b="0" strike="noStrike" spc="-1" dirty="0" err="1">
                <a:solidFill>
                  <a:srgbClr val="000000"/>
                </a:solidFill>
                <a:uFill>
                  <a:solidFill>
                    <a:srgbClr val="FFFFFF"/>
                  </a:solidFill>
                </a:uFill>
                <a:latin typeface="Calibri"/>
                <a:ea typeface="Calibri"/>
              </a:rPr>
              <a:t>neu</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angen</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bwydo</a:t>
            </a:r>
            <a:r>
              <a:rPr lang="en-US" sz="2800" b="0" strike="noStrike" spc="-1" dirty="0">
                <a:solidFill>
                  <a:srgbClr val="000000"/>
                </a:solidFill>
                <a:uFill>
                  <a:solidFill>
                    <a:srgbClr val="FFFFFF"/>
                  </a:solidFill>
                </a:uFill>
                <a:latin typeface="Calibri"/>
                <a:ea typeface="Calibri"/>
              </a:rPr>
              <a:t> PEG.   </a:t>
            </a:r>
            <a:r>
              <a:rPr lang="en-US" sz="2800" b="0" strike="noStrike" spc="-1" dirty="0" err="1">
                <a:solidFill>
                  <a:srgbClr val="000000"/>
                </a:solidFill>
                <a:uFill>
                  <a:solidFill>
                    <a:srgbClr val="FFFFFF"/>
                  </a:solidFill>
                </a:uFill>
                <a:latin typeface="Calibri"/>
                <a:ea typeface="Calibri"/>
              </a:rPr>
              <a:t>Unwaith</a:t>
            </a:r>
            <a:r>
              <a:rPr lang="en-US" sz="2800" b="0" strike="noStrike" spc="-1" dirty="0">
                <a:solidFill>
                  <a:srgbClr val="000000"/>
                </a:solidFill>
                <a:uFill>
                  <a:solidFill>
                    <a:srgbClr val="FFFFFF"/>
                  </a:solidFill>
                </a:uFill>
                <a:latin typeface="Calibri"/>
                <a:ea typeface="Calibri"/>
              </a:rPr>
              <a:t> y </a:t>
            </a:r>
            <a:r>
              <a:rPr lang="en-US" sz="2800" b="0" strike="noStrike" spc="-1" dirty="0" err="1">
                <a:solidFill>
                  <a:srgbClr val="000000"/>
                </a:solidFill>
                <a:uFill>
                  <a:solidFill>
                    <a:srgbClr val="FFFFFF"/>
                  </a:solidFill>
                </a:uFill>
                <a:latin typeface="Calibri"/>
                <a:ea typeface="Calibri"/>
              </a:rPr>
              <a:t>rhoddir</a:t>
            </a:r>
            <a:r>
              <a:rPr lang="en-US" sz="2800" b="0" strike="noStrike" spc="-1" dirty="0">
                <a:solidFill>
                  <a:srgbClr val="000000"/>
                </a:solidFill>
                <a:uFill>
                  <a:solidFill>
                    <a:srgbClr val="FFFFFF"/>
                  </a:solidFill>
                </a:uFill>
                <a:latin typeface="Calibri"/>
                <a:ea typeface="Calibri"/>
              </a:rPr>
              <a:t> y </a:t>
            </a:r>
            <a:r>
              <a:rPr lang="en-US" sz="2800" b="0" strike="noStrike" spc="-1" dirty="0" err="1">
                <a:solidFill>
                  <a:srgbClr val="000000"/>
                </a:solidFill>
                <a:uFill>
                  <a:solidFill>
                    <a:srgbClr val="FFFFFF"/>
                  </a:solidFill>
                </a:uFill>
                <a:latin typeface="Calibri"/>
                <a:ea typeface="Calibri"/>
              </a:rPr>
              <a:t>trefniadau</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angenrheidiol</a:t>
            </a:r>
            <a:r>
              <a:rPr lang="en-US" sz="2800" b="0" strike="noStrike" spc="-1" dirty="0">
                <a:solidFill>
                  <a:srgbClr val="000000"/>
                </a:solidFill>
                <a:uFill>
                  <a:solidFill>
                    <a:srgbClr val="FFFFFF"/>
                  </a:solidFill>
                </a:uFill>
                <a:latin typeface="Calibri"/>
                <a:ea typeface="Calibri"/>
              </a:rPr>
              <a:t> yn </a:t>
            </a:r>
            <a:r>
              <a:rPr lang="en-US" sz="2800" b="0" strike="noStrike" spc="-1" dirty="0" err="1">
                <a:solidFill>
                  <a:srgbClr val="000000"/>
                </a:solidFill>
                <a:uFill>
                  <a:solidFill>
                    <a:srgbClr val="FFFFFF"/>
                  </a:solidFill>
                </a:uFill>
                <a:latin typeface="Calibri"/>
                <a:ea typeface="Calibri"/>
              </a:rPr>
              <a:t>eu</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lle</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i</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alluogi</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i'r</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plentyn</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gael</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mynediad</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i'r</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lleoliad</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efallai</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na</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fyddai</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arnynt</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angen</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Darpariaeth</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Ddysgu</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Ychwanegol</a:t>
            </a:r>
            <a:r>
              <a:rPr lang="en-US" sz="2800" b="0" strike="noStrike" spc="-1" dirty="0">
                <a:solidFill>
                  <a:srgbClr val="000000"/>
                </a:solidFill>
                <a:uFill>
                  <a:solidFill>
                    <a:srgbClr val="FFFFFF"/>
                  </a:solidFill>
                </a:uFill>
                <a:latin typeface="Calibri"/>
                <a:ea typeface="Calibri"/>
              </a:rPr>
              <a:t> o </a:t>
            </a:r>
            <a:r>
              <a:rPr lang="en-US" sz="2800" b="0" strike="noStrike" spc="-1" dirty="0" err="1">
                <a:solidFill>
                  <a:srgbClr val="000000"/>
                </a:solidFill>
                <a:uFill>
                  <a:solidFill>
                    <a:srgbClr val="FFFFFF"/>
                  </a:solidFill>
                </a:uFill>
                <a:latin typeface="Calibri"/>
                <a:ea typeface="Calibri"/>
              </a:rPr>
              <a:t>anghenrhaid</a:t>
            </a:r>
            <a:r>
              <a:rPr lang="en-US" sz="2800" b="0" strike="noStrike" spc="-1" dirty="0">
                <a:solidFill>
                  <a:srgbClr val="000000"/>
                </a:solidFill>
                <a:uFill>
                  <a:solidFill>
                    <a:srgbClr val="FFFFFF"/>
                  </a:solidFill>
                </a:uFill>
                <a:latin typeface="Calibri"/>
                <a:ea typeface="Calibri"/>
              </a:rPr>
              <a:t> ac felly, </a:t>
            </a:r>
            <a:r>
              <a:rPr lang="en-US" sz="2800" b="0" strike="noStrike" spc="-1" dirty="0" err="1">
                <a:solidFill>
                  <a:srgbClr val="000000"/>
                </a:solidFill>
                <a:uFill>
                  <a:solidFill>
                    <a:srgbClr val="FFFFFF"/>
                  </a:solidFill>
                </a:uFill>
                <a:latin typeface="Calibri"/>
                <a:ea typeface="Calibri"/>
              </a:rPr>
              <a:t>ni</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fyddai</a:t>
            </a:r>
            <a:r>
              <a:rPr lang="en-US" sz="2800" b="0" strike="noStrike" spc="-1" dirty="0">
                <a:solidFill>
                  <a:srgbClr val="000000"/>
                </a:solidFill>
                <a:uFill>
                  <a:solidFill>
                    <a:srgbClr val="FFFFFF"/>
                  </a:solidFill>
                </a:uFill>
                <a:latin typeface="Calibri"/>
                <a:ea typeface="Calibri"/>
              </a:rPr>
              <a:t> </a:t>
            </a:r>
            <a:r>
              <a:rPr lang="en-US" sz="2800" b="0" strike="noStrike" spc="-1" dirty="0" err="1">
                <a:solidFill>
                  <a:srgbClr val="000000"/>
                </a:solidFill>
                <a:uFill>
                  <a:solidFill>
                    <a:srgbClr val="FFFFFF"/>
                  </a:solidFill>
                </a:uFill>
                <a:latin typeface="Calibri"/>
                <a:ea typeface="Calibri"/>
              </a:rPr>
              <a:t>ganddynt</a:t>
            </a:r>
            <a:r>
              <a:rPr lang="en-US" sz="2800" b="0" strike="noStrike" spc="-1" dirty="0">
                <a:solidFill>
                  <a:srgbClr val="000000"/>
                </a:solidFill>
                <a:uFill>
                  <a:solidFill>
                    <a:srgbClr val="FFFFFF"/>
                  </a:solidFill>
                </a:uFill>
                <a:latin typeface="Calibri"/>
                <a:ea typeface="Calibri"/>
              </a:rPr>
              <a:t> ADY </a:t>
            </a:r>
            <a:endParaRPr lang="en-US" sz="2800" b="0" strike="noStrike" spc="-1" dirty="0">
              <a:solidFill>
                <a:srgbClr val="000000"/>
              </a:solidFill>
              <a:uFill>
                <a:solidFill>
                  <a:srgbClr val="FFFFFF"/>
                </a:solidFill>
              </a:uFill>
              <a:latin typeface="Calibri"/>
            </a:endParaRPr>
          </a:p>
          <a:p>
            <a:pPr>
              <a:lnSpc>
                <a:spcPct val="100000"/>
              </a:lnSpc>
              <a:spcBef>
                <a:spcPts val="561"/>
              </a:spcBef>
            </a:pPr>
            <a:endParaRPr lang="en-US" sz="2800" b="0" strike="noStrike" spc="-1" dirty="0">
              <a:solidFill>
                <a:srgbClr val="000000"/>
              </a:solidFill>
              <a:uFill>
                <a:solidFill>
                  <a:srgbClr val="FFFFFF"/>
                </a:solidFill>
              </a:uFill>
              <a:latin typeface="Calibri"/>
            </a:endParaRPr>
          </a:p>
        </p:txBody>
      </p:sp>
    </p:spTree>
    <p:extLst>
      <p:ext uri="{BB962C8B-B14F-4D97-AF65-F5344CB8AC3E}">
        <p14:creationId xmlns:p14="http://schemas.microsoft.com/office/powerpoint/2010/main" val="36836997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chemeClr val="tx2"/>
            </a:solidFill>
          </a:ln>
        </p:spPr>
        <p:txBody>
          <a:bodyPr/>
          <a:lstStyle/>
          <a:p>
            <a:pPr algn="ctr"/>
            <a:r>
              <a:rPr lang="cy-GB" dirty="0" smtClean="0"/>
              <a:t>Ystod oedran 0-25 </a:t>
            </a:r>
            <a:endParaRPr lang="cy-GB" dirty="0"/>
          </a:p>
        </p:txBody>
      </p:sp>
      <p:sp>
        <p:nvSpPr>
          <p:cNvPr id="3" name="Content Placeholder 2"/>
          <p:cNvSpPr>
            <a:spLocks noGrp="1"/>
          </p:cNvSpPr>
          <p:nvPr>
            <p:ph sz="half" idx="1"/>
          </p:nvPr>
        </p:nvSpPr>
        <p:spPr/>
        <p:txBody>
          <a:bodyPr>
            <a:normAutofit fontScale="92500" lnSpcReduction="10000"/>
          </a:bodyPr>
          <a:lstStyle/>
          <a:p>
            <a:endParaRPr lang="en-GB" dirty="0" smtClean="0"/>
          </a:p>
          <a:p>
            <a:r>
              <a:rPr lang="cy-GB" dirty="0" smtClean="0">
                <a:latin typeface="Arial" panose="020B0604020202020204" pitchFamily="34" charset="0"/>
                <a:cs typeface="Arial" panose="020B0604020202020204" pitchFamily="34" charset="0"/>
              </a:rPr>
              <a:t>Un system ddeddfwriaethol i gefnogi plant a phobl ifanc ag ADY sy’n 0 i 25 oed.  </a:t>
            </a:r>
          </a:p>
          <a:p>
            <a:r>
              <a:rPr lang="cy-GB" dirty="0" smtClean="0">
                <a:latin typeface="Arial" panose="020B0604020202020204" pitchFamily="34" charset="0"/>
                <a:cs typeface="Arial" panose="020B0604020202020204" pitchFamily="34" charset="0"/>
              </a:rPr>
              <a:t>Mae hyn yn lle’r systemau ar wahân sy’n cefnogi’r blynyddoedd cynnar, ysgolion ac addysg ôl-orfodol ar hyn o bryd. </a:t>
            </a:r>
          </a:p>
        </p:txBody>
      </p:sp>
      <p:pic>
        <p:nvPicPr>
          <p:cNvPr id="5" name="Content Placeholder 4"/>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5147187" y="2584895"/>
            <a:ext cx="3886200" cy="2330831"/>
          </a:xfrm>
        </p:spPr>
      </p:pic>
    </p:spTree>
    <p:extLst>
      <p:ext uri="{BB962C8B-B14F-4D97-AF65-F5344CB8AC3E}">
        <p14:creationId xmlns:p14="http://schemas.microsoft.com/office/powerpoint/2010/main" val="31623534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8"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rgbClr val="0070C0"/>
            </a:solidFill>
          </a:ln>
        </p:spPr>
        <p:txBody>
          <a:bodyPr/>
          <a:lstStyle/>
          <a:p>
            <a:pPr algn="ctr"/>
            <a:r>
              <a:rPr lang="en-GB" dirty="0" smtClean="0"/>
              <a:t>Un </a:t>
            </a:r>
            <a:r>
              <a:rPr lang="cy-GB" dirty="0"/>
              <a:t>C</a:t>
            </a:r>
            <a:r>
              <a:rPr lang="cy-GB" dirty="0" smtClean="0"/>
              <a:t>ynllun </a:t>
            </a:r>
            <a:endParaRPr lang="cy-GB" dirty="0"/>
          </a:p>
        </p:txBody>
      </p:sp>
      <p:sp>
        <p:nvSpPr>
          <p:cNvPr id="3" name="Content Placeholder 2"/>
          <p:cNvSpPr>
            <a:spLocks noGrp="1"/>
          </p:cNvSpPr>
          <p:nvPr>
            <p:ph sz="half" idx="1"/>
          </p:nvPr>
        </p:nvSpPr>
        <p:spPr>
          <a:xfrm>
            <a:off x="339633" y="1979023"/>
            <a:ext cx="5084619" cy="4525963"/>
          </a:xfrm>
        </p:spPr>
        <p:txBody>
          <a:bodyPr>
            <a:normAutofit fontScale="85000" lnSpcReduction="20000"/>
          </a:bodyPr>
          <a:lstStyle/>
          <a:p>
            <a:pPr marL="0" indent="0">
              <a:buNone/>
            </a:pPr>
            <a:r>
              <a:rPr lang="cy-GB" dirty="0" smtClean="0">
                <a:latin typeface="Arial" panose="020B0604020202020204" pitchFamily="34" charset="0"/>
                <a:cs typeface="Arial" panose="020B0604020202020204" pitchFamily="34" charset="0"/>
              </a:rPr>
              <a:t>Disodlir: </a:t>
            </a:r>
          </a:p>
          <a:p>
            <a:pPr>
              <a:buFontTx/>
              <a:buChar char="-"/>
            </a:pPr>
            <a:r>
              <a:rPr lang="cy-GB" dirty="0" smtClean="0">
                <a:latin typeface="Arial" panose="020B0604020202020204" pitchFamily="34" charset="0"/>
                <a:cs typeface="Arial" panose="020B0604020202020204" pitchFamily="34" charset="0"/>
              </a:rPr>
              <a:t>Gweithredu yn y blynyddoedd cynnar (cynllun chwarae)</a:t>
            </a:r>
          </a:p>
          <a:p>
            <a:pPr>
              <a:buFontTx/>
              <a:buChar char="-"/>
            </a:pPr>
            <a:r>
              <a:rPr lang="cy-GB" dirty="0" smtClean="0">
                <a:latin typeface="Arial" panose="020B0604020202020204" pitchFamily="34" charset="0"/>
                <a:cs typeface="Arial" panose="020B0604020202020204" pitchFamily="34" charset="0"/>
              </a:rPr>
              <a:t>Gweithredu yn y blynyddoedd cynnar a mwy gan gynlluniau datblygu unigol ‘yn yr ysgol’ (cynllun chwarae)</a:t>
            </a:r>
          </a:p>
          <a:p>
            <a:pPr>
              <a:buFontTx/>
              <a:buChar char="-"/>
            </a:pPr>
            <a:r>
              <a:rPr lang="cy-GB" dirty="0" smtClean="0">
                <a:latin typeface="Arial" panose="020B0604020202020204" pitchFamily="34" charset="0"/>
                <a:cs typeface="Arial" panose="020B0604020202020204" pitchFamily="34" charset="0"/>
              </a:rPr>
              <a:t>Datganiad </a:t>
            </a:r>
          </a:p>
          <a:p>
            <a:pPr marL="0" indent="0">
              <a:buNone/>
            </a:pPr>
            <a:endParaRPr lang="cy-GB" dirty="0" smtClean="0">
              <a:latin typeface="Arial" panose="020B0604020202020204" pitchFamily="34" charset="0"/>
              <a:cs typeface="Arial" panose="020B0604020202020204" pitchFamily="34" charset="0"/>
            </a:endParaRPr>
          </a:p>
          <a:p>
            <a:pPr marL="0" indent="0">
              <a:buNone/>
            </a:pPr>
            <a:r>
              <a:rPr lang="cy-GB" dirty="0" smtClean="0">
                <a:latin typeface="Arial" panose="020B0604020202020204" pitchFamily="34" charset="0"/>
                <a:cs typeface="Arial" panose="020B0604020202020204" pitchFamily="34" charset="0"/>
              </a:rPr>
              <a:t>Mae’r </a:t>
            </a:r>
            <a:r>
              <a:rPr lang="cy-GB" dirty="0">
                <a:latin typeface="Arial" panose="020B0604020202020204" pitchFamily="34" charset="0"/>
                <a:cs typeface="Arial" panose="020B0604020202020204" pitchFamily="34" charset="0"/>
              </a:rPr>
              <a:t>Ddeddf yn creu un cynllun </a:t>
            </a:r>
            <a:r>
              <a:rPr lang="cy-GB" dirty="0" smtClean="0">
                <a:latin typeface="Arial" panose="020B0604020202020204" pitchFamily="34" charset="0"/>
                <a:cs typeface="Arial" panose="020B0604020202020204" pitchFamily="34" charset="0"/>
              </a:rPr>
              <a:t>statudol – Cynllun datblygu unigol </a:t>
            </a:r>
            <a:r>
              <a:rPr lang="cy-GB" b="1" dirty="0">
                <a:latin typeface="Arial" panose="020B0604020202020204" pitchFamily="34" charset="0"/>
                <a:cs typeface="Arial" panose="020B0604020202020204" pitchFamily="34" charset="0"/>
              </a:rPr>
              <a:t>(CDU) </a:t>
            </a:r>
            <a:r>
              <a:rPr lang="cy-GB" dirty="0">
                <a:latin typeface="Arial" panose="020B0604020202020204" pitchFamily="34" charset="0"/>
                <a:cs typeface="Arial" panose="020B0604020202020204" pitchFamily="34" charset="0"/>
              </a:rPr>
              <a:t>yn lle’r ystod o gynlluniau statudol ac anstatudol ar hyn o bryd ar gyfer </a:t>
            </a:r>
            <a:r>
              <a:rPr lang="cy-GB" dirty="0" smtClean="0">
                <a:latin typeface="Arial" panose="020B0604020202020204" pitchFamily="34" charset="0"/>
                <a:cs typeface="Arial" panose="020B0604020202020204" pitchFamily="34" charset="0"/>
              </a:rPr>
              <a:t>plant</a:t>
            </a:r>
          </a:p>
          <a:p>
            <a:pPr marL="0" indent="0">
              <a:buNone/>
            </a:pPr>
            <a:endParaRPr lang="cy-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a:buFontTx/>
              <a:buChar char="-"/>
            </a:pPr>
            <a:endParaRPr lang="cy-GB" dirty="0">
              <a:latin typeface="Arial" panose="020B0604020202020204" pitchFamily="34" charset="0"/>
              <a:cs typeface="Arial" panose="020B0604020202020204" pitchFamily="34" charset="0"/>
            </a:endParaRPr>
          </a:p>
          <a:p>
            <a:pPr>
              <a:buFontTx/>
              <a:buChar char="-"/>
            </a:pPr>
            <a:endParaRPr lang="cy-GB" dirty="0" smtClean="0">
              <a:latin typeface="Arial" panose="020B0604020202020204" pitchFamily="34" charset="0"/>
              <a:cs typeface="Arial" panose="020B0604020202020204" pitchFamily="34" charset="0"/>
            </a:endParaRPr>
          </a:p>
        </p:txBody>
      </p:sp>
      <p:pic>
        <p:nvPicPr>
          <p:cNvPr id="5" name="Content Placeholder 4"/>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5582436" y="2074765"/>
            <a:ext cx="3104364" cy="1783163"/>
          </a:xfrm>
        </p:spPr>
      </p:pic>
      <p:pic>
        <p:nvPicPr>
          <p:cNvPr id="6" name="Content Placeholder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82436" y="4242004"/>
            <a:ext cx="3243465" cy="2162254"/>
          </a:xfrm>
          <a:prstGeom prst="rect">
            <a:avLst/>
          </a:prstGeom>
        </p:spPr>
      </p:pic>
    </p:spTree>
    <p:extLst>
      <p:ext uri="{BB962C8B-B14F-4D97-AF65-F5344CB8AC3E}">
        <p14:creationId xmlns:p14="http://schemas.microsoft.com/office/powerpoint/2010/main" val="38723798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rgbClr val="0070C0"/>
            </a:solidFill>
          </a:ln>
        </p:spPr>
        <p:txBody>
          <a:bodyPr/>
          <a:lstStyle/>
          <a:p>
            <a:r>
              <a:rPr lang="cy-GB" dirty="0" smtClean="0"/>
              <a:t>Pwy fydd yn cyfrannu at y CDU?</a:t>
            </a:r>
            <a:endParaRPr lang="cy-GB" dirty="0"/>
          </a:p>
        </p:txBody>
      </p:sp>
      <p:sp>
        <p:nvSpPr>
          <p:cNvPr id="3" name="Content Placeholder 2"/>
          <p:cNvSpPr>
            <a:spLocks noGrp="1"/>
          </p:cNvSpPr>
          <p:nvPr>
            <p:ph sz="half" idx="1"/>
          </p:nvPr>
        </p:nvSpPr>
        <p:spPr>
          <a:xfrm>
            <a:off x="773723" y="2114150"/>
            <a:ext cx="4038600" cy="3757036"/>
          </a:xfrm>
        </p:spPr>
        <p:txBody>
          <a:bodyPr>
            <a:normAutofit fontScale="92500" lnSpcReduction="10000"/>
          </a:bodyPr>
          <a:lstStyle/>
          <a:p>
            <a:pPr marL="0" indent="0">
              <a:buNone/>
            </a:pPr>
            <a:r>
              <a:rPr lang="cy-GB" dirty="0" smtClean="0">
                <a:latin typeface="Arial" panose="020B0604020202020204" pitchFamily="34" charset="0"/>
                <a:cs typeface="Arial" panose="020B0604020202020204" pitchFamily="34" charset="0"/>
              </a:rPr>
              <a:t>Y plentyn</a:t>
            </a:r>
          </a:p>
          <a:p>
            <a:pPr marL="0" indent="0">
              <a:buNone/>
            </a:pPr>
            <a:endParaRPr lang="cy-GB" dirty="0" smtClean="0">
              <a:latin typeface="Arial" panose="020B0604020202020204" pitchFamily="34" charset="0"/>
              <a:cs typeface="Arial" panose="020B0604020202020204" pitchFamily="34" charset="0"/>
            </a:endParaRPr>
          </a:p>
          <a:p>
            <a:pPr marL="0" indent="0">
              <a:buNone/>
            </a:pPr>
            <a:r>
              <a:rPr lang="cy-GB" dirty="0" smtClean="0">
                <a:latin typeface="Arial" panose="020B0604020202020204" pitchFamily="34" charset="0"/>
                <a:cs typeface="Arial" panose="020B0604020202020204" pitchFamily="34" charset="0"/>
              </a:rPr>
              <a:t>Rhieni / Gwarchodwyr</a:t>
            </a:r>
          </a:p>
          <a:p>
            <a:pPr marL="0" indent="0">
              <a:buNone/>
            </a:pPr>
            <a:endParaRPr lang="cy-GB" dirty="0" smtClean="0">
              <a:latin typeface="Arial" panose="020B0604020202020204" pitchFamily="34" charset="0"/>
              <a:cs typeface="Arial" panose="020B0604020202020204" pitchFamily="34" charset="0"/>
            </a:endParaRPr>
          </a:p>
          <a:p>
            <a:pPr marL="0" indent="0">
              <a:buNone/>
            </a:pPr>
            <a:r>
              <a:rPr lang="cy-GB" dirty="0" smtClean="0">
                <a:latin typeface="Arial" panose="020B0604020202020204" pitchFamily="34" charset="0"/>
                <a:cs typeface="Arial" panose="020B0604020202020204" pitchFamily="34" charset="0"/>
              </a:rPr>
              <a:t>Gweithwyr allweddol o fewn lleoliad BC</a:t>
            </a:r>
          </a:p>
          <a:p>
            <a:pPr marL="0" indent="0">
              <a:buNone/>
            </a:pPr>
            <a:endParaRPr lang="cy-GB" dirty="0" smtClean="0">
              <a:latin typeface="Arial" panose="020B0604020202020204" pitchFamily="34" charset="0"/>
              <a:cs typeface="Arial" panose="020B0604020202020204" pitchFamily="34" charset="0"/>
            </a:endParaRPr>
          </a:p>
          <a:p>
            <a:pPr marL="0" indent="0">
              <a:buNone/>
            </a:pPr>
            <a:r>
              <a:rPr lang="cy-GB" dirty="0" smtClean="0">
                <a:latin typeface="Arial" panose="020B0604020202020204" pitchFamily="34" charset="0"/>
                <a:cs typeface="Arial" panose="020B0604020202020204" pitchFamily="34" charset="0"/>
              </a:rPr>
              <a:t>Gwasanaethau allanol (Iechyd / gofal)</a:t>
            </a:r>
          </a:p>
          <a:p>
            <a:pPr marL="0" indent="0">
              <a:buNone/>
            </a:pPr>
            <a:endParaRPr lang="cy-GB" dirty="0">
              <a:latin typeface="Arial" panose="020B0604020202020204" pitchFamily="34" charset="0"/>
              <a:cs typeface="Arial" panose="020B0604020202020204" pitchFamily="34" charset="0"/>
            </a:endParaRPr>
          </a:p>
          <a:p>
            <a:pPr marL="0" indent="0">
              <a:buNone/>
            </a:pPr>
            <a:endParaRPr lang="cy-GB" dirty="0" smtClean="0">
              <a:latin typeface="Arial" panose="020B0604020202020204" pitchFamily="34" charset="0"/>
              <a:cs typeface="Arial" panose="020B0604020202020204" pitchFamily="34" charset="0"/>
            </a:endParaRPr>
          </a:p>
        </p:txBody>
      </p:sp>
      <p:pic>
        <p:nvPicPr>
          <p:cNvPr id="7" name="Content Placeholder 6"/>
          <p:cNvPicPr>
            <a:picLocks noGrp="1" noChangeAspect="1"/>
          </p:cNvPicPr>
          <p:nvPr>
            <p:ph sz="half" idx="2"/>
          </p:nvPr>
        </p:nvPicPr>
        <p:blipFill>
          <a:blip r:embed="rId7"/>
          <a:stretch>
            <a:fillRect/>
          </a:stretch>
        </p:blipFill>
        <p:spPr>
          <a:xfrm>
            <a:off x="5369715" y="2726253"/>
            <a:ext cx="2290771" cy="2048434"/>
          </a:xfrm>
          <a:prstGeom prst="rect">
            <a:avLst/>
          </a:prstGeom>
        </p:spPr>
      </p:pic>
    </p:spTree>
    <p:extLst>
      <p:ext uri="{BB962C8B-B14F-4D97-AF65-F5344CB8AC3E}">
        <p14:creationId xmlns:p14="http://schemas.microsoft.com/office/powerpoint/2010/main" val="13187805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rgbClr val="0070C0"/>
            </a:solidFill>
          </a:ln>
        </p:spPr>
        <p:txBody>
          <a:bodyPr/>
          <a:lstStyle/>
          <a:p>
            <a:pPr algn="ctr"/>
            <a:r>
              <a:rPr lang="cy-GB" dirty="0" smtClean="0"/>
              <a:t>Deilliannau </a:t>
            </a:r>
            <a:endParaRPr lang="cy-GB" dirty="0"/>
          </a:p>
        </p:txBody>
      </p:sp>
      <p:sp>
        <p:nvSpPr>
          <p:cNvPr id="3" name="Content Placeholder 2"/>
          <p:cNvSpPr>
            <a:spLocks noGrp="1"/>
          </p:cNvSpPr>
          <p:nvPr>
            <p:ph sz="half" idx="1"/>
          </p:nvPr>
        </p:nvSpPr>
        <p:spPr/>
        <p:txBody>
          <a:bodyPr>
            <a:normAutofit/>
          </a:bodyPr>
          <a:lstStyle/>
          <a:p>
            <a:r>
              <a:rPr lang="cy-GB" dirty="0" smtClean="0">
                <a:latin typeface="Arial" panose="020B0604020202020204" pitchFamily="34" charset="0"/>
                <a:cs typeface="Arial" panose="020B0604020202020204" pitchFamily="34" charset="0"/>
              </a:rPr>
              <a:t>Bydd pwyslais y CDU ar ddarpariaeth sy’n sicrhau deilliannau go iawn.</a:t>
            </a:r>
          </a:p>
          <a:p>
            <a:r>
              <a:rPr lang="cy-GB" dirty="0" smtClean="0">
                <a:latin typeface="Arial" panose="020B0604020202020204" pitchFamily="34" charset="0"/>
                <a:cs typeface="Arial" panose="020B0604020202020204" pitchFamily="34" charset="0"/>
              </a:rPr>
              <a:t>Bydd y dull o osod targedau yn newid. Bydd ein ffocws ar ddeilliannau sy’n canolbwyntio ar yr unigolyn. </a:t>
            </a:r>
          </a:p>
        </p:txBody>
      </p:sp>
      <p:pic>
        <p:nvPicPr>
          <p:cNvPr id="8" name="Content Placeholder 7"/>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6317673" y="4897726"/>
            <a:ext cx="1668236" cy="1668236"/>
          </a:xfr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48547" y="2017383"/>
            <a:ext cx="4037609" cy="2553648"/>
          </a:xfrm>
          <a:prstGeom prst="rect">
            <a:avLst/>
          </a:prstGeom>
        </p:spPr>
      </p:pic>
    </p:spTree>
    <p:extLst>
      <p:ext uri="{BB962C8B-B14F-4D97-AF65-F5344CB8AC3E}">
        <p14:creationId xmlns:p14="http://schemas.microsoft.com/office/powerpoint/2010/main" val="17496279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28650" y="215224"/>
            <a:ext cx="7886700" cy="1325563"/>
          </a:xfrm>
          <a:solidFill>
            <a:srgbClr val="578E99"/>
          </a:solidFill>
          <a:ln>
            <a:solidFill>
              <a:schemeClr val="accent1"/>
            </a:solidFill>
          </a:ln>
        </p:spPr>
        <p:txBody>
          <a:bodyPr/>
          <a:lstStyle/>
          <a:p>
            <a:pPr algn="ctr"/>
            <a:r>
              <a:rPr lang="cy-GB" dirty="0" smtClean="0"/>
              <a:t>Lleihau anghydfod </a:t>
            </a:r>
            <a:endParaRPr lang="cy-GB" dirty="0"/>
          </a:p>
        </p:txBody>
      </p:sp>
      <p:sp>
        <p:nvSpPr>
          <p:cNvPr id="3" name="Content Placeholder 2"/>
          <p:cNvSpPr>
            <a:spLocks noGrp="1"/>
          </p:cNvSpPr>
          <p:nvPr>
            <p:ph sz="half" idx="1"/>
          </p:nvPr>
        </p:nvSpPr>
        <p:spPr/>
        <p:txBody>
          <a:bodyPr/>
          <a:lstStyle/>
          <a:p>
            <a:endParaRPr lang="en-GB" dirty="0" smtClean="0">
              <a:latin typeface="Arial" panose="020B0604020202020204" pitchFamily="34" charset="0"/>
              <a:cs typeface="Arial" panose="020B0604020202020204" pitchFamily="34" charset="0"/>
            </a:endParaRPr>
          </a:p>
          <a:p>
            <a:pPr marL="0" indent="0">
              <a:buNone/>
            </a:pPr>
            <a:r>
              <a:rPr lang="cy-GB" dirty="0" smtClean="0">
                <a:latin typeface="Arial" panose="020B0604020202020204" pitchFamily="34" charset="0"/>
                <a:cs typeface="Arial" panose="020B0604020202020204" pitchFamily="34" charset="0"/>
              </a:rPr>
              <a:t>Lle bo anghytundeb am Gynllun Datblygu Unigol neu’r ddarpariaeth sydd ynddo, mae’r pwyslais ar ystyried y mater a’i ddatrys ar y lefel fwyaf lleol bosib. </a:t>
            </a:r>
            <a:endParaRPr lang="cy-GB" dirty="0">
              <a:latin typeface="Arial" panose="020B0604020202020204" pitchFamily="34" charset="0"/>
              <a:cs typeface="Arial" panose="020B0604020202020204" pitchFamily="34" charset="0"/>
            </a:endParaRPr>
          </a:p>
        </p:txBody>
      </p:sp>
      <p:pic>
        <p:nvPicPr>
          <p:cNvPr id="5" name="Content Placeholder 4"/>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5907881" y="1810469"/>
            <a:ext cx="2278587" cy="3015730"/>
          </a:xfrm>
        </p:spPr>
      </p:pic>
    </p:spTree>
    <p:extLst>
      <p:ext uri="{BB962C8B-B14F-4D97-AF65-F5344CB8AC3E}">
        <p14:creationId xmlns:p14="http://schemas.microsoft.com/office/powerpoint/2010/main" val="37993762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rgbClr val="0070C0"/>
            </a:solidFill>
          </a:ln>
        </p:spPr>
        <p:txBody>
          <a:bodyPr/>
          <a:lstStyle/>
          <a:p>
            <a:pPr algn="ctr"/>
            <a:r>
              <a:rPr lang="cy-GB" dirty="0" smtClean="0"/>
              <a:t>Hawl i apelio </a:t>
            </a:r>
            <a:endParaRPr lang="cy-GB" dirty="0"/>
          </a:p>
        </p:txBody>
      </p:sp>
      <p:sp>
        <p:nvSpPr>
          <p:cNvPr id="3" name="Content Placeholder 2"/>
          <p:cNvSpPr>
            <a:spLocks noGrp="1"/>
          </p:cNvSpPr>
          <p:nvPr>
            <p:ph sz="half" idx="1"/>
          </p:nvPr>
        </p:nvSpPr>
        <p:spPr/>
        <p:txBody>
          <a:bodyPr>
            <a:normAutofit fontScale="92500" lnSpcReduction="10000"/>
          </a:bodyPr>
          <a:lstStyle/>
          <a:p>
            <a:r>
              <a:rPr lang="cy-GB" dirty="0" smtClean="0">
                <a:latin typeface="Arial" panose="020B0604020202020204" pitchFamily="34" charset="0"/>
                <a:cs typeface="Arial" panose="020B0604020202020204" pitchFamily="34" charset="0"/>
              </a:rPr>
              <a:t>Os na ellir datrys anghytundeb am gynnwys CDU neu’r ddarpariaeth ddysgu  ychwanegol ar lefel leol, mae’r Ddeddf yn sicrhau bod gan blant a phobl ifanc (a’u gofalwyr/rhieni yn achosion y rheiny sydd o dan 16 oed) yr hawl i apelio i dribiwnlys. </a:t>
            </a:r>
            <a:endParaRPr lang="cy-GB" dirty="0">
              <a:latin typeface="Arial" panose="020B0604020202020204" pitchFamily="34" charset="0"/>
              <a:cs typeface="Arial" panose="020B0604020202020204" pitchFamily="34" charset="0"/>
            </a:endParaRPr>
          </a:p>
        </p:txBody>
      </p:sp>
      <p:pic>
        <p:nvPicPr>
          <p:cNvPr id="5" name="Content Placeholder 4"/>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5725716" y="2315115"/>
            <a:ext cx="2314103" cy="2303915"/>
          </a:xfrm>
        </p:spPr>
      </p:pic>
    </p:spTree>
    <p:extLst>
      <p:ext uri="{BB962C8B-B14F-4D97-AF65-F5344CB8AC3E}">
        <p14:creationId xmlns:p14="http://schemas.microsoft.com/office/powerpoint/2010/main" val="12681914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solidFill>
            <a:srgbClr val="578E99"/>
          </a:solidFill>
          <a:ln>
            <a:solidFill>
              <a:srgbClr val="0070C0"/>
            </a:solidFill>
          </a:ln>
        </p:spPr>
        <p:txBody>
          <a:bodyPr/>
          <a:lstStyle/>
          <a:p>
            <a:pPr algn="ctr"/>
            <a:r>
              <a:rPr lang="cy-GB" dirty="0" smtClean="0"/>
              <a:t>System ddwyieithog </a:t>
            </a:r>
            <a:endParaRPr lang="cy-GB" dirty="0"/>
          </a:p>
        </p:txBody>
      </p:sp>
      <p:sp>
        <p:nvSpPr>
          <p:cNvPr id="3" name="Content Placeholder 2"/>
          <p:cNvSpPr>
            <a:spLocks noGrp="1"/>
          </p:cNvSpPr>
          <p:nvPr>
            <p:ph sz="half" idx="1"/>
          </p:nvPr>
        </p:nvSpPr>
        <p:spPr/>
        <p:txBody>
          <a:bodyPr>
            <a:normAutofit fontScale="92500"/>
          </a:bodyPr>
          <a:lstStyle/>
          <a:p>
            <a:endParaRPr lang="en-GB" dirty="0" smtClean="0"/>
          </a:p>
          <a:p>
            <a:pPr marL="0" indent="0">
              <a:buNone/>
            </a:pPr>
            <a:r>
              <a:rPr lang="cy-GB" dirty="0" smtClean="0"/>
              <a:t>Rhaid i bob gwasanaeth ystyried p’un a oes ar ddisgybl angen darpariaeth ddysgu ychwanegol drwy gyfrwng y Gymraeg. </a:t>
            </a:r>
          </a:p>
          <a:p>
            <a:pPr marL="0" indent="0">
              <a:buNone/>
            </a:pPr>
            <a:r>
              <a:rPr lang="cy-GB" dirty="0" smtClean="0"/>
              <a:t>Rhaid cymryd pob cam rhesymol i sicrhau y bodlonir anghenion disgybl drwy gyfrwng y Gymraeg os yw’n dymuno hynny. </a:t>
            </a:r>
          </a:p>
          <a:p>
            <a:pPr marL="0" indent="0">
              <a:buNone/>
            </a:pPr>
            <a:endParaRPr lang="en-GB" dirty="0"/>
          </a:p>
          <a:p>
            <a:pPr marL="0" indent="0">
              <a:buNone/>
            </a:pPr>
            <a:endParaRPr lang="en-GB" dirty="0"/>
          </a:p>
        </p:txBody>
      </p:sp>
      <p:pic>
        <p:nvPicPr>
          <p:cNvPr id="5" name="Content Placeholder 4"/>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5150133" y="2819020"/>
            <a:ext cx="3482444" cy="1971664"/>
          </a:xfrm>
        </p:spPr>
      </p:pic>
    </p:spTree>
    <p:extLst>
      <p:ext uri="{BB962C8B-B14F-4D97-AF65-F5344CB8AC3E}">
        <p14:creationId xmlns:p14="http://schemas.microsoft.com/office/powerpoint/2010/main" val="21704579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28650" y="154111"/>
            <a:ext cx="7886700" cy="1325563"/>
          </a:xfrm>
          <a:solidFill>
            <a:srgbClr val="578E99"/>
          </a:solidFill>
          <a:ln>
            <a:solidFill>
              <a:srgbClr val="0070C0"/>
            </a:solidFill>
          </a:ln>
        </p:spPr>
        <p:txBody>
          <a:bodyPr/>
          <a:lstStyle/>
          <a:p>
            <a:pPr algn="ctr"/>
            <a:r>
              <a:rPr lang="cy-GB" dirty="0" smtClean="0">
                <a:solidFill>
                  <a:schemeClr val="bg1"/>
                </a:solidFill>
              </a:rPr>
              <a:t>Negeseuon pwysig o’r Cod Drafft ADY, Rhagfyr 2018</a:t>
            </a:r>
            <a:endParaRPr lang="en-GB" dirty="0">
              <a:solidFill>
                <a:schemeClr val="bg1"/>
              </a:solidFill>
            </a:endParaRPr>
          </a:p>
        </p:txBody>
      </p:sp>
      <p:sp>
        <p:nvSpPr>
          <p:cNvPr id="5" name="Title 1"/>
          <p:cNvSpPr txBox="1">
            <a:spLocks/>
          </p:cNvSpPr>
          <p:nvPr/>
        </p:nvSpPr>
        <p:spPr>
          <a:xfrm>
            <a:off x="685800" y="1995055"/>
            <a:ext cx="7772400" cy="4738254"/>
          </a:xfrm>
          <a:prstGeom prst="rect">
            <a:avLst/>
          </a:prstGeom>
        </p:spPr>
        <p:txBody>
          <a:bodyPr vert="horz" lIns="91440" tIns="45720" rIns="91440" bIns="45720" rtlCol="0" anchor="ctr">
            <a:normAutofit fontScale="6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571500" indent="-571500" algn="l">
              <a:buFont typeface="Arial" panose="020B0604020202020204" pitchFamily="34" charset="0"/>
              <a:buChar char="•"/>
            </a:pPr>
            <a:r>
              <a:rPr lang="cy-GB" dirty="0" smtClean="0"/>
              <a:t>Nid yw’n nodi bod angen Rôl CADY o fewn lleoliadau Blynyddoedd Cynnar.  Fodd bynnag mae’r ‘</a:t>
            </a:r>
            <a:r>
              <a:rPr lang="cy-GB" b="1" u="sng" dirty="0" smtClean="0"/>
              <a:t>Safonau Gofynnol  Cenedlaethol ar gyfer gofal plant – safon 4’ </a:t>
            </a:r>
            <a:r>
              <a:rPr lang="cy-GB" dirty="0" smtClean="0"/>
              <a:t>(Diwallu Anghenion Unigol) yn nodi’r angen i gael person dynodedig yn y lleoliad </a:t>
            </a:r>
          </a:p>
          <a:p>
            <a:pPr algn="l"/>
            <a:endParaRPr lang="cy-GB" dirty="0" smtClean="0"/>
          </a:p>
          <a:p>
            <a:pPr marL="571500" indent="-571500" algn="l">
              <a:buFont typeface="Arial" panose="020B0604020202020204" pitchFamily="34" charset="0"/>
              <a:buChar char="•"/>
            </a:pPr>
            <a:r>
              <a:rPr lang="cy-GB" dirty="0" smtClean="0"/>
              <a:t>Does dim rhaid cael caniatâd rhiant i gyfeirio plentyn i sylw’r Awdurdod. </a:t>
            </a:r>
            <a:endParaRPr lang="cy-GB" dirty="0"/>
          </a:p>
          <a:p>
            <a:pPr marL="571500" indent="-571500" algn="l">
              <a:buFont typeface="Arial" panose="020B0604020202020204" pitchFamily="34" charset="0"/>
              <a:buChar char="•"/>
            </a:pPr>
            <a:endParaRPr lang="cy-GB" dirty="0"/>
          </a:p>
          <a:p>
            <a:pPr marL="571500" indent="-571500" algn="l">
              <a:buFont typeface="Arial" panose="020B0604020202020204" pitchFamily="34" charset="0"/>
              <a:buChar char="•"/>
            </a:pPr>
            <a:r>
              <a:rPr lang="cy-GB" dirty="0" smtClean="0"/>
              <a:t>Rôl statudol AADY (Awdurdod) – Ellen Jones.</a:t>
            </a:r>
          </a:p>
          <a:p>
            <a:pPr marL="571500" indent="-571500" algn="l">
              <a:buFont typeface="Arial" panose="020B0604020202020204" pitchFamily="34" charset="0"/>
              <a:buChar char="•"/>
            </a:pPr>
            <a:endParaRPr lang="cy-GB" dirty="0"/>
          </a:p>
          <a:p>
            <a:pPr marL="571500" indent="-571500" algn="l">
              <a:buFont typeface="Arial" panose="020B0604020202020204" pitchFamily="34" charset="0"/>
              <a:buChar char="•"/>
            </a:pPr>
            <a:r>
              <a:rPr lang="cy-GB" dirty="0" smtClean="0"/>
              <a:t>Rôl Statudol DECLO (Iechyd) – Wen </a:t>
            </a:r>
            <a:r>
              <a:rPr lang="cy-GB" smtClean="0"/>
              <a:t>Hayton</a:t>
            </a:r>
            <a:r>
              <a:rPr lang="cy-GB" dirty="0" smtClean="0"/>
              <a:t> </a:t>
            </a:r>
          </a:p>
          <a:p>
            <a:pPr algn="l"/>
            <a:endParaRPr lang="cy-GB" dirty="0" smtClean="0"/>
          </a:p>
          <a:p>
            <a:pPr marL="571500" indent="-571500" algn="l">
              <a:buFont typeface="Arial" panose="020B0604020202020204" pitchFamily="34" charset="0"/>
              <a:buChar char="•"/>
            </a:pPr>
            <a:endParaRPr lang="cy-GB" dirty="0" smtClean="0"/>
          </a:p>
          <a:p>
            <a:pPr algn="l"/>
            <a:endParaRPr lang="en-GB" dirty="0"/>
          </a:p>
        </p:txBody>
      </p:sp>
    </p:spTree>
    <p:extLst>
      <p:ext uri="{BB962C8B-B14F-4D97-AF65-F5344CB8AC3E}">
        <p14:creationId xmlns:p14="http://schemas.microsoft.com/office/powerpoint/2010/main" val="37830165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1565121"/>
            <a:ext cx="8584784" cy="2984728"/>
          </a:xfrm>
          <a:prstGeom prst="rect">
            <a:avLst/>
          </a:prstGeom>
        </p:spPr>
      </p:pic>
    </p:spTree>
    <p:extLst>
      <p:ext uri="{BB962C8B-B14F-4D97-AF65-F5344CB8AC3E}">
        <p14:creationId xmlns:p14="http://schemas.microsoft.com/office/powerpoint/2010/main" val="23865832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810491" y="154745"/>
            <a:ext cx="7772400" cy="2605771"/>
          </a:xfrm>
          <a:solidFill>
            <a:srgbClr val="578E99"/>
          </a:solidFill>
          <a:ln>
            <a:solidFill>
              <a:srgbClr val="0070C0"/>
            </a:solidFill>
          </a:ln>
        </p:spPr>
        <p:txBody>
          <a:bodyPr>
            <a:normAutofit/>
          </a:bodyPr>
          <a:lstStyle/>
          <a:p>
            <a:r>
              <a:rPr lang="en-GB" dirty="0" err="1" smtClean="0"/>
              <a:t>Unrhyw</a:t>
            </a:r>
            <a:r>
              <a:rPr lang="en-GB" dirty="0" smtClean="0"/>
              <a:t> </a:t>
            </a:r>
            <a:r>
              <a:rPr lang="en-GB" dirty="0" err="1" smtClean="0"/>
              <a:t>Gwestiwn</a:t>
            </a:r>
            <a:r>
              <a:rPr lang="en-GB" dirty="0" smtClean="0"/>
              <a:t>?</a:t>
            </a:r>
            <a:br>
              <a:rPr lang="en-GB" dirty="0" smtClean="0"/>
            </a:br>
            <a:r>
              <a:rPr lang="en-GB" dirty="0" err="1" smtClean="0"/>
              <a:t>Cofnodwch</a:t>
            </a:r>
            <a:r>
              <a:rPr lang="en-GB" dirty="0" smtClean="0"/>
              <a:t> yn chat</a:t>
            </a:r>
            <a:br>
              <a:rPr lang="en-GB" dirty="0" smtClean="0"/>
            </a:br>
            <a:endParaRPr lang="en-GB" dirty="0"/>
          </a:p>
        </p:txBody>
      </p:sp>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67635" y="2934751"/>
            <a:ext cx="5341215" cy="3204729"/>
          </a:xfrm>
          <a:prstGeom prst="rect">
            <a:avLst/>
          </a:prstGeom>
        </p:spPr>
      </p:pic>
    </p:spTree>
    <p:extLst>
      <p:ext uri="{BB962C8B-B14F-4D97-AF65-F5344CB8AC3E}">
        <p14:creationId xmlns:p14="http://schemas.microsoft.com/office/powerpoint/2010/main" val="10838667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t="26300"/>
          <a:stretch>
            <a:fillRect/>
          </a:stretch>
        </p:blipFill>
        <p:spPr bwMode="auto">
          <a:xfrm>
            <a:off x="-96838" y="2799472"/>
            <a:ext cx="9240838" cy="417600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2999" y="6538913"/>
            <a:ext cx="391561"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6538913"/>
            <a:ext cx="107189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6577013"/>
            <a:ext cx="510661"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326572" y="274639"/>
            <a:ext cx="8229600" cy="792161"/>
          </a:xfrm>
          <a:solidFill>
            <a:srgbClr val="578E99"/>
          </a:solidFill>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r>
              <a:rPr lang="cy-GB" sz="6600" dirty="0" smtClean="0">
                <a:solidFill>
                  <a:schemeClr val="tx1"/>
                </a:solidFill>
              </a:rPr>
              <a:t>Beth yw Cynhwysiad?</a:t>
            </a:r>
            <a:endParaRPr lang="en-GB" sz="6600" dirty="0">
              <a:solidFill>
                <a:schemeClr val="tx1"/>
              </a:solidFill>
            </a:endParaRP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7163" y="1396959"/>
            <a:ext cx="7315200" cy="2204371"/>
          </a:xfrm>
          <a:prstGeom prst="rect">
            <a:avLst/>
          </a:prstGeom>
        </p:spPr>
      </p:pic>
      <p:sp>
        <p:nvSpPr>
          <p:cNvPr id="3" name="Rectangle 2"/>
          <p:cNvSpPr/>
          <p:nvPr/>
        </p:nvSpPr>
        <p:spPr>
          <a:xfrm>
            <a:off x="1600200" y="5886450"/>
            <a:ext cx="5676900" cy="43815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Content Placeholder 2"/>
          <p:cNvSpPr>
            <a:spLocks noGrp="1"/>
          </p:cNvSpPr>
          <p:nvPr>
            <p:ph idx="1"/>
          </p:nvPr>
        </p:nvSpPr>
        <p:spPr>
          <a:xfrm>
            <a:off x="201105" y="3775096"/>
            <a:ext cx="8871450" cy="4221461"/>
          </a:xfrm>
        </p:spPr>
        <p:txBody>
          <a:bodyPr>
            <a:normAutofit/>
          </a:bodyPr>
          <a:lstStyle/>
          <a:p>
            <a:pPr marL="0" indent="0">
              <a:buNone/>
            </a:pPr>
            <a:r>
              <a:rPr lang="cy-GB" dirty="0" smtClean="0"/>
              <a:t>Un o egwyddorion y Cod ADY drafft yw addysg gynhwysol lle caiff plant eu cefnogi i fanteisio'n llawn ar addysg brif ffrwd, lle bynnag y bo'n ymarferol, a lle mae'r lleoliad cyfan yn ceisio diwallu anghenion plentyn ag ADY. Mae’r Cod ADY drafft yn darparu canllawiau ar y broses o asesu a phenderfynu a oes gan blentyn neu berson ifanc ADY. </a:t>
            </a:r>
            <a:endParaRPr lang="cy-GB" dirty="0"/>
          </a:p>
        </p:txBody>
      </p:sp>
      <p:sp>
        <p:nvSpPr>
          <p:cNvPr id="10" name="Petryal 9"/>
          <p:cNvSpPr/>
          <p:nvPr/>
        </p:nvSpPr>
        <p:spPr>
          <a:xfrm>
            <a:off x="1012874" y="3319975"/>
            <a:ext cx="5866228" cy="4551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a:p>
        </p:txBody>
      </p:sp>
    </p:spTree>
    <p:extLst>
      <p:ext uri="{BB962C8B-B14F-4D97-AF65-F5344CB8AC3E}">
        <p14:creationId xmlns:p14="http://schemas.microsoft.com/office/powerpoint/2010/main" val="821894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lun 3" descr="Map darpariaeth blynyddoedd cynnar 8.6.20.docx - Word"/>
          <p:cNvPicPr>
            <a:picLocks noChangeAspect="1"/>
          </p:cNvPicPr>
          <p:nvPr/>
        </p:nvPicPr>
        <p:blipFill rotWithShape="1">
          <a:blip r:embed="rId2">
            <a:extLst>
              <a:ext uri="{28A0092B-C50C-407E-A947-70E740481C1C}">
                <a14:useLocalDpi xmlns:a14="http://schemas.microsoft.com/office/drawing/2010/main" val="0"/>
              </a:ext>
            </a:extLst>
          </a:blip>
          <a:srcRect l="37538" t="22638" r="39231" b="17922"/>
          <a:stretch/>
        </p:blipFill>
        <p:spPr>
          <a:xfrm>
            <a:off x="2166425" y="436099"/>
            <a:ext cx="5303520" cy="6126480"/>
          </a:xfrm>
          <a:prstGeom prst="rect">
            <a:avLst/>
          </a:prstGeom>
        </p:spPr>
      </p:pic>
    </p:spTree>
    <p:extLst>
      <p:ext uri="{BB962C8B-B14F-4D97-AF65-F5344CB8AC3E}">
        <p14:creationId xmlns:p14="http://schemas.microsoft.com/office/powerpoint/2010/main" val="4150704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8" name="Diagram 17"/>
          <p:cNvGraphicFramePr/>
          <p:nvPr>
            <p:extLst/>
          </p:nvPr>
        </p:nvGraphicFramePr>
        <p:xfrm>
          <a:off x="274477" y="591335"/>
          <a:ext cx="8596633" cy="549743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24" name="Rectangle 2"/>
          <p:cNvSpPr txBox="1">
            <a:spLocks noGrp="1" noChangeArrowheads="1"/>
          </p:cNvSpPr>
          <p:nvPr>
            <p:ph type="title"/>
          </p:nvPr>
        </p:nvSpPr>
        <p:spPr bwMode="auto">
          <a:xfrm>
            <a:off x="136275" y="86096"/>
            <a:ext cx="8871450" cy="505239"/>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fontScale="90000"/>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cy-GB" altLang="en-US" sz="4400" b="0" dirty="0" smtClean="0">
                <a:solidFill>
                  <a:schemeClr val="bg1"/>
                </a:solidFill>
              </a:rPr>
              <a:t>Model Map Darpariaeth</a:t>
            </a:r>
            <a:endParaRPr lang="en-US" altLang="en-US" sz="4400" b="0" dirty="0">
              <a:solidFill>
                <a:schemeClr val="bg1"/>
              </a:solidFill>
            </a:endParaRPr>
          </a:p>
        </p:txBody>
      </p:sp>
      <p:cxnSp>
        <p:nvCxnSpPr>
          <p:cNvPr id="26" name="Straight Connector 25"/>
          <p:cNvCxnSpPr/>
          <p:nvPr/>
        </p:nvCxnSpPr>
        <p:spPr>
          <a:xfrm flipV="1">
            <a:off x="1876300" y="2787907"/>
            <a:ext cx="5334000" cy="38100"/>
          </a:xfrm>
          <a:prstGeom prst="line">
            <a:avLst/>
          </a:prstGeom>
          <a:ln w="76200">
            <a:solidFill>
              <a:schemeClr val="accent4">
                <a:lumMod val="40000"/>
                <a:lumOff val="6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7" name="Text Box 9"/>
          <p:cNvSpPr txBox="1"/>
          <p:nvPr/>
        </p:nvSpPr>
        <p:spPr>
          <a:xfrm>
            <a:off x="2774371" y="2679775"/>
            <a:ext cx="3613283" cy="330563"/>
          </a:xfrm>
          <a:prstGeom prst="rect">
            <a:avLst/>
          </a:prstGeom>
          <a:solidFill>
            <a:schemeClr val="accent4">
              <a:lumMod val="40000"/>
              <a:lumOff val="60000"/>
            </a:schemeClr>
          </a:solidFill>
          <a:ln w="22225">
            <a:solidFill>
              <a:schemeClr val="tx1"/>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200" b="1" dirty="0" err="1" smtClean="0">
                <a:effectLst/>
                <a:latin typeface="Calibri Light" panose="020F0302020204030204" pitchFamily="34" charset="0"/>
                <a:ea typeface="Calibri" panose="020F0502020204030204" pitchFamily="34" charset="0"/>
                <a:cs typeface="Times New Roman" panose="02020603050405020304" pitchFamily="18" charset="0"/>
              </a:rPr>
              <a:t>Amserlen</a:t>
            </a:r>
            <a:r>
              <a:rPr lang="en-GB" sz="1200" b="1" dirty="0" smtClean="0">
                <a:effectLst/>
                <a:latin typeface="Calibri Light" panose="020F0302020204030204" pitchFamily="34" charset="0"/>
                <a:ea typeface="Calibri" panose="020F0502020204030204" pitchFamily="34" charset="0"/>
                <a:cs typeface="Times New Roman" panose="02020603050405020304" pitchFamily="18" charset="0"/>
              </a:rPr>
              <a:t> </a:t>
            </a:r>
            <a:r>
              <a:rPr lang="en-GB" sz="1200" b="1" dirty="0" err="1" smtClean="0">
                <a:effectLst/>
                <a:latin typeface="Calibri Light" panose="020F0302020204030204" pitchFamily="34" charset="0"/>
                <a:ea typeface="Calibri" panose="020F0502020204030204" pitchFamily="34" charset="0"/>
                <a:cs typeface="Times New Roman" panose="02020603050405020304" pitchFamily="18" charset="0"/>
              </a:rPr>
              <a:t>statudol</a:t>
            </a:r>
            <a:r>
              <a:rPr lang="en-GB" sz="1200" b="1" dirty="0" smtClean="0">
                <a:effectLst/>
                <a:latin typeface="Calibri Light" panose="020F0302020204030204" pitchFamily="34" charset="0"/>
                <a:ea typeface="Calibri" panose="020F0502020204030204" pitchFamily="34" charset="0"/>
                <a:cs typeface="Times New Roman" panose="02020603050405020304" pitchFamily="18" charset="0"/>
              </a:rPr>
              <a:t> (35 </a:t>
            </a:r>
            <a:r>
              <a:rPr lang="en-GB" sz="1200" b="1" dirty="0" err="1" smtClean="0">
                <a:effectLst/>
                <a:latin typeface="Calibri Light" panose="020F0302020204030204" pitchFamily="34" charset="0"/>
                <a:ea typeface="Calibri" panose="020F0502020204030204" pitchFamily="34" charset="0"/>
                <a:cs typeface="Times New Roman" panose="02020603050405020304" pitchFamily="18" charset="0"/>
              </a:rPr>
              <a:t>diwrnod</a:t>
            </a:r>
            <a:r>
              <a:rPr lang="en-GB" sz="1200" b="1" dirty="0" smtClean="0">
                <a:effectLst/>
                <a:latin typeface="Calibri Light" panose="020F0302020204030204" pitchFamily="34" charset="0"/>
                <a:ea typeface="Calibri" panose="020F0502020204030204" pitchFamily="34" charset="0"/>
                <a:cs typeface="Times New Roman" panose="02020603050405020304" pitchFamily="18" charset="0"/>
              </a:rPr>
              <a:t>  Ysgol)</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1" name="Straight Connector 25"/>
          <p:cNvCxnSpPr/>
          <p:nvPr/>
        </p:nvCxnSpPr>
        <p:spPr>
          <a:xfrm flipV="1">
            <a:off x="1876300" y="2123931"/>
            <a:ext cx="5334000" cy="38100"/>
          </a:xfrm>
          <a:prstGeom prst="line">
            <a:avLst/>
          </a:prstGeom>
          <a:ln w="76200">
            <a:solidFill>
              <a:srgbClr val="FFFF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0" name="Text Box 9"/>
          <p:cNvSpPr txBox="1"/>
          <p:nvPr/>
        </p:nvSpPr>
        <p:spPr>
          <a:xfrm>
            <a:off x="2765358" y="2000132"/>
            <a:ext cx="3613283" cy="330563"/>
          </a:xfrm>
          <a:prstGeom prst="rect">
            <a:avLst/>
          </a:prstGeom>
          <a:solidFill>
            <a:srgbClr val="FFFF00"/>
          </a:solidFill>
          <a:ln w="22225">
            <a:solidFill>
              <a:schemeClr val="tx1"/>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200" b="1" dirty="0" err="1" smtClean="0">
                <a:effectLst/>
                <a:latin typeface="Calibri Light" panose="020F0302020204030204" pitchFamily="34" charset="0"/>
                <a:ea typeface="Calibri" panose="020F0502020204030204" pitchFamily="34" charset="0"/>
                <a:cs typeface="Times New Roman" panose="02020603050405020304" pitchFamily="18" charset="0"/>
              </a:rPr>
              <a:t>Amserlen</a:t>
            </a:r>
            <a:r>
              <a:rPr lang="en-GB" sz="1200" b="1" dirty="0" smtClean="0">
                <a:effectLst/>
                <a:latin typeface="Calibri Light" panose="020F0302020204030204" pitchFamily="34" charset="0"/>
                <a:ea typeface="Calibri" panose="020F0502020204030204" pitchFamily="34" charset="0"/>
                <a:cs typeface="Times New Roman" panose="02020603050405020304" pitchFamily="18" charset="0"/>
              </a:rPr>
              <a:t> </a:t>
            </a:r>
            <a:r>
              <a:rPr lang="en-GB" sz="1200" b="1" dirty="0" err="1" smtClean="0">
                <a:effectLst/>
                <a:latin typeface="Calibri Light" panose="020F0302020204030204" pitchFamily="34" charset="0"/>
                <a:ea typeface="Calibri" panose="020F0502020204030204" pitchFamily="34" charset="0"/>
                <a:cs typeface="Times New Roman" panose="02020603050405020304" pitchFamily="18" charset="0"/>
              </a:rPr>
              <a:t>statudol</a:t>
            </a:r>
            <a:r>
              <a:rPr lang="en-GB" sz="1200" b="1" dirty="0" smtClean="0">
                <a:effectLst/>
                <a:latin typeface="Calibri Light" panose="020F0302020204030204" pitchFamily="34" charset="0"/>
                <a:ea typeface="Calibri" panose="020F0502020204030204" pitchFamily="34" charset="0"/>
                <a:cs typeface="Times New Roman" panose="02020603050405020304" pitchFamily="18" charset="0"/>
              </a:rPr>
              <a:t> (12 </a:t>
            </a:r>
            <a:r>
              <a:rPr lang="en-GB" sz="1200" b="1" dirty="0" err="1" smtClean="0">
                <a:effectLst/>
                <a:latin typeface="Calibri Light" panose="020F0302020204030204" pitchFamily="34" charset="0"/>
                <a:ea typeface="Calibri" panose="020F0502020204030204" pitchFamily="34" charset="0"/>
                <a:cs typeface="Times New Roman" panose="02020603050405020304" pitchFamily="18" charset="0"/>
              </a:rPr>
              <a:t>wythnos</a:t>
            </a:r>
            <a:r>
              <a:rPr lang="en-GB" sz="1200" b="1" dirty="0" smtClean="0">
                <a:effectLst/>
                <a:latin typeface="Calibri Light" panose="020F03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563515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04798" y="1237506"/>
            <a:ext cx="8146473" cy="4241945"/>
          </a:xfrm>
          <a:ln>
            <a:solidFill>
              <a:schemeClr val="tx2"/>
            </a:solidFill>
          </a:ln>
        </p:spPr>
        <p:txBody>
          <a:bodyPr>
            <a:normAutofit fontScale="92500" lnSpcReduction="10000"/>
          </a:bodyPr>
          <a:lstStyle/>
          <a:p>
            <a:endParaRPr lang="en-GB" dirty="0" smtClean="0"/>
          </a:p>
          <a:p>
            <a:pPr marL="0" indent="0">
              <a:buNone/>
            </a:pPr>
            <a:r>
              <a:rPr lang="cy-GB" dirty="0" smtClean="0">
                <a:latin typeface="Century Gothic" panose="020B0502020202020204" pitchFamily="34" charset="0"/>
              </a:rPr>
              <a:t>Mae </a:t>
            </a:r>
            <a:r>
              <a:rPr lang="cy-GB" b="1" dirty="0" smtClean="0">
                <a:latin typeface="Century Gothic" panose="020B0502020202020204" pitchFamily="34" charset="0"/>
              </a:rPr>
              <a:t>darpariaeth gyffredinol </a:t>
            </a:r>
            <a:r>
              <a:rPr lang="cy-GB" dirty="0" smtClean="0">
                <a:latin typeface="Century Gothic" panose="020B0502020202020204" pitchFamily="34" charset="0"/>
              </a:rPr>
              <a:t>yn cefnogi'r boblogaeth gyfan, h.y. ystafell /  dosbarth cyfan neu leoliad gyfan ac yn sicrhau bod pob plentyn yn cael cyfleoedd priodol i wneud cynnydd. </a:t>
            </a:r>
          </a:p>
          <a:p>
            <a:pPr marL="0" indent="0">
              <a:buNone/>
            </a:pPr>
            <a:endParaRPr lang="cy-GB" dirty="0" smtClean="0">
              <a:latin typeface="Century Gothic" panose="020B0502020202020204" pitchFamily="34" charset="0"/>
            </a:endParaRPr>
          </a:p>
          <a:p>
            <a:pPr marL="0" indent="0">
              <a:buNone/>
            </a:pPr>
            <a:r>
              <a:rPr lang="cy-GB" dirty="0" smtClean="0">
                <a:latin typeface="Century Gothic" panose="020B0502020202020204" pitchFamily="34" charset="0"/>
              </a:rPr>
              <a:t>Mae'r lefel hon yn cynnwys datblygu'r gweithlu, mynediad at wybodaeth briodol, creu amgylcheddau sy'n gyfeillgar i gyfathrebu a dulliau ymyrraeth dosbarth/ystafell / lleoliad cyfan</a:t>
            </a:r>
          </a:p>
        </p:txBody>
      </p:sp>
      <p:sp>
        <p:nvSpPr>
          <p:cNvPr id="6" name="Rounded Rectangle 5"/>
          <p:cNvSpPr/>
          <p:nvPr/>
        </p:nvSpPr>
        <p:spPr>
          <a:xfrm>
            <a:off x="545868" y="226713"/>
            <a:ext cx="7664334" cy="898251"/>
          </a:xfrm>
          <a:prstGeom prst="roundRect">
            <a:avLst/>
          </a:prstGeom>
          <a:solidFill>
            <a:schemeClr val="bg1"/>
          </a:solidFill>
          <a:ln>
            <a:solidFill>
              <a:srgbClr val="C62ABB"/>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cy-GB" sz="3600" b="1" dirty="0" smtClean="0">
                <a:latin typeface="Berlin Sans FB Demi" panose="020E0802020502020306" pitchFamily="34" charset="0"/>
              </a:rPr>
              <a:t>Darpariaeth Gyffredinol </a:t>
            </a:r>
            <a:endParaRPr lang="cy-GB" sz="3600" b="1" dirty="0">
              <a:solidFill>
                <a:schemeClr val="bg1"/>
              </a:solidFill>
              <a:latin typeface="Berlin Sans FB Demi" panose="020E0802020502020306" pitchFamily="34" charset="0"/>
            </a:endParaRPr>
          </a:p>
        </p:txBody>
      </p:sp>
    </p:spTree>
    <p:extLst>
      <p:ext uri="{BB962C8B-B14F-4D97-AF65-F5344CB8AC3E}">
        <p14:creationId xmlns:p14="http://schemas.microsoft.com/office/powerpoint/2010/main" val="37709607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C62ABB"/>
            </a:solidFill>
          </a:ln>
        </p:spPr>
        <p:txBody>
          <a:bodyPr>
            <a:normAutofit/>
          </a:bodyPr>
          <a:lstStyle/>
          <a:p>
            <a:r>
              <a:rPr lang="cy-GB" b="1" dirty="0" smtClean="0"/>
              <a:t>Beth yw addasiadau rhesymol?</a:t>
            </a:r>
            <a:br>
              <a:rPr lang="cy-GB" b="1" dirty="0" smtClean="0"/>
            </a:br>
            <a:r>
              <a:rPr lang="en-GB" b="1" dirty="0" smtClean="0"/>
              <a:t>What are reasonable adjustments?</a:t>
            </a:r>
            <a:endParaRPr lang="en-GB" b="1" dirty="0"/>
          </a:p>
        </p:txBody>
      </p:sp>
      <p:sp>
        <p:nvSpPr>
          <p:cNvPr id="3" name="Content Placeholder 2"/>
          <p:cNvSpPr>
            <a:spLocks noGrp="1"/>
          </p:cNvSpPr>
          <p:nvPr>
            <p:ph sz="half" idx="1"/>
          </p:nvPr>
        </p:nvSpPr>
        <p:spPr>
          <a:xfrm>
            <a:off x="457200" y="1887582"/>
            <a:ext cx="8229600" cy="4525963"/>
          </a:xfrm>
        </p:spPr>
        <p:txBody>
          <a:bodyPr>
            <a:normAutofit/>
          </a:bodyPr>
          <a:lstStyle/>
          <a:p>
            <a:pPr marL="0" indent="0">
              <a:buNone/>
            </a:pPr>
            <a:r>
              <a:rPr lang="cy-GB" dirty="0" smtClean="0">
                <a:latin typeface="Century Gothic" panose="020B0502020202020204" pitchFamily="34" charset="0"/>
              </a:rPr>
              <a:t>Mae </a:t>
            </a:r>
            <a:r>
              <a:rPr lang="cy-GB" b="1" dirty="0" smtClean="0">
                <a:latin typeface="Century Gothic" panose="020B0502020202020204" pitchFamily="34" charset="0"/>
              </a:rPr>
              <a:t>Deddf Cydraddoldeb 2010 yn darparu </a:t>
            </a:r>
            <a:r>
              <a:rPr lang="cy-GB" dirty="0" smtClean="0">
                <a:latin typeface="Century Gothic" panose="020B0502020202020204" pitchFamily="34" charset="0"/>
              </a:rPr>
              <a:t>un ffynhonnell gyfunol o gyfraith gwahaniaethu. Mae'n symleiddio'r gyfraith ac mae'n ehangu diogelwch rhag gwahaniaethu mewn rhai ardaloedd. </a:t>
            </a:r>
          </a:p>
          <a:p>
            <a:pPr marL="0" indent="0">
              <a:buNone/>
            </a:pPr>
            <a:r>
              <a:rPr lang="cy-GB" dirty="0" smtClean="0">
                <a:latin typeface="Century Gothic" panose="020B0502020202020204" pitchFamily="34" charset="0"/>
              </a:rPr>
              <a:t>O ran lleoliadau BC, mae’n golygu na all y lleoliadau wahaniaethu'n anghyfreithlon yn erbyn disgyblion oherwydd eu </a:t>
            </a:r>
            <a:r>
              <a:rPr lang="cy-GB" b="1" dirty="0" smtClean="0">
                <a:latin typeface="Century Gothic" panose="020B0502020202020204" pitchFamily="34" charset="0"/>
              </a:rPr>
              <a:t>rhyw, eu hil, eu hanabledd, eu crefydd neu gred neu eu cyfeiriadedd rhywiol</a:t>
            </a:r>
            <a:r>
              <a:rPr lang="cy-GB" dirty="0" smtClean="0">
                <a:latin typeface="Century Gothic" panose="020B0502020202020204" pitchFamily="34" charset="0"/>
              </a:rPr>
              <a:t>.</a:t>
            </a:r>
            <a:endParaRPr lang="cy-GB" dirty="0">
              <a:latin typeface="Century Gothic" panose="020B0502020202020204" pitchFamily="34" charset="0"/>
            </a:endParaRPr>
          </a:p>
        </p:txBody>
      </p:sp>
    </p:spTree>
    <p:extLst>
      <p:ext uri="{BB962C8B-B14F-4D97-AF65-F5344CB8AC3E}">
        <p14:creationId xmlns:p14="http://schemas.microsoft.com/office/powerpoint/2010/main" val="41740471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199" y="1600200"/>
            <a:ext cx="8146473" cy="4525963"/>
          </a:xfrm>
        </p:spPr>
        <p:txBody>
          <a:bodyPr>
            <a:normAutofit/>
          </a:bodyPr>
          <a:lstStyle/>
          <a:p>
            <a:pPr marL="0" indent="0">
              <a:buNone/>
            </a:pPr>
            <a:endParaRPr lang="cy-GB" dirty="0" smtClean="0"/>
          </a:p>
          <a:p>
            <a:pPr marL="0" indent="0">
              <a:buNone/>
            </a:pPr>
            <a:endParaRPr lang="en-GB" dirty="0" smtClean="0"/>
          </a:p>
        </p:txBody>
      </p:sp>
      <p:sp>
        <p:nvSpPr>
          <p:cNvPr id="6" name="Rounded Rectangle 5"/>
          <p:cNvSpPr/>
          <p:nvPr/>
        </p:nvSpPr>
        <p:spPr>
          <a:xfrm>
            <a:off x="457199" y="479932"/>
            <a:ext cx="8146473" cy="1120268"/>
          </a:xfrm>
          <a:prstGeom prst="roundRect">
            <a:avLst/>
          </a:prstGeom>
          <a:solidFill>
            <a:schemeClr val="bg1"/>
          </a:solidFill>
          <a:ln>
            <a:solidFill>
              <a:srgbClr val="C62ABB"/>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cy-GB" sz="3600" b="1" dirty="0" smtClean="0">
                <a:latin typeface="Berlin Sans FB Demi" panose="020E0802020502020306" pitchFamily="34" charset="0"/>
              </a:rPr>
              <a:t>Darpariaeth gyffredinol wedi’i </a:t>
            </a:r>
            <a:r>
              <a:rPr lang="cy-GB" sz="3600" b="1" dirty="0">
                <a:latin typeface="Berlin Sans FB Demi" panose="020E0802020502020306" pitchFamily="34" charset="0"/>
              </a:rPr>
              <a:t>d</a:t>
            </a:r>
            <a:r>
              <a:rPr lang="cy-GB" sz="3600" b="1" dirty="0" smtClean="0">
                <a:latin typeface="Berlin Sans FB Demi" panose="020E0802020502020306" pitchFamily="34" charset="0"/>
              </a:rPr>
              <a:t>argedu </a:t>
            </a:r>
            <a:endParaRPr lang="cy-GB" sz="3600" b="1" dirty="0">
              <a:solidFill>
                <a:schemeClr val="bg1"/>
              </a:solidFill>
              <a:latin typeface="Berlin Sans FB Demi" panose="020E0802020502020306" pitchFamily="34" charset="0"/>
            </a:endParaRPr>
          </a:p>
        </p:txBody>
      </p:sp>
      <p:sp>
        <p:nvSpPr>
          <p:cNvPr id="4" name="Content Placeholder 2"/>
          <p:cNvSpPr>
            <a:spLocks noGrp="1"/>
          </p:cNvSpPr>
          <p:nvPr>
            <p:ph sz="half" idx="1"/>
          </p:nvPr>
        </p:nvSpPr>
        <p:spPr>
          <a:xfrm>
            <a:off x="609599" y="1752600"/>
            <a:ext cx="8146473" cy="4525963"/>
          </a:xfrm>
          <a:solidFill>
            <a:srgbClr val="92D050"/>
          </a:solidFill>
        </p:spPr>
        <p:txBody>
          <a:bodyPr>
            <a:normAutofit/>
          </a:bodyPr>
          <a:lstStyle/>
          <a:p>
            <a:endParaRPr lang="en-GB" dirty="0" smtClean="0"/>
          </a:p>
          <a:p>
            <a:endParaRPr lang="en-GB" dirty="0"/>
          </a:p>
          <a:p>
            <a:pPr marL="0" indent="0">
              <a:buNone/>
            </a:pPr>
            <a:r>
              <a:rPr lang="cy-GB" dirty="0" smtClean="0">
                <a:latin typeface="Century Gothic" panose="020B0502020202020204" pitchFamily="34" charset="0"/>
              </a:rPr>
              <a:t>Mae </a:t>
            </a:r>
            <a:r>
              <a:rPr lang="cy-GB" b="1" dirty="0" smtClean="0">
                <a:latin typeface="Century Gothic" panose="020B0502020202020204" pitchFamily="34" charset="0"/>
              </a:rPr>
              <a:t>darpariaeth gyffredinol wedi’i </a:t>
            </a:r>
            <a:r>
              <a:rPr lang="cy-GB" b="1" dirty="0">
                <a:latin typeface="Century Gothic" panose="020B0502020202020204" pitchFamily="34" charset="0"/>
              </a:rPr>
              <a:t>d</a:t>
            </a:r>
            <a:r>
              <a:rPr lang="cy-GB" b="1" dirty="0" smtClean="0">
                <a:latin typeface="Century Gothic" panose="020B0502020202020204" pitchFamily="34" charset="0"/>
              </a:rPr>
              <a:t>argedu </a:t>
            </a:r>
            <a:r>
              <a:rPr lang="cy-GB" dirty="0" smtClean="0">
                <a:latin typeface="Century Gothic" panose="020B0502020202020204" pitchFamily="34" charset="0"/>
              </a:rPr>
              <a:t>yn cefnogi'r boblogaeth sydd angen ei </a:t>
            </a:r>
            <a:r>
              <a:rPr lang="cy-GB" b="1" u="sng" dirty="0" smtClean="0">
                <a:latin typeface="Century Gothic" panose="020B0502020202020204" pitchFamily="34" charset="0"/>
              </a:rPr>
              <a:t>(targedu), </a:t>
            </a:r>
            <a:r>
              <a:rPr lang="cy-GB" dirty="0" smtClean="0">
                <a:latin typeface="Century Gothic" panose="020B0502020202020204" pitchFamily="34" charset="0"/>
              </a:rPr>
              <a:t>h.y. darparu yr un math o ymyraethau ac adnoddau a’r ddarpariaeth gyffredinol, ond efallai bod y dwyster neu’r amlder yn wahanol. </a:t>
            </a:r>
          </a:p>
          <a:p>
            <a:pPr marL="0" indent="0">
              <a:buNone/>
            </a:pPr>
            <a:r>
              <a:rPr lang="cy-GB" dirty="0" smtClean="0">
                <a:latin typeface="Century Gothic" panose="020B0502020202020204" pitchFamily="34" charset="0"/>
              </a:rPr>
              <a:t>“elfen sylfaenol o addysgu o ansawdd – ond arferol” Pennod 7 CDADY 2018</a:t>
            </a:r>
            <a:endParaRPr lang="cy-GB" dirty="0">
              <a:latin typeface="Century Gothic" panose="020B0502020202020204" pitchFamily="34" charset="0"/>
            </a:endParaRPr>
          </a:p>
        </p:txBody>
      </p:sp>
    </p:spTree>
    <p:extLst>
      <p:ext uri="{BB962C8B-B14F-4D97-AF65-F5344CB8AC3E}">
        <p14:creationId xmlns:p14="http://schemas.microsoft.com/office/powerpoint/2010/main" val="107598313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199" y="1600200"/>
            <a:ext cx="8146473" cy="4525963"/>
          </a:xfrm>
        </p:spPr>
        <p:txBody>
          <a:bodyPr>
            <a:normAutofit/>
          </a:bodyPr>
          <a:lstStyle/>
          <a:p>
            <a:pPr marL="0" indent="0">
              <a:buNone/>
            </a:pPr>
            <a:endParaRPr lang="cy-GB" dirty="0" smtClean="0"/>
          </a:p>
          <a:p>
            <a:pPr marL="0" indent="0">
              <a:buNone/>
            </a:pPr>
            <a:endParaRPr lang="en-GB" dirty="0" smtClean="0"/>
          </a:p>
        </p:txBody>
      </p:sp>
      <p:sp>
        <p:nvSpPr>
          <p:cNvPr id="6" name="Rounded Rectangle 5"/>
          <p:cNvSpPr/>
          <p:nvPr/>
        </p:nvSpPr>
        <p:spPr>
          <a:xfrm>
            <a:off x="457199" y="479932"/>
            <a:ext cx="8146473" cy="1120268"/>
          </a:xfrm>
          <a:prstGeom prst="roundRect">
            <a:avLst/>
          </a:prstGeom>
          <a:solidFill>
            <a:schemeClr val="bg1"/>
          </a:solidFill>
          <a:ln>
            <a:solidFill>
              <a:srgbClr val="C62ABB"/>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cy-GB" sz="3600" b="1" dirty="0" smtClean="0">
                <a:latin typeface="Berlin Sans FB Demi" panose="020E0802020502020306" pitchFamily="34" charset="0"/>
              </a:rPr>
              <a:t>Darpariaeth Ychwanegol</a:t>
            </a:r>
            <a:endParaRPr lang="cy-GB" sz="3600" b="1" dirty="0">
              <a:solidFill>
                <a:schemeClr val="bg1"/>
              </a:solidFill>
              <a:latin typeface="Berlin Sans FB Demi" panose="020E0802020502020306" pitchFamily="34" charset="0"/>
            </a:endParaRPr>
          </a:p>
        </p:txBody>
      </p:sp>
      <p:sp>
        <p:nvSpPr>
          <p:cNvPr id="2" name="Rectangle 1"/>
          <p:cNvSpPr/>
          <p:nvPr/>
        </p:nvSpPr>
        <p:spPr>
          <a:xfrm>
            <a:off x="457199" y="2098675"/>
            <a:ext cx="8312727" cy="3568926"/>
          </a:xfrm>
          <a:prstGeom prst="rect">
            <a:avLst/>
          </a:prstGeom>
          <a:solidFill>
            <a:srgbClr val="FFFF00"/>
          </a:solidFill>
        </p:spPr>
        <p:txBody>
          <a:bodyPr wrap="square">
            <a:spAutoFit/>
          </a:bodyPr>
          <a:lstStyle/>
          <a:p>
            <a:pPr>
              <a:lnSpc>
                <a:spcPct val="107000"/>
              </a:lnSpc>
              <a:spcAft>
                <a:spcPts val="800"/>
              </a:spcAft>
            </a:pPr>
            <a:r>
              <a:rPr lang="cy-GB" b="1" i="1" dirty="0">
                <a:latin typeface="Calibri" panose="020F0502020204030204" pitchFamily="34" charset="0"/>
                <a:ea typeface="Calibri" panose="020F0502020204030204" pitchFamily="34" charset="0"/>
                <a:cs typeface="Calibri" panose="020F0502020204030204" pitchFamily="34" charset="0"/>
              </a:rPr>
              <a:t>‘7.3 (1) Ystyr “darpariaeth ddysgu ychwanegol” i berson sy'n dair oed neu'n hŷn yw darpariaeth addysgol neu ddarpariaeth hyfforddiant sy'n ychwanegol at yr hyn, neu sy'n wahanol i'r hyn, a wneir yn gyffredinol i eraill sydd o'r un oedran—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b="1" i="1" dirty="0">
                <a:latin typeface="Calibri" panose="020F0502020204030204" pitchFamily="34" charset="0"/>
                <a:ea typeface="Calibri" panose="020F0502020204030204" pitchFamily="34" charset="0"/>
                <a:cs typeface="Calibri" panose="020F0502020204030204" pitchFamily="34" charset="0"/>
              </a:rPr>
              <a:t>(a) mewn ysgolion prif ffrwd a gynhelir yng Nghymru,</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b="1" i="1" dirty="0">
                <a:latin typeface="Calibri" panose="020F0502020204030204" pitchFamily="34" charset="0"/>
                <a:ea typeface="Calibri" panose="020F0502020204030204" pitchFamily="34" charset="0"/>
                <a:cs typeface="Calibri" panose="020F0502020204030204" pitchFamily="34" charset="0"/>
              </a:rPr>
              <a:t> (b) mewn sefydliadau prif ffrwd yn y sector addysg bellach yng Nghymru, neu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b="1" i="1" dirty="0">
                <a:latin typeface="Calibri" panose="020F0502020204030204" pitchFamily="34" charset="0"/>
                <a:ea typeface="Calibri" panose="020F0502020204030204" pitchFamily="34" charset="0"/>
                <a:cs typeface="Calibri" panose="020F0502020204030204" pitchFamily="34" charset="0"/>
              </a:rPr>
              <a:t>(c) mewn mannau yng Nghymru lle y darperir addysg feithrin.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b="1" i="1" dirty="0">
                <a:latin typeface="Calibri" panose="020F0502020204030204" pitchFamily="34" charset="0"/>
                <a:ea typeface="Calibri" panose="020F0502020204030204" pitchFamily="34" charset="0"/>
                <a:cs typeface="Calibri" panose="020F0502020204030204" pitchFamily="34" charset="0"/>
              </a:rPr>
              <a:t> (2) Ystyr “darpariaeth ddysgu ychwanegol”</a:t>
            </a:r>
            <a:r>
              <a:rPr lang="cy-GB" b="1" i="1" u="sng" dirty="0">
                <a:latin typeface="Calibri" panose="020F0502020204030204" pitchFamily="34" charset="0"/>
                <a:ea typeface="Calibri" panose="020F0502020204030204" pitchFamily="34" charset="0"/>
                <a:cs typeface="Calibri" panose="020F0502020204030204" pitchFamily="34" charset="0"/>
              </a:rPr>
              <a:t> i blentyn sy'n iau na thair oed</a:t>
            </a:r>
            <a:r>
              <a:rPr lang="cy-GB" b="1" i="1" dirty="0">
                <a:latin typeface="Calibri" panose="020F0502020204030204" pitchFamily="34" charset="0"/>
                <a:ea typeface="Calibri" panose="020F0502020204030204" pitchFamily="34" charset="0"/>
                <a:cs typeface="Calibri" panose="020F0502020204030204" pitchFamily="34" charset="0"/>
              </a:rPr>
              <a:t> yw darpariaeth addysgol o unrhyw fath.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i="1" dirty="0">
                <a:latin typeface="Calibri" panose="020F0502020204030204" pitchFamily="34" charset="0"/>
                <a:ea typeface="Calibri" panose="020F0502020204030204" pitchFamily="34" charset="0"/>
                <a:cs typeface="Calibri" panose="020F0502020204030204" pitchFamily="34" charset="0"/>
              </a:rPr>
              <a:t>(3) </a:t>
            </a:r>
            <a:r>
              <a:rPr lang="cy-GB" b="1" i="1" dirty="0" smtClean="0">
                <a:latin typeface="Calibri" panose="020F0502020204030204" pitchFamily="34" charset="0"/>
                <a:ea typeface="Calibri" panose="020F0502020204030204" pitchFamily="34" charset="0"/>
                <a:cs typeface="Calibri" panose="020F0502020204030204" pitchFamily="34" charset="0"/>
              </a:rPr>
              <a:t>Yn is-adran (1), ystyr “addysg feithrin” yw addysg sy'n addas i blentyn sydd wedi cyrraedd tair oed ond sydd o dan yr oedran ysgol gorfodol.</a:t>
            </a:r>
            <a:endParaRPr lang="cy-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287662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2962275"/>
            <a:ext cx="8991600" cy="3879850"/>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48131" name="Rectangle 2"/>
          <p:cNvSpPr txBox="1">
            <a:spLocks noChangeArrowheads="1"/>
          </p:cNvSpPr>
          <p:nvPr/>
        </p:nvSpPr>
        <p:spPr bwMode="auto">
          <a:xfrm>
            <a:off x="53975" y="47625"/>
            <a:ext cx="9090025" cy="63500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defRPr/>
            </a:pPr>
            <a:r>
              <a:rPr lang="cy-GB" altLang="en-US" sz="4400" dirty="0" smtClean="0">
                <a:latin typeface="+mn-lt"/>
              </a:rPr>
              <a:t>Camu drwy’r olwyn</a:t>
            </a:r>
            <a:endParaRPr lang="en-US" altLang="en-US" sz="4400" dirty="0" smtClean="0">
              <a:latin typeface="+mn-lt"/>
            </a:endParaRPr>
          </a:p>
        </p:txBody>
      </p:sp>
      <p:pic>
        <p:nvPicPr>
          <p:cNvPr id="54276"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3000" y="6330950"/>
            <a:ext cx="381000"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4925" y="64119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188" y="6389688"/>
            <a:ext cx="496887" cy="4619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5427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6A8BB6E-62E3-465A-B92F-DDBF5DBAF4E3}" type="slidenum">
              <a:rPr lang="en-GB" altLang="en-US" sz="900" b="0" smtClean="0">
                <a:solidFill>
                  <a:srgbClr val="898989"/>
                </a:solidFill>
              </a:rPr>
              <a:pPr eaLnBrk="1" hangingPunct="1">
                <a:lnSpc>
                  <a:spcPct val="100000"/>
                </a:lnSpc>
                <a:spcBef>
                  <a:spcPct val="0"/>
                </a:spcBef>
                <a:buFontTx/>
                <a:buNone/>
              </a:pPr>
              <a:t>24</a:t>
            </a:fld>
            <a:endParaRPr lang="en-GB" altLang="en-US" sz="900" b="0" smtClean="0">
              <a:solidFill>
                <a:srgbClr val="898989"/>
              </a:solidFill>
            </a:endParaRPr>
          </a:p>
        </p:txBody>
      </p:sp>
      <p:sp>
        <p:nvSpPr>
          <p:cNvPr id="12" name="Title 1"/>
          <p:cNvSpPr txBox="1">
            <a:spLocks/>
          </p:cNvSpPr>
          <p:nvPr/>
        </p:nvSpPr>
        <p:spPr>
          <a:xfrm>
            <a:off x="1385449" y="4929187"/>
            <a:ext cx="8264525" cy="593725"/>
          </a:xfrm>
          <a:prstGeom prst="rect">
            <a:avLst/>
          </a:prstGeom>
        </p:spPr>
        <p:txBody>
          <a:bodyPr lIns="68580" tIns="34290" rIns="68580" bIns="34290"/>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defTabSz="685800" fontAlgn="auto">
              <a:spcAft>
                <a:spcPts val="0"/>
              </a:spcAft>
              <a:defRPr b="0" i="0"/>
            </a:pPr>
            <a:endParaRPr lang="x-none" sz="2400" b="0" spc="-38" dirty="0">
              <a:solidFill>
                <a:prstClr val="white"/>
              </a:solidFill>
            </a:endParaRPr>
          </a:p>
        </p:txBody>
      </p:sp>
      <p:sp>
        <p:nvSpPr>
          <p:cNvPr id="31" name="TextBox 30"/>
          <p:cNvSpPr txBox="1"/>
          <p:nvPr/>
        </p:nvSpPr>
        <p:spPr>
          <a:xfrm>
            <a:off x="579438" y="6397923"/>
            <a:ext cx="2693987" cy="461665"/>
          </a:xfrm>
          <a:prstGeom prst="rect">
            <a:avLst/>
          </a:prstGeom>
          <a:noFill/>
        </p:spPr>
        <p:txBody>
          <a:bodyPr>
            <a:spAutoFit/>
          </a:bodyPr>
          <a:lstStyle/>
          <a:p>
            <a:pPr algn="ctr">
              <a:defRPr/>
            </a:pPr>
            <a:r>
              <a:rPr lang="cy-GB" sz="1200" dirty="0">
                <a:solidFill>
                  <a:schemeClr val="tx1"/>
                </a:solidFill>
                <a:latin typeface="+mn-lt"/>
              </a:rPr>
              <a:t>CDU: Cynllun Datblygu </a:t>
            </a:r>
            <a:r>
              <a:rPr lang="cy-GB" sz="1200" dirty="0" smtClean="0">
                <a:solidFill>
                  <a:schemeClr val="tx1"/>
                </a:solidFill>
                <a:latin typeface="+mn-lt"/>
              </a:rPr>
              <a:t>Unigol</a:t>
            </a:r>
          </a:p>
          <a:p>
            <a:pPr algn="ctr">
              <a:defRPr/>
            </a:pPr>
            <a:r>
              <a:rPr lang="cy-GB" sz="1200" dirty="0" smtClean="0"/>
              <a:t>P1D: Proffil un dudalen</a:t>
            </a:r>
            <a:endParaRPr lang="en-GB" sz="1200" dirty="0">
              <a:solidFill>
                <a:schemeClr val="tx1"/>
              </a:solidFill>
              <a:latin typeface="+mn-lt"/>
            </a:endParaRPr>
          </a:p>
        </p:txBody>
      </p:sp>
      <p:graphicFrame>
        <p:nvGraphicFramePr>
          <p:cNvPr id="5" name="Diagram 4"/>
          <p:cNvGraphicFramePr/>
          <p:nvPr>
            <p:extLst/>
          </p:nvPr>
        </p:nvGraphicFramePr>
        <p:xfrm>
          <a:off x="2643599" y="1373919"/>
          <a:ext cx="7342410" cy="48363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21" name="Diagram 20"/>
          <p:cNvGraphicFramePr/>
          <p:nvPr>
            <p:extLst/>
          </p:nvPr>
        </p:nvGraphicFramePr>
        <p:xfrm>
          <a:off x="274477" y="853550"/>
          <a:ext cx="2848551" cy="5422940"/>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Tree>
    <p:extLst>
      <p:ext uri="{BB962C8B-B14F-4D97-AF65-F5344CB8AC3E}">
        <p14:creationId xmlns:p14="http://schemas.microsoft.com/office/powerpoint/2010/main" val="2812884657"/>
      </p:ext>
    </p:extLst>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2"/>
          <p:cNvSpPr txBox="1">
            <a:spLocks noGrp="1" noChangeArrowheads="1"/>
          </p:cNvSpPr>
          <p:nvPr>
            <p:ph type="title"/>
          </p:nvPr>
        </p:nvSpPr>
        <p:spPr bwMode="auto">
          <a:xfrm>
            <a:off x="136275" y="126611"/>
            <a:ext cx="8871450" cy="80185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cy-GB" altLang="en-US" sz="4400" dirty="0" smtClean="0">
                <a:latin typeface="+mn-lt"/>
              </a:rPr>
              <a:t>Olwyn Darpariaeth Gyffred</a:t>
            </a:r>
            <a:r>
              <a:rPr lang="cy-GB" altLang="en-US" sz="4400" dirty="0" smtClean="0"/>
              <a:t>inol</a:t>
            </a:r>
            <a:endParaRPr lang="en-US" altLang="en-US" sz="4400" b="0" dirty="0"/>
          </a:p>
        </p:txBody>
      </p:sp>
      <p:pic>
        <p:nvPicPr>
          <p:cNvPr id="10" name="Content Placeholder 9"/>
          <p:cNvPicPr>
            <a:picLocks noGrp="1" noChangeAspect="1"/>
          </p:cNvPicPr>
          <p:nvPr>
            <p:ph idx="1"/>
          </p:nvPr>
        </p:nvPicPr>
        <p:blipFill rotWithShape="1">
          <a:blip r:embed="rId6"/>
          <a:srcRect l="11648" t="9448" r="17646" b="7788"/>
          <a:stretch/>
        </p:blipFill>
        <p:spPr>
          <a:xfrm>
            <a:off x="179388" y="919787"/>
            <a:ext cx="8116013" cy="5341129"/>
          </a:xfrm>
          <a:prstGeom prst="rect">
            <a:avLst/>
          </a:prstGeom>
        </p:spPr>
      </p:pic>
    </p:spTree>
    <p:extLst>
      <p:ext uri="{BB962C8B-B14F-4D97-AF65-F5344CB8AC3E}">
        <p14:creationId xmlns:p14="http://schemas.microsoft.com/office/powerpoint/2010/main" val="232982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2"/>
          <p:cNvSpPr txBox="1">
            <a:spLocks noGrp="1" noChangeArrowheads="1"/>
          </p:cNvSpPr>
          <p:nvPr>
            <p:ph type="title"/>
          </p:nvPr>
        </p:nvSpPr>
        <p:spPr bwMode="auto">
          <a:xfrm>
            <a:off x="137069" y="126012"/>
            <a:ext cx="8871450" cy="80185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cy-GB" altLang="en-US" b="0" dirty="0" smtClean="0">
                <a:latin typeface="+mn-lt"/>
              </a:rPr>
              <a:t>Olwyn Darpariaeth Gyffredinol wedi’i thar</a:t>
            </a:r>
            <a:r>
              <a:rPr lang="cy-GB" altLang="en-US" b="0" dirty="0" smtClean="0"/>
              <a:t>gedu</a:t>
            </a:r>
            <a:endParaRPr lang="en-US" altLang="en-US" b="0" dirty="0"/>
          </a:p>
        </p:txBody>
      </p:sp>
      <p:pic>
        <p:nvPicPr>
          <p:cNvPr id="3" name="Content Placeholder 2"/>
          <p:cNvPicPr>
            <a:picLocks noGrp="1" noChangeAspect="1"/>
          </p:cNvPicPr>
          <p:nvPr>
            <p:ph idx="1"/>
          </p:nvPr>
        </p:nvPicPr>
        <p:blipFill rotWithShape="1">
          <a:blip r:embed="rId6"/>
          <a:srcRect l="13465" t="7833" r="14737" b="9727"/>
          <a:stretch/>
        </p:blipFill>
        <p:spPr>
          <a:xfrm>
            <a:off x="231025" y="962300"/>
            <a:ext cx="8313400" cy="5366878"/>
          </a:xfrm>
          <a:prstGeom prst="rect">
            <a:avLst/>
          </a:prstGeom>
        </p:spPr>
      </p:pic>
    </p:spTree>
    <p:extLst>
      <p:ext uri="{BB962C8B-B14F-4D97-AF65-F5344CB8AC3E}">
        <p14:creationId xmlns:p14="http://schemas.microsoft.com/office/powerpoint/2010/main" val="390808113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2771" name="Rectangle 2"/>
          <p:cNvSpPr txBox="1">
            <a:spLocks noChangeArrowheads="1"/>
          </p:cNvSpPr>
          <p:nvPr/>
        </p:nvSpPr>
        <p:spPr bwMode="auto">
          <a:xfrm>
            <a:off x="0" y="115888"/>
            <a:ext cx="9145588" cy="576262"/>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cy-GB" altLang="en-US" sz="2000" b="0" u="sng" dirty="0" smtClean="0"/>
              <a:t>Siart llif </a:t>
            </a:r>
            <a:r>
              <a:rPr lang="cy-GB" altLang="en-US" sz="2000" b="0" u="sng" dirty="0"/>
              <a:t>mynediad i ddarpariaeth ychwanegol yn y </a:t>
            </a:r>
            <a:r>
              <a:rPr lang="cy-GB" altLang="en-US" sz="2000" b="0" u="sng" dirty="0" smtClean="0"/>
              <a:t>BC (lleoliadau nas cynhelir)</a:t>
            </a:r>
            <a:endParaRPr lang="en-US" altLang="en-US" sz="2000" b="0" u="sng" dirty="0"/>
          </a:p>
        </p:txBody>
      </p:sp>
      <p:pic>
        <p:nvPicPr>
          <p:cNvPr id="3277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202363"/>
            <a:ext cx="546100" cy="5873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32773"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34400" y="6073775"/>
            <a:ext cx="506413"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4"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8638" y="6281738"/>
            <a:ext cx="1385887" cy="517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5" name="TextBox 3"/>
          <p:cNvSpPr txBox="1">
            <a:spLocks noChangeArrowheads="1"/>
          </p:cNvSpPr>
          <p:nvPr/>
        </p:nvSpPr>
        <p:spPr bwMode="auto">
          <a:xfrm>
            <a:off x="539750" y="1698625"/>
            <a:ext cx="7999413"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eaLnBrk="1" hangingPunct="1"/>
            <a:endParaRPr lang="en-GB" altLang="en-US" b="0">
              <a:solidFill>
                <a:schemeClr val="tx1"/>
              </a:solidFill>
              <a:latin typeface="Calibri" panose="020F0502020204030204" pitchFamily="34" charset="0"/>
              <a:cs typeface="Calibri" panose="020F0502020204030204" pitchFamily="34" charset="0"/>
            </a:endParaRPr>
          </a:p>
          <a:p>
            <a:pPr algn="ctr" eaLnBrk="1" hangingPunct="1"/>
            <a:endParaRPr lang="cy-GB" altLang="en-US">
              <a:solidFill>
                <a:schemeClr val="tx1"/>
              </a:solidFill>
            </a:endParaRPr>
          </a:p>
        </p:txBody>
      </p:sp>
      <p:sp>
        <p:nvSpPr>
          <p:cNvPr id="30728" name="Text Box 3"/>
          <p:cNvSpPr txBox="1">
            <a:spLocks noChangeArrowheads="1"/>
          </p:cNvSpPr>
          <p:nvPr/>
        </p:nvSpPr>
        <p:spPr bwMode="auto">
          <a:xfrm>
            <a:off x="145927" y="1405455"/>
            <a:ext cx="1549719" cy="1972351"/>
          </a:xfrm>
          <a:prstGeom prst="rect">
            <a:avLst/>
          </a:prstGeom>
          <a:solidFill>
            <a:srgbClr val="FFFFFF"/>
          </a:solidFill>
          <a:ln w="6350">
            <a:solidFill>
              <a:srgbClr val="000000"/>
            </a:solidFill>
            <a:miter lim="800000"/>
            <a:headEnd/>
            <a:tailEnd/>
          </a:ln>
        </p:spPr>
        <p:txBody>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a:lnSpc>
                <a:spcPct val="107000"/>
              </a:lnSpc>
              <a:spcAft>
                <a:spcPts val="800"/>
              </a:spcAft>
              <a:defRPr/>
            </a:pPr>
            <a:r>
              <a:rPr lang="cy-GB" sz="1800" dirty="0" smtClean="0">
                <a:solidFill>
                  <a:schemeClr val="tx1"/>
                </a:solidFill>
                <a:highlight>
                  <a:srgbClr val="FFFF00"/>
                </a:highlight>
                <a:latin typeface="+mn-lt"/>
                <a:ea typeface="Calibri" panose="020F0502020204030204" pitchFamily="34" charset="0"/>
                <a:cs typeface="Times New Roman" panose="02020603050405020304" pitchFamily="18" charset="0"/>
              </a:rPr>
              <a:t>Cam 1:</a:t>
            </a:r>
            <a:endParaRPr lang="en-GB" sz="1800" dirty="0" smtClean="0">
              <a:solidFill>
                <a:schemeClr val="tx1"/>
              </a:solidFill>
              <a:latin typeface="+mn-lt"/>
              <a:ea typeface="Calibri" panose="020F0502020204030204" pitchFamily="34" charset="0"/>
              <a:cs typeface="Times New Roman" panose="02020603050405020304" pitchFamily="18" charset="0"/>
            </a:endParaRPr>
          </a:p>
          <a:p>
            <a:pPr algn="ctr">
              <a:lnSpc>
                <a:spcPct val="107000"/>
              </a:lnSpc>
              <a:spcAft>
                <a:spcPts val="800"/>
              </a:spcAft>
              <a:defRPr/>
            </a:pPr>
            <a:r>
              <a:rPr lang="cy-GB" altLang="en-US" sz="1600" dirty="0" smtClean="0">
                <a:solidFill>
                  <a:schemeClr val="tx1"/>
                </a:solidFill>
                <a:latin typeface="+mj-lt"/>
                <a:ea typeface="Calibri" panose="020F0502020204030204" pitchFamily="34" charset="0"/>
                <a:cs typeface="Times New Roman" panose="02020603050405020304" pitchFamily="18" charset="0"/>
              </a:rPr>
              <a:t>Dwyn i sylw’r </a:t>
            </a:r>
            <a:r>
              <a:rPr lang="cy-GB" altLang="en-US" sz="1600" dirty="0" err="1" smtClean="0">
                <a:solidFill>
                  <a:schemeClr val="tx1"/>
                </a:solidFill>
                <a:latin typeface="+mj-lt"/>
                <a:ea typeface="Calibri" panose="020F0502020204030204" pitchFamily="34" charset="0"/>
                <a:cs typeface="Times New Roman" panose="02020603050405020304" pitchFamily="18" charset="0"/>
              </a:rPr>
              <a:t>ALl</a:t>
            </a:r>
            <a:r>
              <a:rPr lang="cy-GB" altLang="en-US" sz="1600" dirty="0" smtClean="0">
                <a:solidFill>
                  <a:schemeClr val="tx1"/>
                </a:solidFill>
                <a:latin typeface="+mj-lt"/>
                <a:ea typeface="Calibri" panose="020F0502020204030204" pitchFamily="34" charset="0"/>
                <a:cs typeface="Times New Roman" panose="02020603050405020304" pitchFamily="18" charset="0"/>
              </a:rPr>
              <a:t> y  posibilrwydd bod gan blentyn ADY </a:t>
            </a:r>
            <a:endParaRPr lang="en-GB" altLang="en-US" sz="1000" dirty="0" smtClean="0">
              <a:solidFill>
                <a:schemeClr val="tx1"/>
              </a:solidFill>
              <a:latin typeface="+mj-lt"/>
              <a:ea typeface="Calibri" panose="020F0502020204030204" pitchFamily="34" charset="0"/>
              <a:cs typeface="Times New Roman" panose="02020603050405020304" pitchFamily="18" charset="0"/>
            </a:endParaRPr>
          </a:p>
        </p:txBody>
      </p:sp>
      <p:sp>
        <p:nvSpPr>
          <p:cNvPr id="10" name="Text Box 4"/>
          <p:cNvSpPr txBox="1"/>
          <p:nvPr/>
        </p:nvSpPr>
        <p:spPr>
          <a:xfrm>
            <a:off x="1982985" y="1358506"/>
            <a:ext cx="1857375" cy="2019300"/>
          </a:xfrm>
          <a:prstGeom prst="rect">
            <a:avLst/>
          </a:prstGeom>
          <a:solidFill>
            <a:sysClr val="window" lastClr="FFFFFF"/>
          </a:solidFill>
          <a:ln w="6350">
            <a:solidFill>
              <a:prstClr val="black"/>
            </a:solidFill>
          </a:ln>
        </p:spPr>
        <p:txBody>
          <a:bodyPr/>
          <a:lstStyle/>
          <a:p>
            <a:pPr algn="ctr">
              <a:lnSpc>
                <a:spcPct val="107000"/>
              </a:lnSpc>
              <a:spcAft>
                <a:spcPts val="800"/>
              </a:spcAft>
              <a:defRPr/>
            </a:pPr>
            <a:r>
              <a:rPr lang="cy-GB" b="1" dirty="0">
                <a:solidFill>
                  <a:schemeClr val="tx1"/>
                </a:solidFill>
                <a:highlight>
                  <a:srgbClr val="FFFF00"/>
                </a:highlight>
                <a:ea typeface="Calibri" panose="020F0502020204030204" pitchFamily="34" charset="0"/>
                <a:cs typeface="Times New Roman" panose="02020603050405020304" pitchFamily="18" charset="0"/>
              </a:rPr>
              <a:t>Cam 2:</a:t>
            </a:r>
            <a:endParaRPr lang="en-GB" sz="1050" b="1" dirty="0">
              <a:solidFill>
                <a:schemeClr val="tx1"/>
              </a:solidFill>
              <a:ea typeface="Calibri" panose="020F0502020204030204" pitchFamily="34" charset="0"/>
              <a:cs typeface="Times New Roman" panose="02020603050405020304" pitchFamily="18" charset="0"/>
            </a:endParaRPr>
          </a:p>
          <a:p>
            <a:pPr algn="ctr">
              <a:lnSpc>
                <a:spcPct val="107000"/>
              </a:lnSpc>
              <a:spcAft>
                <a:spcPts val="800"/>
              </a:spcAft>
              <a:defRPr/>
            </a:pPr>
            <a:r>
              <a:rPr lang="cy-GB" sz="1600" dirty="0">
                <a:solidFill>
                  <a:schemeClr val="tx1"/>
                </a:solidFill>
                <a:latin typeface="+mj-lt"/>
                <a:ea typeface="Calibri" panose="020F0502020204030204" pitchFamily="34" charset="0"/>
                <a:cs typeface="Times New Roman" panose="02020603050405020304" pitchFamily="18" charset="0"/>
              </a:rPr>
              <a:t>Casglu tystiolaeth</a:t>
            </a:r>
            <a:endParaRPr lang="en-GB" sz="1000" dirty="0">
              <a:solidFill>
                <a:schemeClr val="tx1"/>
              </a:solidFill>
              <a:latin typeface="+mj-lt"/>
              <a:ea typeface="Calibri" panose="020F0502020204030204" pitchFamily="34" charset="0"/>
              <a:cs typeface="Times New Roman" panose="02020603050405020304" pitchFamily="18" charset="0"/>
            </a:endParaRPr>
          </a:p>
          <a:p>
            <a:pPr algn="ctr">
              <a:lnSpc>
                <a:spcPct val="107000"/>
              </a:lnSpc>
              <a:spcAft>
                <a:spcPts val="800"/>
              </a:spcAft>
              <a:defRPr/>
            </a:pPr>
            <a:r>
              <a:rPr lang="cy-GB" sz="1600" dirty="0">
                <a:solidFill>
                  <a:schemeClr val="tx1"/>
                </a:solidFill>
                <a:latin typeface="+mj-lt"/>
                <a:ea typeface="Calibri" panose="020F0502020204030204" pitchFamily="34" charset="0"/>
                <a:cs typeface="Times New Roman" panose="02020603050405020304" pitchFamily="18" charset="0"/>
              </a:rPr>
              <a:t>(ffurflen meini prawf ADY)</a:t>
            </a:r>
            <a:endParaRPr lang="en-GB" sz="1000" dirty="0">
              <a:solidFill>
                <a:schemeClr val="tx1"/>
              </a:solidFill>
              <a:latin typeface="+mj-lt"/>
              <a:ea typeface="Calibri" panose="020F0502020204030204" pitchFamily="34" charset="0"/>
              <a:cs typeface="Times New Roman" panose="02020603050405020304" pitchFamily="18" charset="0"/>
            </a:endParaRPr>
          </a:p>
        </p:txBody>
      </p:sp>
      <p:sp>
        <p:nvSpPr>
          <p:cNvPr id="11" name="Text Box 6"/>
          <p:cNvSpPr txBox="1"/>
          <p:nvPr/>
        </p:nvSpPr>
        <p:spPr>
          <a:xfrm>
            <a:off x="4274740" y="1358506"/>
            <a:ext cx="1857375" cy="2057400"/>
          </a:xfrm>
          <a:prstGeom prst="rect">
            <a:avLst/>
          </a:prstGeom>
          <a:solidFill>
            <a:sysClr val="window" lastClr="FFFFFF"/>
          </a:solidFill>
          <a:ln w="6350">
            <a:solidFill>
              <a:prstClr val="black"/>
            </a:solidFill>
          </a:ln>
        </p:spPr>
        <p:txBody>
          <a:bodyPr/>
          <a:lstStyle/>
          <a:p>
            <a:pPr algn="ctr">
              <a:lnSpc>
                <a:spcPct val="107000"/>
              </a:lnSpc>
              <a:spcAft>
                <a:spcPts val="800"/>
              </a:spcAft>
              <a:defRPr/>
            </a:pPr>
            <a:r>
              <a:rPr lang="cy-GB" b="1" dirty="0">
                <a:solidFill>
                  <a:schemeClr val="tx1"/>
                </a:solidFill>
                <a:highlight>
                  <a:srgbClr val="FFFF00"/>
                </a:highlight>
                <a:ea typeface="Calibri" panose="020F0502020204030204" pitchFamily="34" charset="0"/>
                <a:cs typeface="Times New Roman" panose="02020603050405020304" pitchFamily="18" charset="0"/>
              </a:rPr>
              <a:t>Cam 3a:</a:t>
            </a:r>
            <a:endParaRPr lang="en-GB" sz="1050" b="1" dirty="0">
              <a:solidFill>
                <a:schemeClr val="tx1"/>
              </a:solidFill>
              <a:ea typeface="Calibri" panose="020F0502020204030204" pitchFamily="34" charset="0"/>
              <a:cs typeface="Times New Roman" panose="02020603050405020304" pitchFamily="18" charset="0"/>
            </a:endParaRPr>
          </a:p>
          <a:p>
            <a:pPr algn="ctr">
              <a:lnSpc>
                <a:spcPct val="107000"/>
              </a:lnSpc>
              <a:spcAft>
                <a:spcPts val="800"/>
              </a:spcAft>
              <a:defRPr/>
            </a:pPr>
            <a:r>
              <a:rPr lang="cy-GB" sz="1600" dirty="0">
                <a:solidFill>
                  <a:schemeClr val="tx1"/>
                </a:solidFill>
                <a:latin typeface="+mj-lt"/>
                <a:ea typeface="Calibri" panose="020F0502020204030204" pitchFamily="34" charset="0"/>
                <a:cs typeface="Times New Roman" panose="02020603050405020304" pitchFamily="18" charset="0"/>
              </a:rPr>
              <a:t>Panel cymedroli Bach i ddilysu’r penderfyniad </a:t>
            </a:r>
            <a:r>
              <a:rPr lang="cy-GB" sz="800" dirty="0">
                <a:solidFill>
                  <a:schemeClr val="tx1"/>
                </a:solidFill>
                <a:latin typeface="+mj-lt"/>
                <a:ea typeface="Calibri" panose="020F0502020204030204" pitchFamily="34" charset="0"/>
                <a:cs typeface="Times New Roman" panose="02020603050405020304" pitchFamily="18" charset="0"/>
              </a:rPr>
              <a:t>(CADYD:8.9 – holi seicolegydd) </a:t>
            </a:r>
            <a:endParaRPr lang="en-GB" sz="1000" dirty="0">
              <a:solidFill>
                <a:schemeClr val="tx1"/>
              </a:solidFill>
              <a:latin typeface="+mj-lt"/>
              <a:ea typeface="Calibri" panose="020F0502020204030204" pitchFamily="34" charset="0"/>
              <a:cs typeface="Times New Roman" panose="02020603050405020304" pitchFamily="18" charset="0"/>
            </a:endParaRPr>
          </a:p>
          <a:p>
            <a:pPr algn="ctr">
              <a:lnSpc>
                <a:spcPct val="107000"/>
              </a:lnSpc>
              <a:spcAft>
                <a:spcPts val="800"/>
              </a:spcAft>
              <a:defRPr/>
            </a:pPr>
            <a:r>
              <a:rPr lang="cy-GB" sz="1600" dirty="0">
                <a:solidFill>
                  <a:schemeClr val="tx1"/>
                </a:solidFill>
                <a:latin typeface="+mj-lt"/>
                <a:ea typeface="Calibri" panose="020F0502020204030204" pitchFamily="34" charset="0"/>
                <a:cs typeface="Times New Roman" panose="02020603050405020304" pitchFamily="18" charset="0"/>
              </a:rPr>
              <a:t> </a:t>
            </a:r>
            <a:endParaRPr lang="en-GB" sz="1000" dirty="0">
              <a:solidFill>
                <a:schemeClr val="tx1"/>
              </a:solidFill>
              <a:latin typeface="+mj-lt"/>
              <a:ea typeface="Calibri" panose="020F0502020204030204" pitchFamily="34" charset="0"/>
              <a:cs typeface="Times New Roman" panose="02020603050405020304" pitchFamily="18" charset="0"/>
            </a:endParaRPr>
          </a:p>
        </p:txBody>
      </p:sp>
      <p:sp>
        <p:nvSpPr>
          <p:cNvPr id="13" name="Text Box 9"/>
          <p:cNvSpPr txBox="1"/>
          <p:nvPr/>
        </p:nvSpPr>
        <p:spPr>
          <a:xfrm>
            <a:off x="4025393" y="3918775"/>
            <a:ext cx="1050663" cy="2157599"/>
          </a:xfrm>
          <a:prstGeom prst="rect">
            <a:avLst/>
          </a:prstGeom>
          <a:solidFill>
            <a:sysClr val="window" lastClr="FFFFFF"/>
          </a:solidFill>
          <a:ln w="6350">
            <a:solidFill>
              <a:prstClr val="black"/>
            </a:solidFill>
          </a:ln>
        </p:spPr>
        <p:txBody>
          <a:bodyPr/>
          <a:lstStyle/>
          <a:p>
            <a:pPr algn="ctr">
              <a:lnSpc>
                <a:spcPct val="107000"/>
              </a:lnSpc>
              <a:spcAft>
                <a:spcPts val="800"/>
              </a:spcAft>
              <a:defRPr/>
            </a:pPr>
            <a:r>
              <a:rPr lang="cy-GB" b="1" dirty="0">
                <a:solidFill>
                  <a:schemeClr val="tx1"/>
                </a:solidFill>
                <a:highlight>
                  <a:srgbClr val="FFFF00"/>
                </a:highlight>
                <a:ea typeface="Calibri" panose="020F0502020204030204" pitchFamily="34" charset="0"/>
                <a:cs typeface="Times New Roman" panose="02020603050405020304" pitchFamily="18" charset="0"/>
              </a:rPr>
              <a:t>Cam 4:</a:t>
            </a:r>
            <a:r>
              <a:rPr lang="cy-GB" sz="1400" dirty="0">
                <a:solidFill>
                  <a:schemeClr val="tx1"/>
                </a:solidFill>
                <a:latin typeface="+mj-lt"/>
                <a:ea typeface="Calibri" panose="020F0502020204030204" pitchFamily="34" charset="0"/>
                <a:cs typeface="Times New Roman" panose="02020603050405020304" pitchFamily="18" charset="0"/>
              </a:rPr>
              <a:t> Llunio CDUA</a:t>
            </a:r>
            <a:endParaRPr lang="en-GB" sz="1200" dirty="0">
              <a:solidFill>
                <a:schemeClr val="tx1"/>
              </a:solidFill>
              <a:latin typeface="+mj-lt"/>
              <a:ea typeface="Calibri" panose="020F0502020204030204" pitchFamily="34" charset="0"/>
              <a:cs typeface="Times New Roman" panose="02020603050405020304" pitchFamily="18" charset="0"/>
            </a:endParaRPr>
          </a:p>
          <a:p>
            <a:pPr algn="ctr">
              <a:lnSpc>
                <a:spcPct val="107000"/>
              </a:lnSpc>
              <a:spcAft>
                <a:spcPts val="800"/>
              </a:spcAft>
              <a:defRPr/>
            </a:pPr>
            <a:r>
              <a:rPr lang="cy-GB" sz="1600" dirty="0">
                <a:solidFill>
                  <a:schemeClr val="tx1"/>
                </a:solidFill>
                <a:latin typeface="+mj-lt"/>
                <a:ea typeface="Calibri" panose="020F0502020204030204" pitchFamily="34" charset="0"/>
                <a:cs typeface="Times New Roman" panose="02020603050405020304" pitchFamily="18" charset="0"/>
              </a:rPr>
              <a:t> </a:t>
            </a:r>
            <a:endParaRPr lang="en-GB" sz="1000" dirty="0">
              <a:solidFill>
                <a:schemeClr val="tx1"/>
              </a:solidFill>
              <a:latin typeface="+mj-lt"/>
              <a:ea typeface="Calibri" panose="020F0502020204030204" pitchFamily="34" charset="0"/>
              <a:cs typeface="Times New Roman" panose="02020603050405020304" pitchFamily="18" charset="0"/>
            </a:endParaRPr>
          </a:p>
        </p:txBody>
      </p:sp>
      <p:sp>
        <p:nvSpPr>
          <p:cNvPr id="32780" name="Notched Right Arrow 13"/>
          <p:cNvSpPr>
            <a:spLocks noChangeArrowheads="1"/>
          </p:cNvSpPr>
          <p:nvPr/>
        </p:nvSpPr>
        <p:spPr bwMode="auto">
          <a:xfrm>
            <a:off x="6000750" y="1725613"/>
            <a:ext cx="1000125" cy="485775"/>
          </a:xfrm>
          <a:prstGeom prst="notchedRightArrow">
            <a:avLst>
              <a:gd name="adj1" fmla="val 50000"/>
              <a:gd name="adj2" fmla="val 50003"/>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a:lnSpc>
                <a:spcPct val="107000"/>
              </a:lnSpc>
              <a:spcAft>
                <a:spcPts val="800"/>
              </a:spcAft>
            </a:pPr>
            <a:r>
              <a:rPr lang="cy-GB" altLang="en-US" sz="1100">
                <a:latin typeface="Calibri" panose="020F0502020204030204" pitchFamily="34" charset="0"/>
                <a:ea typeface="Calibri" panose="020F0502020204030204" pitchFamily="34" charset="0"/>
                <a:cs typeface="Times New Roman" panose="02020603050405020304" pitchFamily="18" charset="0"/>
              </a:rPr>
              <a:t>Dim ADY</a:t>
            </a:r>
            <a:endParaRPr lang="en-GB" altLang="en-US" sz="1100">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 Box 12"/>
          <p:cNvSpPr txBox="1"/>
          <p:nvPr/>
        </p:nvSpPr>
        <p:spPr>
          <a:xfrm>
            <a:off x="7000875" y="927100"/>
            <a:ext cx="1857375" cy="2352675"/>
          </a:xfrm>
          <a:prstGeom prst="rect">
            <a:avLst/>
          </a:prstGeom>
          <a:solidFill>
            <a:sysClr val="window" lastClr="FFFFFF"/>
          </a:solidFill>
          <a:ln w="6350">
            <a:solidFill>
              <a:prstClr val="black"/>
            </a:solidFill>
          </a:ln>
        </p:spPr>
        <p:txBody>
          <a:bodyPr/>
          <a:lstStyle/>
          <a:p>
            <a:pPr algn="ctr">
              <a:lnSpc>
                <a:spcPct val="107000"/>
              </a:lnSpc>
              <a:spcAft>
                <a:spcPts val="800"/>
              </a:spcAft>
              <a:defRPr/>
            </a:pPr>
            <a:endParaRPr lang="en-GB" sz="11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defRPr/>
            </a:pPr>
            <a:r>
              <a:rPr lang="cy-GB" sz="1400" dirty="0">
                <a:solidFill>
                  <a:schemeClr val="tx1"/>
                </a:solidFill>
                <a:latin typeface="+mj-lt"/>
                <a:ea typeface="Calibri" panose="020F0502020204030204" pitchFamily="34" charset="0"/>
                <a:cs typeface="Times New Roman" panose="02020603050405020304" pitchFamily="18" charset="0"/>
              </a:rPr>
              <a:t>Rhannu’r penderfyniad gyda’r rhiant a’r gwasanaethau ynghlwm </a:t>
            </a:r>
            <a:r>
              <a:rPr lang="cy-GB" sz="1400" dirty="0" smtClean="0">
                <a:solidFill>
                  <a:schemeClr val="tx1"/>
                </a:solidFill>
                <a:latin typeface="+mj-lt"/>
                <a:ea typeface="Calibri" panose="020F0502020204030204" pitchFamily="34" charset="0"/>
                <a:cs typeface="Times New Roman" panose="02020603050405020304" pitchFamily="18" charset="0"/>
              </a:rPr>
              <a:t>â’r </a:t>
            </a:r>
            <a:r>
              <a:rPr lang="cy-GB" sz="1400" dirty="0">
                <a:solidFill>
                  <a:schemeClr val="tx1"/>
                </a:solidFill>
                <a:latin typeface="+mj-lt"/>
                <a:ea typeface="Calibri" panose="020F0502020204030204" pitchFamily="34" charset="0"/>
                <a:cs typeface="Times New Roman" panose="02020603050405020304" pitchFamily="18" charset="0"/>
              </a:rPr>
              <a:t>achos</a:t>
            </a:r>
            <a:endParaRPr lang="en-GB" sz="900" dirty="0">
              <a:solidFill>
                <a:schemeClr val="tx1"/>
              </a:solidFill>
              <a:latin typeface="+mj-lt"/>
              <a:ea typeface="Calibri" panose="020F0502020204030204" pitchFamily="34" charset="0"/>
              <a:cs typeface="Times New Roman" panose="02020603050405020304" pitchFamily="18" charset="0"/>
            </a:endParaRPr>
          </a:p>
          <a:p>
            <a:pPr algn="ctr">
              <a:lnSpc>
                <a:spcPct val="107000"/>
              </a:lnSpc>
              <a:spcAft>
                <a:spcPts val="800"/>
              </a:spcAft>
              <a:defRPr/>
            </a:pPr>
            <a:r>
              <a:rPr lang="cy-GB" sz="2000"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endParaRPr lang="en-GB" sz="11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 Box 15"/>
          <p:cNvSpPr txBox="1"/>
          <p:nvPr/>
        </p:nvSpPr>
        <p:spPr>
          <a:xfrm>
            <a:off x="1985909" y="3933249"/>
            <a:ext cx="1914525" cy="2143125"/>
          </a:xfrm>
          <a:prstGeom prst="rect">
            <a:avLst/>
          </a:prstGeom>
          <a:solidFill>
            <a:schemeClr val="lt1"/>
          </a:solidFill>
          <a:ln w="6350">
            <a:solidFill>
              <a:prstClr val="black"/>
            </a:solidFill>
          </a:ln>
        </p:spPr>
        <p:txBody>
          <a:bodyPr/>
          <a:lstStyle/>
          <a:p>
            <a:pPr algn="ctr">
              <a:lnSpc>
                <a:spcPct val="107000"/>
              </a:lnSpc>
              <a:spcAft>
                <a:spcPts val="800"/>
              </a:spcAft>
              <a:defRPr/>
            </a:pPr>
            <a:r>
              <a:rPr lang="cy-GB" b="1" dirty="0">
                <a:solidFill>
                  <a:schemeClr val="tx1"/>
                </a:solidFill>
                <a:highlight>
                  <a:srgbClr val="FFFF00"/>
                </a:highlight>
                <a:ea typeface="Calibri" panose="020F0502020204030204" pitchFamily="34" charset="0"/>
                <a:cs typeface="Times New Roman" panose="02020603050405020304" pitchFamily="18" charset="0"/>
              </a:rPr>
              <a:t>Cam 3b</a:t>
            </a:r>
            <a:r>
              <a:rPr lang="cy-GB" b="1" dirty="0">
                <a:solidFill>
                  <a:schemeClr val="tx1"/>
                </a:solidFill>
                <a:ea typeface="Calibri" panose="020F0502020204030204" pitchFamily="34" charset="0"/>
                <a:cs typeface="Times New Roman" panose="02020603050405020304" pitchFamily="18" charset="0"/>
              </a:rPr>
              <a:t> </a:t>
            </a:r>
            <a:endParaRPr lang="en-GB" b="1" dirty="0">
              <a:solidFill>
                <a:schemeClr val="tx1"/>
              </a:solidFill>
              <a:ea typeface="Calibri" panose="020F0502020204030204" pitchFamily="34" charset="0"/>
              <a:cs typeface="Times New Roman" panose="02020603050405020304" pitchFamily="18" charset="0"/>
            </a:endParaRPr>
          </a:p>
          <a:p>
            <a:pPr>
              <a:lnSpc>
                <a:spcPct val="107000"/>
              </a:lnSpc>
              <a:spcAft>
                <a:spcPts val="800"/>
              </a:spcAft>
              <a:defRPr/>
            </a:pPr>
            <a:r>
              <a:rPr lang="cy-GB" sz="1400" dirty="0">
                <a:solidFill>
                  <a:schemeClr val="tx1"/>
                </a:solidFill>
                <a:latin typeface="+mj-lt"/>
                <a:ea typeface="Calibri" panose="020F0502020204030204" pitchFamily="34" charset="0"/>
                <a:cs typeface="Times New Roman" panose="02020603050405020304" pitchFamily="18" charset="0"/>
              </a:rPr>
              <a:t>Penderfynu pa Wasanaeth sydd yn debygol o  ddarparu cefnogaeth / darpariaeth ychwanegol</a:t>
            </a:r>
            <a:endParaRPr lang="en-GB" sz="1050" dirty="0">
              <a:solidFill>
                <a:schemeClr val="tx1"/>
              </a:solidFill>
              <a:latin typeface="+mj-lt"/>
              <a:ea typeface="Calibri" panose="020F0502020204030204" pitchFamily="34" charset="0"/>
              <a:cs typeface="Times New Roman" panose="02020603050405020304" pitchFamily="18" charset="0"/>
            </a:endParaRPr>
          </a:p>
        </p:txBody>
      </p:sp>
      <p:sp>
        <p:nvSpPr>
          <p:cNvPr id="32783" name="Right Arrow 17"/>
          <p:cNvSpPr>
            <a:spLocks noChangeArrowheads="1"/>
          </p:cNvSpPr>
          <p:nvPr/>
        </p:nvSpPr>
        <p:spPr bwMode="auto">
          <a:xfrm>
            <a:off x="3824288" y="1952625"/>
            <a:ext cx="428625" cy="266700"/>
          </a:xfrm>
          <a:prstGeom prst="rightArrow">
            <a:avLst>
              <a:gd name="adj1" fmla="val 50000"/>
              <a:gd name="adj2" fmla="val 50000"/>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en-GB" altLang="en-US"/>
          </a:p>
        </p:txBody>
      </p:sp>
      <p:sp>
        <p:nvSpPr>
          <p:cNvPr id="20" name="Text Box 9"/>
          <p:cNvSpPr txBox="1"/>
          <p:nvPr/>
        </p:nvSpPr>
        <p:spPr>
          <a:xfrm>
            <a:off x="5315409" y="3904778"/>
            <a:ext cx="1416831" cy="2157599"/>
          </a:xfrm>
          <a:prstGeom prst="rect">
            <a:avLst/>
          </a:prstGeom>
          <a:solidFill>
            <a:sysClr val="window" lastClr="FFFFFF"/>
          </a:solidFill>
          <a:ln w="6350">
            <a:solidFill>
              <a:prstClr val="black"/>
            </a:solidFill>
          </a:ln>
        </p:spPr>
        <p:txBody>
          <a:bodyPr/>
          <a:lstStyle/>
          <a:p>
            <a:pPr algn="ctr">
              <a:lnSpc>
                <a:spcPct val="107000"/>
              </a:lnSpc>
              <a:spcAft>
                <a:spcPts val="800"/>
              </a:spcAft>
              <a:defRPr/>
            </a:pPr>
            <a:r>
              <a:rPr lang="cy-GB" b="1" dirty="0" smtClean="0">
                <a:solidFill>
                  <a:schemeClr val="tx1"/>
                </a:solidFill>
                <a:highlight>
                  <a:srgbClr val="FFFF00"/>
                </a:highlight>
                <a:latin typeface="+mj-lt"/>
                <a:ea typeface="Calibri" panose="020F0502020204030204" pitchFamily="34" charset="0"/>
                <a:cs typeface="Times New Roman" panose="02020603050405020304" pitchFamily="18" charset="0"/>
              </a:rPr>
              <a:t>Cam 5:</a:t>
            </a:r>
            <a:r>
              <a:rPr lang="cy-GB" b="1" dirty="0" smtClean="0">
                <a:solidFill>
                  <a:schemeClr val="tx1"/>
                </a:solidFill>
                <a:latin typeface="+mj-lt"/>
                <a:ea typeface="Calibri" panose="020F0502020204030204" pitchFamily="34" charset="0"/>
                <a:cs typeface="Times New Roman" panose="02020603050405020304" pitchFamily="18" charset="0"/>
              </a:rPr>
              <a:t> </a:t>
            </a:r>
            <a:r>
              <a:rPr lang="cy-GB" sz="1400" dirty="0" smtClean="0">
                <a:solidFill>
                  <a:schemeClr val="tx1"/>
                </a:solidFill>
                <a:latin typeface="+mj-lt"/>
                <a:ea typeface="Calibri" panose="020F0502020204030204" pitchFamily="34" charset="0"/>
                <a:cs typeface="Times New Roman" panose="02020603050405020304" pitchFamily="18" charset="0"/>
              </a:rPr>
              <a:t>Cyflwyno'r </a:t>
            </a:r>
            <a:r>
              <a:rPr lang="cy-GB" sz="1400" dirty="0">
                <a:solidFill>
                  <a:schemeClr val="tx1"/>
                </a:solidFill>
                <a:latin typeface="+mj-lt"/>
                <a:ea typeface="Calibri" panose="020F0502020204030204" pitchFamily="34" charset="0"/>
                <a:cs typeface="Times New Roman" panose="02020603050405020304" pitchFamily="18" charset="0"/>
              </a:rPr>
              <a:t>CDU i sylw Panel Cymedroli i ddilysu’r </a:t>
            </a:r>
            <a:r>
              <a:rPr lang="cy-GB" sz="1400" dirty="0" err="1">
                <a:solidFill>
                  <a:schemeClr val="tx1"/>
                </a:solidFill>
                <a:latin typeface="+mj-lt"/>
                <a:ea typeface="Calibri" panose="020F0502020204030204" pitchFamily="34" charset="0"/>
                <a:cs typeface="Times New Roman" panose="02020603050405020304" pitchFamily="18" charset="0"/>
              </a:rPr>
              <a:t>DDdY</a:t>
            </a:r>
            <a:endParaRPr lang="en-GB" sz="1200" dirty="0">
              <a:solidFill>
                <a:schemeClr val="tx1"/>
              </a:solidFill>
              <a:latin typeface="+mj-lt"/>
              <a:ea typeface="Calibri" panose="020F0502020204030204" pitchFamily="34" charset="0"/>
              <a:cs typeface="Times New Roman" panose="02020603050405020304" pitchFamily="18" charset="0"/>
            </a:endParaRPr>
          </a:p>
          <a:p>
            <a:pPr algn="ctr">
              <a:lnSpc>
                <a:spcPct val="107000"/>
              </a:lnSpc>
              <a:spcAft>
                <a:spcPts val="800"/>
              </a:spcAft>
              <a:defRPr/>
            </a:pPr>
            <a:r>
              <a:rPr lang="cy-GB" sz="1600" dirty="0">
                <a:solidFill>
                  <a:schemeClr val="tx1"/>
                </a:solidFill>
                <a:latin typeface="+mj-lt"/>
                <a:ea typeface="Calibri" panose="020F0502020204030204" pitchFamily="34" charset="0"/>
                <a:cs typeface="Times New Roman" panose="02020603050405020304" pitchFamily="18" charset="0"/>
              </a:rPr>
              <a:t> </a:t>
            </a:r>
            <a:endParaRPr lang="en-GB" sz="1000" dirty="0">
              <a:solidFill>
                <a:schemeClr val="tx1"/>
              </a:solidFill>
              <a:latin typeface="+mj-lt"/>
              <a:ea typeface="Calibri" panose="020F0502020204030204" pitchFamily="34" charset="0"/>
              <a:cs typeface="Times New Roman" panose="02020603050405020304" pitchFamily="18" charset="0"/>
            </a:endParaRPr>
          </a:p>
        </p:txBody>
      </p:sp>
      <p:sp>
        <p:nvSpPr>
          <p:cNvPr id="21" name="Text Box 9"/>
          <p:cNvSpPr txBox="1"/>
          <p:nvPr/>
        </p:nvSpPr>
        <p:spPr>
          <a:xfrm>
            <a:off x="6913218" y="3889375"/>
            <a:ext cx="1416831" cy="2157599"/>
          </a:xfrm>
          <a:prstGeom prst="rect">
            <a:avLst/>
          </a:prstGeom>
          <a:solidFill>
            <a:sysClr val="window" lastClr="FFFFFF"/>
          </a:solidFill>
          <a:ln w="6350">
            <a:solidFill>
              <a:prstClr val="black"/>
            </a:solidFill>
          </a:ln>
        </p:spPr>
        <p:txBody>
          <a:bodyPr/>
          <a:lstStyle/>
          <a:p>
            <a:pPr algn="ctr">
              <a:lnSpc>
                <a:spcPct val="107000"/>
              </a:lnSpc>
              <a:spcAft>
                <a:spcPts val="800"/>
              </a:spcAft>
              <a:defRPr/>
            </a:pPr>
            <a:r>
              <a:rPr lang="cy-GB" b="1" dirty="0">
                <a:solidFill>
                  <a:schemeClr val="tx1"/>
                </a:solidFill>
                <a:highlight>
                  <a:srgbClr val="FFFF00"/>
                </a:highlight>
                <a:ea typeface="Calibri" panose="020F0502020204030204" pitchFamily="34" charset="0"/>
                <a:cs typeface="Times New Roman" panose="02020603050405020304" pitchFamily="18" charset="0"/>
              </a:rPr>
              <a:t>Cam 6:</a:t>
            </a:r>
            <a:r>
              <a:rPr lang="cy-GB" b="1" dirty="0">
                <a:solidFill>
                  <a:schemeClr val="tx1"/>
                </a:solidFill>
                <a:ea typeface="Calibri" panose="020F0502020204030204" pitchFamily="34" charset="0"/>
                <a:cs typeface="Times New Roman" panose="02020603050405020304" pitchFamily="18" charset="0"/>
              </a:rPr>
              <a:t> </a:t>
            </a:r>
            <a:r>
              <a:rPr lang="cy-GB" sz="1400" dirty="0">
                <a:solidFill>
                  <a:schemeClr val="tx1"/>
                </a:solidFill>
                <a:latin typeface="+mj-lt"/>
                <a:ea typeface="Calibri" panose="020F0502020204030204" pitchFamily="34" charset="0"/>
                <a:cs typeface="Times New Roman" panose="02020603050405020304" pitchFamily="18" charset="0"/>
              </a:rPr>
              <a:t>Cyflwyno'r CDU i’r rhiant / gwarchodwr a gwasanaethau ynghlwm </a:t>
            </a:r>
            <a:r>
              <a:rPr lang="cy-GB" sz="1400" dirty="0" smtClean="0">
                <a:solidFill>
                  <a:schemeClr val="tx1"/>
                </a:solidFill>
                <a:latin typeface="+mj-lt"/>
                <a:ea typeface="Calibri" panose="020F0502020204030204" pitchFamily="34" charset="0"/>
                <a:cs typeface="Times New Roman" panose="02020603050405020304" pitchFamily="18" charset="0"/>
              </a:rPr>
              <a:t>â’r </a:t>
            </a:r>
            <a:r>
              <a:rPr lang="cy-GB" sz="1400" dirty="0">
                <a:solidFill>
                  <a:schemeClr val="tx1"/>
                </a:solidFill>
                <a:latin typeface="+mj-lt"/>
                <a:ea typeface="Calibri" panose="020F0502020204030204" pitchFamily="34" charset="0"/>
                <a:cs typeface="Times New Roman" panose="02020603050405020304" pitchFamily="18" charset="0"/>
              </a:rPr>
              <a:t>achos</a:t>
            </a:r>
            <a:r>
              <a:rPr lang="cy-GB" sz="1600" dirty="0">
                <a:solidFill>
                  <a:schemeClr val="tx1"/>
                </a:solidFill>
                <a:latin typeface="+mj-lt"/>
                <a:ea typeface="Calibri" panose="020F0502020204030204" pitchFamily="34" charset="0"/>
                <a:cs typeface="Times New Roman" panose="02020603050405020304" pitchFamily="18" charset="0"/>
              </a:rPr>
              <a:t> </a:t>
            </a:r>
            <a:endParaRPr lang="en-GB" sz="1000" dirty="0">
              <a:solidFill>
                <a:schemeClr val="tx1"/>
              </a:solidFill>
              <a:latin typeface="+mj-lt"/>
              <a:ea typeface="Calibri" panose="020F0502020204030204" pitchFamily="34" charset="0"/>
              <a:cs typeface="Times New Roman" panose="02020603050405020304" pitchFamily="18" charset="0"/>
            </a:endParaRPr>
          </a:p>
        </p:txBody>
      </p:sp>
      <p:sp>
        <p:nvSpPr>
          <p:cNvPr id="32786" name="Right Arrow 1"/>
          <p:cNvSpPr>
            <a:spLocks noChangeArrowheads="1"/>
          </p:cNvSpPr>
          <p:nvPr/>
        </p:nvSpPr>
        <p:spPr bwMode="auto">
          <a:xfrm>
            <a:off x="379413" y="784225"/>
            <a:ext cx="6121400" cy="520700"/>
          </a:xfrm>
          <a:prstGeom prst="rightArrow">
            <a:avLst>
              <a:gd name="adj1" fmla="val 50000"/>
              <a:gd name="adj2" fmla="val 50018"/>
            </a:avLst>
          </a:prstGeom>
          <a:solidFill>
            <a:srgbClr val="FFFF00"/>
          </a:solidFill>
          <a:ln>
            <a:noFill/>
          </a:ln>
          <a:extLst/>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eaLnBrk="1" hangingPunct="1"/>
            <a:r>
              <a:rPr lang="cy-GB" altLang="en-US" sz="2000" dirty="0">
                <a:solidFill>
                  <a:schemeClr val="tx1"/>
                </a:solidFill>
              </a:rPr>
              <a:t>Wythnos 1-6</a:t>
            </a:r>
            <a:endParaRPr lang="en-GB" altLang="en-US" sz="2000" dirty="0">
              <a:solidFill>
                <a:schemeClr val="tx1"/>
              </a:solidFill>
            </a:endParaRPr>
          </a:p>
        </p:txBody>
      </p:sp>
      <p:sp>
        <p:nvSpPr>
          <p:cNvPr id="32787" name="Right Arrow 22"/>
          <p:cNvSpPr>
            <a:spLocks noChangeArrowheads="1"/>
          </p:cNvSpPr>
          <p:nvPr/>
        </p:nvSpPr>
        <p:spPr bwMode="auto">
          <a:xfrm>
            <a:off x="2170113" y="3440113"/>
            <a:ext cx="6121400" cy="520700"/>
          </a:xfrm>
          <a:prstGeom prst="rightArrow">
            <a:avLst>
              <a:gd name="adj1" fmla="val 50000"/>
              <a:gd name="adj2" fmla="val 50018"/>
            </a:avLst>
          </a:prstGeom>
          <a:solidFill>
            <a:srgbClr val="FFFF00"/>
          </a:solidFill>
          <a:ln>
            <a:noFill/>
          </a:ln>
          <a:extLst/>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eaLnBrk="1" hangingPunct="1"/>
            <a:r>
              <a:rPr lang="cy-GB" altLang="en-US" sz="2000" dirty="0">
                <a:solidFill>
                  <a:schemeClr val="tx1"/>
                </a:solidFill>
              </a:rPr>
              <a:t>Wythnos 7-12</a:t>
            </a:r>
            <a:endParaRPr lang="en-GB" altLang="en-US" sz="2000" dirty="0">
              <a:solidFill>
                <a:schemeClr val="tx1"/>
              </a:solidFill>
            </a:endParaRPr>
          </a:p>
        </p:txBody>
      </p:sp>
      <p:sp>
        <p:nvSpPr>
          <p:cNvPr id="32788" name="Right Arrow 17"/>
          <p:cNvSpPr>
            <a:spLocks noChangeArrowheads="1"/>
          </p:cNvSpPr>
          <p:nvPr/>
        </p:nvSpPr>
        <p:spPr bwMode="auto">
          <a:xfrm>
            <a:off x="1581150" y="2028825"/>
            <a:ext cx="428625" cy="266700"/>
          </a:xfrm>
          <a:prstGeom prst="rightArrow">
            <a:avLst>
              <a:gd name="adj1" fmla="val 50000"/>
              <a:gd name="adj2" fmla="val 50000"/>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en-GB" altLang="en-US"/>
          </a:p>
        </p:txBody>
      </p:sp>
      <p:sp>
        <p:nvSpPr>
          <p:cNvPr id="32789" name="Right Arrow 17"/>
          <p:cNvSpPr>
            <a:spLocks noChangeArrowheads="1"/>
          </p:cNvSpPr>
          <p:nvPr/>
        </p:nvSpPr>
        <p:spPr bwMode="auto">
          <a:xfrm>
            <a:off x="3805238" y="4745038"/>
            <a:ext cx="428625" cy="266700"/>
          </a:xfrm>
          <a:prstGeom prst="rightArrow">
            <a:avLst>
              <a:gd name="adj1" fmla="val 50000"/>
              <a:gd name="adj2" fmla="val 50000"/>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en-GB" altLang="en-US"/>
          </a:p>
        </p:txBody>
      </p:sp>
      <p:sp>
        <p:nvSpPr>
          <p:cNvPr id="32790" name="Right Arrow 17"/>
          <p:cNvSpPr>
            <a:spLocks noChangeArrowheads="1"/>
          </p:cNvSpPr>
          <p:nvPr/>
        </p:nvSpPr>
        <p:spPr bwMode="auto">
          <a:xfrm>
            <a:off x="5003800" y="4716463"/>
            <a:ext cx="428625" cy="266700"/>
          </a:xfrm>
          <a:prstGeom prst="rightArrow">
            <a:avLst>
              <a:gd name="adj1" fmla="val 50000"/>
              <a:gd name="adj2" fmla="val 50000"/>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en-GB" altLang="en-US"/>
          </a:p>
        </p:txBody>
      </p:sp>
      <p:sp>
        <p:nvSpPr>
          <p:cNvPr id="32791" name="Right Arrow 17"/>
          <p:cNvSpPr>
            <a:spLocks noChangeArrowheads="1"/>
          </p:cNvSpPr>
          <p:nvPr/>
        </p:nvSpPr>
        <p:spPr bwMode="auto">
          <a:xfrm>
            <a:off x="6616700" y="4702175"/>
            <a:ext cx="428625" cy="266700"/>
          </a:xfrm>
          <a:prstGeom prst="rightArrow">
            <a:avLst>
              <a:gd name="adj1" fmla="val 50000"/>
              <a:gd name="adj2" fmla="val 50000"/>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en-GB" altLang="en-US"/>
          </a:p>
        </p:txBody>
      </p:sp>
      <p:sp>
        <p:nvSpPr>
          <p:cNvPr id="32794" name="Notched Right Arrow 13"/>
          <p:cNvSpPr>
            <a:spLocks noChangeArrowheads="1"/>
          </p:cNvSpPr>
          <p:nvPr/>
        </p:nvSpPr>
        <p:spPr bwMode="auto">
          <a:xfrm rot="5400000">
            <a:off x="4889500" y="2924175"/>
            <a:ext cx="733425" cy="485775"/>
          </a:xfrm>
          <a:prstGeom prst="notchedRightArrow">
            <a:avLst>
              <a:gd name="adj1" fmla="val 50000"/>
              <a:gd name="adj2" fmla="val 50068"/>
            </a:avLst>
          </a:prstGeom>
          <a:solidFill>
            <a:srgbClr val="5B9BD5"/>
          </a:solidFill>
          <a:ln w="12700" algn="ctr">
            <a:solidFill>
              <a:srgbClr val="41719C"/>
            </a:solidFill>
            <a:miter lim="800000"/>
            <a:headEnd/>
            <a:tailEnd/>
          </a:ln>
        </p:spPr>
        <p:txBody>
          <a:bodyPr anchor="ct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a:lnSpc>
                <a:spcPct val="107000"/>
              </a:lnSpc>
              <a:spcAft>
                <a:spcPts val="800"/>
              </a:spcAft>
            </a:pPr>
            <a:r>
              <a:rPr lang="cy-GB" altLang="en-US" sz="1100">
                <a:latin typeface="Calibri" panose="020F0502020204030204" pitchFamily="34" charset="0"/>
                <a:ea typeface="Calibri" panose="020F0502020204030204" pitchFamily="34" charset="0"/>
                <a:cs typeface="Times New Roman" panose="02020603050405020304" pitchFamily="18" charset="0"/>
              </a:rPr>
              <a:t>ADY</a:t>
            </a:r>
            <a:endParaRPr lang="en-GB" altLang="en-US" sz="110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86603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2"/>
          <p:cNvSpPr txBox="1">
            <a:spLocks noGrp="1" noChangeArrowheads="1"/>
          </p:cNvSpPr>
          <p:nvPr>
            <p:ph type="title"/>
          </p:nvPr>
        </p:nvSpPr>
        <p:spPr bwMode="auto">
          <a:xfrm>
            <a:off x="136275" y="126611"/>
            <a:ext cx="8871450" cy="80185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cy-GB" altLang="en-US" b="0" dirty="0" smtClean="0"/>
              <a:t>Olwyn Darpariaeth Ychwanegol (Awdurdod)</a:t>
            </a:r>
            <a:endParaRPr lang="en-US" altLang="en-US" b="0" dirty="0"/>
          </a:p>
        </p:txBody>
      </p:sp>
      <p:pic>
        <p:nvPicPr>
          <p:cNvPr id="3" name="Content Placeholder 2"/>
          <p:cNvPicPr>
            <a:picLocks noGrp="1" noChangeAspect="1"/>
          </p:cNvPicPr>
          <p:nvPr>
            <p:ph idx="1"/>
          </p:nvPr>
        </p:nvPicPr>
        <p:blipFill rotWithShape="1">
          <a:blip r:embed="rId6"/>
          <a:srcRect l="11648" t="10095" r="12738" b="9304"/>
          <a:stretch/>
        </p:blipFill>
        <p:spPr>
          <a:xfrm>
            <a:off x="337626" y="1094435"/>
            <a:ext cx="8328072" cy="4991042"/>
          </a:xfrm>
          <a:prstGeom prst="rect">
            <a:avLst/>
          </a:prstGeom>
        </p:spPr>
      </p:pic>
    </p:spTree>
    <p:extLst>
      <p:ext uri="{BB962C8B-B14F-4D97-AF65-F5344CB8AC3E}">
        <p14:creationId xmlns:p14="http://schemas.microsoft.com/office/powerpoint/2010/main" val="323541736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25604" name="Rectangle 2"/>
          <p:cNvSpPr txBox="1">
            <a:spLocks noChangeArrowheads="1"/>
          </p:cNvSpPr>
          <p:nvPr/>
        </p:nvSpPr>
        <p:spPr bwMode="auto">
          <a:xfrm>
            <a:off x="53975" y="47625"/>
            <a:ext cx="9090025" cy="9350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400" dirty="0" err="1" smtClean="0">
                <a:latin typeface="Calibri Light" panose="020F0302020204030204" pitchFamily="34" charset="0"/>
              </a:rPr>
              <a:t>Dogfen</a:t>
            </a:r>
            <a:r>
              <a:rPr lang="en-US" altLang="en-US" sz="4400" dirty="0" smtClean="0">
                <a:latin typeface="Calibri Light" panose="020F0302020204030204" pitchFamily="34" charset="0"/>
              </a:rPr>
              <a:t> </a:t>
            </a:r>
            <a:r>
              <a:rPr lang="en-US" altLang="en-US" sz="4400" dirty="0" err="1" smtClean="0">
                <a:latin typeface="Calibri Light" panose="020F0302020204030204" pitchFamily="34" charset="0"/>
              </a:rPr>
              <a:t>atodol</a:t>
            </a:r>
            <a:endParaRPr lang="en-US" altLang="en-US" sz="4400" dirty="0">
              <a:latin typeface="Calibri Light" panose="020F0302020204030204" pitchFamily="34" charset="0"/>
            </a:endParaRPr>
          </a:p>
        </p:txBody>
      </p:sp>
      <p:pic>
        <p:nvPicPr>
          <p:cNvPr id="2560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389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850" y="65389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7"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577013"/>
            <a:ext cx="496888"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560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18CDEA1B-0E3A-453C-B672-34D474DA8486}" type="slidenum">
              <a:rPr lang="en-GB" altLang="en-US" sz="900" b="0" smtClean="0">
                <a:solidFill>
                  <a:srgbClr val="898989"/>
                </a:solidFill>
              </a:rPr>
              <a:pPr eaLnBrk="1" hangingPunct="1">
                <a:lnSpc>
                  <a:spcPct val="100000"/>
                </a:lnSpc>
                <a:spcBef>
                  <a:spcPct val="0"/>
                </a:spcBef>
                <a:buFontTx/>
                <a:buNone/>
              </a:pPr>
              <a:t>29</a:t>
            </a:fld>
            <a:endParaRPr lang="en-GB" altLang="en-US" sz="900" b="0" smtClean="0">
              <a:solidFill>
                <a:srgbClr val="898989"/>
              </a:solidFill>
            </a:endParaRPr>
          </a:p>
        </p:txBody>
      </p:sp>
      <p:pic>
        <p:nvPicPr>
          <p:cNvPr id="2" name="Picture 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66474" y="1116870"/>
            <a:ext cx="3772426" cy="5239481"/>
          </a:xfrm>
          <a:prstGeom prst="rect">
            <a:avLst/>
          </a:prstGeom>
        </p:spPr>
      </p:pic>
    </p:spTree>
    <p:extLst>
      <p:ext uri="{BB962C8B-B14F-4D97-AF65-F5344CB8AC3E}">
        <p14:creationId xmlns:p14="http://schemas.microsoft.com/office/powerpoint/2010/main" val="2402774502"/>
      </p:ext>
    </p:extLst>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6148" name="Rectangle 2"/>
          <p:cNvSpPr txBox="1">
            <a:spLocks noChangeArrowheads="1"/>
          </p:cNvSpPr>
          <p:nvPr/>
        </p:nvSpPr>
        <p:spPr bwMode="auto">
          <a:xfrm>
            <a:off x="53975" y="15875"/>
            <a:ext cx="8940800" cy="8445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dirty="0">
                <a:solidFill>
                  <a:srgbClr val="FFFFFF"/>
                </a:solidFill>
                <a:latin typeface="Calibri Light" panose="020F0302020204030204" pitchFamily="34" charset="0"/>
              </a:rPr>
              <a:t>  </a:t>
            </a:r>
            <a:r>
              <a:rPr lang="en-US" altLang="en-US" sz="3600" dirty="0" err="1">
                <a:latin typeface="Calibri Light" panose="020F0302020204030204" pitchFamily="34" charset="0"/>
              </a:rPr>
              <a:t>Pwynt</a:t>
            </a:r>
            <a:r>
              <a:rPr lang="en-US" altLang="en-US" sz="3600" dirty="0">
                <a:latin typeface="Calibri Light" panose="020F0302020204030204" pitchFamily="34" charset="0"/>
              </a:rPr>
              <a:t> </a:t>
            </a:r>
            <a:r>
              <a:rPr lang="en-US" altLang="en-US" sz="3600" dirty="0" err="1">
                <a:latin typeface="Calibri Light" panose="020F0302020204030204" pitchFamily="34" charset="0"/>
              </a:rPr>
              <a:t>mynediad</a:t>
            </a:r>
            <a:r>
              <a:rPr lang="en-US" altLang="en-US" sz="3600" dirty="0">
                <a:latin typeface="Calibri Light" panose="020F0302020204030204" pitchFamily="34" charset="0"/>
              </a:rPr>
              <a:t> </a:t>
            </a:r>
            <a:r>
              <a:rPr lang="en-US" altLang="en-US" sz="3600" dirty="0" err="1">
                <a:latin typeface="Calibri Light" panose="020F0302020204030204" pitchFamily="34" charset="0"/>
              </a:rPr>
              <a:t>i</a:t>
            </a:r>
            <a:r>
              <a:rPr lang="en-US" altLang="en-US" sz="3600" dirty="0">
                <a:latin typeface="Calibri Light" panose="020F0302020204030204" pitchFamily="34" charset="0"/>
              </a:rPr>
              <a:t> </a:t>
            </a:r>
            <a:r>
              <a:rPr lang="en-US" altLang="en-US" sz="3600" dirty="0" err="1">
                <a:latin typeface="Calibri Light" panose="020F0302020204030204" pitchFamily="34" charset="0"/>
              </a:rPr>
              <a:t>leoliad</a:t>
            </a:r>
            <a:r>
              <a:rPr lang="en-US" altLang="en-US" sz="3600" dirty="0">
                <a:latin typeface="Calibri Light" panose="020F0302020204030204" pitchFamily="34" charset="0"/>
              </a:rPr>
              <a:t> </a:t>
            </a:r>
            <a:r>
              <a:rPr lang="en-US" altLang="en-US" sz="3600" dirty="0" err="1">
                <a:latin typeface="Calibri Light" panose="020F0302020204030204" pitchFamily="34" charset="0"/>
              </a:rPr>
              <a:t>gofal</a:t>
            </a:r>
            <a:r>
              <a:rPr lang="en-US" altLang="en-US" sz="3600" dirty="0">
                <a:latin typeface="Calibri Light" panose="020F0302020204030204" pitchFamily="34" charset="0"/>
              </a:rPr>
              <a:t> a/</a:t>
            </a:r>
            <a:r>
              <a:rPr lang="en-US" altLang="en-US" sz="3600" dirty="0" err="1">
                <a:latin typeface="Calibri Light" panose="020F0302020204030204" pitchFamily="34" charset="0"/>
              </a:rPr>
              <a:t>neu</a:t>
            </a:r>
            <a:r>
              <a:rPr lang="en-US" altLang="en-US" sz="3600" dirty="0">
                <a:latin typeface="Calibri Light" panose="020F0302020204030204" pitchFamily="34" charset="0"/>
              </a:rPr>
              <a:t> </a:t>
            </a:r>
            <a:r>
              <a:rPr lang="en-US" altLang="en-US" sz="3600" dirty="0" err="1">
                <a:latin typeface="Calibri Light" panose="020F0302020204030204" pitchFamily="34" charset="0"/>
              </a:rPr>
              <a:t>ad</a:t>
            </a:r>
            <a:r>
              <a:rPr lang="en-US" altLang="en-US" sz="3600" dirty="0" err="1">
                <a:solidFill>
                  <a:srgbClr val="FFFFFF"/>
                </a:solidFill>
                <a:latin typeface="Calibri Light" panose="020F0302020204030204" pitchFamily="34" charset="0"/>
              </a:rPr>
              <a:t>dysg</a:t>
            </a:r>
            <a:endParaRPr lang="en-US" altLang="en-US" sz="3600" dirty="0">
              <a:solidFill>
                <a:srgbClr val="FFFFFF"/>
              </a:solidFill>
              <a:latin typeface="Calibri Light" panose="020F0302020204030204" pitchFamily="34" charset="0"/>
            </a:endParaRPr>
          </a:p>
        </p:txBody>
      </p:sp>
      <p:pic>
        <p:nvPicPr>
          <p:cNvPr id="614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615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CA162E48-D04D-4E60-8442-C2EB837104AF}" type="slidenum">
              <a:rPr lang="en-GB" altLang="en-US" sz="900" b="0" smtClean="0">
                <a:solidFill>
                  <a:srgbClr val="898989"/>
                </a:solidFill>
              </a:rPr>
              <a:pPr eaLnBrk="1" hangingPunct="1">
                <a:lnSpc>
                  <a:spcPct val="100000"/>
                </a:lnSpc>
                <a:spcBef>
                  <a:spcPct val="0"/>
                </a:spcBef>
                <a:buFontTx/>
                <a:buNone/>
              </a:pPr>
              <a:t>30</a:t>
            </a:fld>
            <a:endParaRPr lang="en-GB" altLang="en-US" sz="900" b="0" smtClean="0">
              <a:solidFill>
                <a:srgbClr val="898989"/>
              </a:solidFill>
            </a:endParaRPr>
          </a:p>
        </p:txBody>
      </p:sp>
      <p:sp>
        <p:nvSpPr>
          <p:cNvPr id="615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6154" name="Blwch Testun 12"/>
          <p:cNvSpPr txBox="1">
            <a:spLocks noChangeArrowheads="1"/>
          </p:cNvSpPr>
          <p:nvPr/>
        </p:nvSpPr>
        <p:spPr bwMode="auto">
          <a:xfrm>
            <a:off x="138113" y="1042988"/>
            <a:ext cx="8721725" cy="1016000"/>
          </a:xfrm>
          <a:prstGeom prst="rect">
            <a:avLst/>
          </a:prstGeom>
          <a:solidFill>
            <a:schemeClr val="bg1"/>
          </a:solidFill>
          <a:ln w="66675">
            <a:solidFill>
              <a:srgbClr val="993366"/>
            </a:solidFill>
            <a:miter lim="800000"/>
            <a:headEnd/>
            <a:tailEnd/>
          </a:ln>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r>
              <a:rPr lang="cy-GB" altLang="cy-GB" sz="2000">
                <a:solidFill>
                  <a:schemeClr val="tx1"/>
                </a:solidFill>
              </a:rPr>
              <a:t>Gall plentyn gychwyn mewn lleoliad ar unrhyw haen o fewn y map darpariaeth  yn ddibynnol ar lefel darpariaeth mae’r plentyn wedi’i dderbyn yn cartref neu mewn lleoliad blaenorol</a:t>
            </a:r>
          </a:p>
        </p:txBody>
      </p:sp>
      <p:pic>
        <p:nvPicPr>
          <p:cNvPr id="6155" name="Llun 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01888" y="2452688"/>
            <a:ext cx="4056062"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6" name="Blwch Testun 8"/>
          <p:cNvSpPr txBox="1">
            <a:spLocks noChangeArrowheads="1"/>
          </p:cNvSpPr>
          <p:nvPr/>
        </p:nvSpPr>
        <p:spPr bwMode="auto">
          <a:xfrm>
            <a:off x="152400" y="5083175"/>
            <a:ext cx="1544638" cy="925513"/>
          </a:xfrm>
          <a:prstGeom prst="rect">
            <a:avLst/>
          </a:prstGeom>
          <a:solidFill>
            <a:schemeClr val="bg1"/>
          </a:solidFill>
          <a:ln w="6350">
            <a:solidFill>
              <a:srgbClr val="000000"/>
            </a:solidFill>
            <a:miter lim="800000"/>
            <a:headEnd/>
            <a:tailEnd/>
          </a:ln>
        </p:spPr>
        <p:txBody>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nSpc>
                <a:spcPct val="107000"/>
              </a:lnSpc>
              <a:spcAft>
                <a:spcPts val="800"/>
              </a:spcAft>
            </a:pPr>
            <a:r>
              <a:rPr lang="cy-GB" altLang="cy-GB" sz="1600">
                <a:solidFill>
                  <a:schemeClr val="tx1"/>
                </a:solidFill>
                <a:latin typeface="Calibri" panose="020F0502020204030204" pitchFamily="34" charset="0"/>
                <a:ea typeface="Calibri" panose="020F0502020204030204" pitchFamily="34" charset="0"/>
                <a:cs typeface="Times New Roman" panose="02020603050405020304" pitchFamily="18" charset="0"/>
              </a:rPr>
              <a:t>Mynediad A  neu Pwynt Cychwynnol</a:t>
            </a:r>
            <a:endParaRPr lang="cy-GB" altLang="cy-GB" sz="110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0" name="Blwch Testun 10"/>
          <p:cNvSpPr txBox="1"/>
          <p:nvPr/>
        </p:nvSpPr>
        <p:spPr>
          <a:xfrm>
            <a:off x="136525" y="4176713"/>
            <a:ext cx="1852613" cy="327025"/>
          </a:xfrm>
          <a:prstGeom prst="rect">
            <a:avLst/>
          </a:prstGeom>
          <a:solidFill>
            <a:srgbClr val="92D050"/>
          </a:solidFill>
          <a:ln w="6350">
            <a:solidFill>
              <a:prstClr val="black"/>
            </a:solidFill>
          </a:ln>
        </p:spPr>
        <p:txBody>
          <a:bodyPr/>
          <a:lstStyle/>
          <a:p>
            <a:pPr algn="ctr">
              <a:lnSpc>
                <a:spcPct val="107000"/>
              </a:lnSpc>
              <a:spcAft>
                <a:spcPts val="800"/>
              </a:spcAft>
              <a:defRPr/>
            </a:pPr>
            <a:r>
              <a:rPr lang="cy-GB" sz="1600" b="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Mynediad B</a:t>
            </a:r>
            <a:endParaRPr lang="cy-GB" sz="1100" b="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Blwch Testun 11"/>
          <p:cNvSpPr txBox="1"/>
          <p:nvPr/>
        </p:nvSpPr>
        <p:spPr>
          <a:xfrm>
            <a:off x="139700" y="2636838"/>
            <a:ext cx="2190750" cy="355600"/>
          </a:xfrm>
          <a:prstGeom prst="rect">
            <a:avLst/>
          </a:prstGeom>
          <a:solidFill>
            <a:srgbClr val="FFFF00"/>
          </a:solidFill>
          <a:ln w="6350">
            <a:solidFill>
              <a:prstClr val="black"/>
            </a:solidFill>
          </a:ln>
        </p:spPr>
        <p:txBody>
          <a:bodyPr/>
          <a:lstStyle/>
          <a:p>
            <a:pPr algn="ctr">
              <a:lnSpc>
                <a:spcPct val="107000"/>
              </a:lnSpc>
              <a:spcAft>
                <a:spcPts val="800"/>
              </a:spcAft>
              <a:defRPr/>
            </a:pPr>
            <a:r>
              <a:rPr lang="cy-GB" sz="1600" b="0" dirty="0">
                <a:ln w="0"/>
                <a:solidFill>
                  <a:schemeClr val="tx1"/>
                </a:solidFill>
                <a:effectLst>
                  <a:outerShdw blurRad="38100" dist="19050" dir="2700000" algn="tl" rotWithShape="0">
                    <a:schemeClr val="dk1">
                      <a:alpha val="40000"/>
                    </a:schemeClr>
                  </a:outerShdw>
                </a:effectLst>
                <a:latin typeface="Calibri Light" panose="020F0302020204030204" pitchFamily="34" charset="0"/>
                <a:ea typeface="Calibri" panose="020F0502020204030204" pitchFamily="34" charset="0"/>
                <a:cs typeface="Times New Roman" panose="02020603050405020304" pitchFamily="18" charset="0"/>
              </a:rPr>
              <a:t>Mynediad C</a:t>
            </a:r>
            <a:endParaRPr lang="cy-GB" sz="1100" b="0"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22" name="Cysylltydd Saeth Syth 21"/>
          <p:cNvCxnSpPr/>
          <p:nvPr/>
        </p:nvCxnSpPr>
        <p:spPr>
          <a:xfrm>
            <a:off x="2378075" y="2800350"/>
            <a:ext cx="879475"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6160" name="Cysylltydd Saeth Syth 22"/>
          <p:cNvCxnSpPr>
            <a:cxnSpLocks noChangeShapeType="1"/>
          </p:cNvCxnSpPr>
          <p:nvPr/>
        </p:nvCxnSpPr>
        <p:spPr bwMode="auto">
          <a:xfrm>
            <a:off x="2028825" y="4340225"/>
            <a:ext cx="879475" cy="0"/>
          </a:xfrm>
          <a:prstGeom prst="straightConnector1">
            <a:avLst/>
          </a:prstGeom>
          <a:noFill/>
          <a:ln w="57150" algn="ctr">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6161" name="Cysylltydd Saeth Syth 23"/>
          <p:cNvCxnSpPr>
            <a:cxnSpLocks noChangeShapeType="1"/>
          </p:cNvCxnSpPr>
          <p:nvPr/>
        </p:nvCxnSpPr>
        <p:spPr bwMode="auto">
          <a:xfrm>
            <a:off x="1697038" y="5484813"/>
            <a:ext cx="879475" cy="0"/>
          </a:xfrm>
          <a:prstGeom prst="straightConnector1">
            <a:avLst/>
          </a:prstGeom>
          <a:noFill/>
          <a:ln w="57150" algn="ctr">
            <a:solidFill>
              <a:srgbClr val="000000"/>
            </a:solidFill>
            <a:miter lim="800000"/>
            <a:headEnd/>
            <a:tailEnd type="triangle" w="med" len="med"/>
          </a:ln>
          <a:extLst>
            <a:ext uri="{909E8E84-426E-40DD-AFC4-6F175D3DCCD1}">
              <a14:hiddenFill xmlns:a14="http://schemas.microsoft.com/office/drawing/2010/main">
                <a:noFill/>
              </a14:hiddenFill>
            </a:ext>
          </a:extLst>
        </p:spPr>
      </p:cxnSp>
      <p:sp>
        <p:nvSpPr>
          <p:cNvPr id="2" name="Petryal 1"/>
          <p:cNvSpPr/>
          <p:nvPr/>
        </p:nvSpPr>
        <p:spPr>
          <a:xfrm>
            <a:off x="7207250" y="2441575"/>
            <a:ext cx="155575" cy="3562350"/>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cy-GB"/>
          </a:p>
        </p:txBody>
      </p:sp>
      <p:pic>
        <p:nvPicPr>
          <p:cNvPr id="6163" name="Llun 3" descr="Clip Sgrin"/>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51563" y="2435225"/>
            <a:ext cx="2611437" cy="164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7068044"/>
      </p:ext>
    </p:extLst>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7172" name="Rectangle 2"/>
          <p:cNvSpPr txBox="1">
            <a:spLocks noChangeArrowheads="1"/>
          </p:cNvSpPr>
          <p:nvPr/>
        </p:nvSpPr>
        <p:spPr bwMode="auto">
          <a:xfrm>
            <a:off x="53975" y="15875"/>
            <a:ext cx="8940800" cy="13906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dirty="0">
                <a:solidFill>
                  <a:srgbClr val="FFFFFF"/>
                </a:solidFill>
                <a:latin typeface="Calibri Light" panose="020F0302020204030204" pitchFamily="34" charset="0"/>
              </a:rPr>
              <a:t>  </a:t>
            </a:r>
            <a:r>
              <a:rPr lang="en-US" altLang="en-US" sz="4000" dirty="0" err="1">
                <a:latin typeface="Calibri Light" panose="020F0302020204030204" pitchFamily="34" charset="0"/>
              </a:rPr>
              <a:t>Mynediad</a:t>
            </a:r>
            <a:r>
              <a:rPr lang="en-US" altLang="en-US" sz="4000" dirty="0">
                <a:latin typeface="Calibri Light" panose="020F0302020204030204" pitchFamily="34" charset="0"/>
              </a:rPr>
              <a:t> A </a:t>
            </a:r>
            <a:r>
              <a:rPr lang="en-US" altLang="en-US" sz="4000" dirty="0" err="1">
                <a:latin typeface="Calibri Light" panose="020F0302020204030204" pitchFamily="34" charset="0"/>
              </a:rPr>
              <a:t>neu</a:t>
            </a:r>
            <a:r>
              <a:rPr lang="en-US" altLang="en-US" sz="4000" dirty="0">
                <a:latin typeface="Calibri Light" panose="020F0302020204030204" pitchFamily="34" charset="0"/>
              </a:rPr>
              <a:t> </a:t>
            </a:r>
            <a:r>
              <a:rPr lang="en-US" altLang="en-US" sz="4000" dirty="0" err="1">
                <a:latin typeface="Calibri Light" panose="020F0302020204030204" pitchFamily="34" charset="0"/>
              </a:rPr>
              <a:t>pwynt</a:t>
            </a:r>
            <a:r>
              <a:rPr lang="en-US" altLang="en-US" sz="4000" dirty="0">
                <a:latin typeface="Calibri Light" panose="020F0302020204030204" pitchFamily="34" charset="0"/>
              </a:rPr>
              <a:t>  </a:t>
            </a:r>
            <a:r>
              <a:rPr lang="en-US" altLang="en-US" sz="4000" dirty="0" err="1">
                <a:latin typeface="Calibri Light" panose="020F0302020204030204" pitchFamily="34" charset="0"/>
              </a:rPr>
              <a:t>cychwynnol</a:t>
            </a:r>
            <a:endParaRPr lang="en-US" altLang="en-US" sz="4000" dirty="0">
              <a:latin typeface="Calibri Light" panose="020F0302020204030204" pitchFamily="34" charset="0"/>
            </a:endParaRPr>
          </a:p>
        </p:txBody>
      </p:sp>
      <p:pic>
        <p:nvPicPr>
          <p:cNvPr id="717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7176"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CA3405A5-7C68-49A1-902A-1AF8E8F20A0D}" type="slidenum">
              <a:rPr lang="en-GB" altLang="en-US" sz="900" b="0" smtClean="0">
                <a:solidFill>
                  <a:srgbClr val="898989"/>
                </a:solidFill>
              </a:rPr>
              <a:pPr eaLnBrk="1" hangingPunct="1">
                <a:lnSpc>
                  <a:spcPct val="100000"/>
                </a:lnSpc>
                <a:spcBef>
                  <a:spcPct val="0"/>
                </a:spcBef>
                <a:buFontTx/>
                <a:buNone/>
              </a:pPr>
              <a:t>31</a:t>
            </a:fld>
            <a:endParaRPr lang="en-GB" altLang="en-US" sz="900" b="0" smtClean="0">
              <a:solidFill>
                <a:srgbClr val="898989"/>
              </a:solidFill>
            </a:endParaRPr>
          </a:p>
        </p:txBody>
      </p:sp>
      <p:sp>
        <p:nvSpPr>
          <p:cNvPr id="7177"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7178" name="Llun 3"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56565" y="3693379"/>
            <a:ext cx="5087546" cy="2515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6" name="Blwch Testun 12"/>
          <p:cNvSpPr txBox="1">
            <a:spLocks noChangeArrowheads="1"/>
          </p:cNvSpPr>
          <p:nvPr/>
        </p:nvSpPr>
        <p:spPr bwMode="auto">
          <a:xfrm>
            <a:off x="212725" y="1604963"/>
            <a:ext cx="8720138" cy="1631216"/>
          </a:xfrm>
          <a:prstGeom prst="rect">
            <a:avLst/>
          </a:prstGeom>
          <a:solidFill>
            <a:schemeClr val="bg1"/>
          </a:solidFill>
          <a:ln w="66675">
            <a:solidFill>
              <a:srgbClr val="993366"/>
            </a:solidFill>
            <a:miter lim="800000"/>
            <a:headEnd/>
            <a:tailEnd/>
          </a:ln>
        </p:spPr>
        <p:txBody>
          <a:bodyPr>
            <a:spAutoFit/>
          </a:bodyPr>
          <a:lstStyle>
            <a:lvl1pPr marL="342900" indent="-342900">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buFont typeface="Arial" panose="020B0604020202020204" pitchFamily="34" charset="0"/>
              <a:buChar char="•"/>
              <a:defRPr/>
            </a:pPr>
            <a:r>
              <a:rPr lang="cy-GB" altLang="cy-GB" sz="2000" b="0" dirty="0" smtClean="0">
                <a:solidFill>
                  <a:schemeClr val="tx1"/>
                </a:solidFill>
              </a:rPr>
              <a:t>Mynediad i’r lleoliad - Sgwrs rhwng lleoliad a rhiant</a:t>
            </a:r>
            <a:endParaRPr lang="cy-GB" altLang="cy-GB" sz="2000" b="0" dirty="0" smtClean="0">
              <a:solidFill>
                <a:srgbClr val="FF0000"/>
              </a:solidFill>
            </a:endParaRPr>
          </a:p>
          <a:p>
            <a:pPr>
              <a:buFont typeface="Arial" panose="020B0604020202020204" pitchFamily="34" charset="0"/>
              <a:buChar char="•"/>
              <a:defRPr/>
            </a:pPr>
            <a:r>
              <a:rPr lang="cy-GB" altLang="cy-GB" sz="2000" b="0" dirty="0" smtClean="0">
                <a:solidFill>
                  <a:schemeClr val="tx1"/>
                </a:solidFill>
              </a:rPr>
              <a:t>Lleoliad i weithredu ar y haen </a:t>
            </a:r>
            <a:r>
              <a:rPr lang="cy-GB" altLang="cy-GB" sz="2000" b="0" u="sng" dirty="0" smtClean="0">
                <a:solidFill>
                  <a:schemeClr val="tx1"/>
                </a:solidFill>
              </a:rPr>
              <a:t>Darpariaeth Gyffredinol </a:t>
            </a:r>
            <a:r>
              <a:rPr lang="cy-GB" altLang="cy-GB" sz="2000" b="0" dirty="0" smtClean="0">
                <a:solidFill>
                  <a:schemeClr val="tx1"/>
                </a:solidFill>
              </a:rPr>
              <a:t>(olwyn gwyn).</a:t>
            </a:r>
          </a:p>
          <a:p>
            <a:pPr>
              <a:buFont typeface="Arial" panose="020B0604020202020204" pitchFamily="34" charset="0"/>
              <a:buChar char="•"/>
              <a:defRPr/>
            </a:pPr>
            <a:r>
              <a:rPr lang="cy-GB" altLang="cy-GB" sz="2000" b="0" dirty="0" smtClean="0">
                <a:solidFill>
                  <a:schemeClr val="tx1"/>
                </a:solidFill>
              </a:rPr>
              <a:t>Gall Athrawes  ymgynghori ar lefel darpariaeth gyffredinol (sefyllfaoedd / </a:t>
            </a:r>
            <a:r>
              <a:rPr lang="cy-GB" altLang="cy-GB" sz="2000" b="0" dirty="0" err="1" smtClean="0">
                <a:solidFill>
                  <a:schemeClr val="tx1"/>
                </a:solidFill>
              </a:rPr>
              <a:t>rwtins</a:t>
            </a:r>
            <a:r>
              <a:rPr lang="cy-GB" altLang="cy-GB" sz="2000" b="0" dirty="0" smtClean="0">
                <a:solidFill>
                  <a:schemeClr val="tx1"/>
                </a:solidFill>
              </a:rPr>
              <a:t> sy’n peri pryder) C</a:t>
            </a:r>
            <a:r>
              <a:rPr lang="cy-GB" altLang="cy-GB" sz="2000" dirty="0" smtClean="0">
                <a:solidFill>
                  <a:schemeClr val="tx1"/>
                </a:solidFill>
              </a:rPr>
              <a:t>ofnodi ar ffurflen Cofnod Athrawes Ymgynghorol</a:t>
            </a:r>
          </a:p>
          <a:p>
            <a:pPr marL="0" indent="0">
              <a:defRPr/>
            </a:pPr>
            <a:endParaRPr lang="cy-GB" altLang="cy-GB" sz="2000" dirty="0" smtClean="0">
              <a:solidFill>
                <a:schemeClr val="tx1"/>
              </a:solidFill>
            </a:endParaRPr>
          </a:p>
        </p:txBody>
      </p:sp>
      <p:graphicFrame>
        <p:nvGraphicFramePr>
          <p:cNvPr id="12" name="Diagram 11"/>
          <p:cNvGraphicFramePr/>
          <p:nvPr>
            <p:extLst>
              <p:ext uri="{D42A27DB-BD31-4B8C-83A1-F6EECF244321}">
                <p14:modId xmlns:p14="http://schemas.microsoft.com/office/powerpoint/2010/main" val="1636950857"/>
              </p:ext>
            </p:extLst>
          </p:nvPr>
        </p:nvGraphicFramePr>
        <p:xfrm>
          <a:off x="4903772" y="3249466"/>
          <a:ext cx="4390247" cy="314181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89393423"/>
      </p:ext>
    </p:extLst>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8196" name="Rectangle 2"/>
          <p:cNvSpPr txBox="1">
            <a:spLocks noChangeArrowheads="1"/>
          </p:cNvSpPr>
          <p:nvPr/>
        </p:nvSpPr>
        <p:spPr bwMode="auto">
          <a:xfrm>
            <a:off x="53975" y="15875"/>
            <a:ext cx="8940800" cy="13906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dirty="0" err="1">
                <a:latin typeface="Calibri Light" panose="020F0302020204030204" pitchFamily="34" charset="0"/>
              </a:rPr>
              <a:t>Mynediad</a:t>
            </a:r>
            <a:r>
              <a:rPr lang="en-US" altLang="en-US" sz="4000" dirty="0">
                <a:latin typeface="Calibri Light" panose="020F0302020204030204" pitchFamily="34" charset="0"/>
              </a:rPr>
              <a:t> A </a:t>
            </a:r>
            <a:r>
              <a:rPr lang="en-US" altLang="en-US" sz="4000" dirty="0" err="1">
                <a:latin typeface="Calibri Light" panose="020F0302020204030204" pitchFamily="34" charset="0"/>
              </a:rPr>
              <a:t>neu</a:t>
            </a:r>
            <a:r>
              <a:rPr lang="en-US" altLang="en-US" sz="4000" dirty="0">
                <a:latin typeface="Calibri Light" panose="020F0302020204030204" pitchFamily="34" charset="0"/>
              </a:rPr>
              <a:t> </a:t>
            </a:r>
            <a:r>
              <a:rPr lang="en-US" altLang="en-US" sz="4000" dirty="0" err="1">
                <a:latin typeface="Calibri Light" panose="020F0302020204030204" pitchFamily="34" charset="0"/>
              </a:rPr>
              <a:t>pwynt</a:t>
            </a:r>
            <a:r>
              <a:rPr lang="en-US" altLang="en-US" sz="4000" dirty="0">
                <a:latin typeface="Calibri Light" panose="020F0302020204030204" pitchFamily="34" charset="0"/>
              </a:rPr>
              <a:t>  </a:t>
            </a:r>
            <a:r>
              <a:rPr lang="en-US" altLang="en-US" sz="4000" dirty="0" err="1">
                <a:latin typeface="Calibri Light" panose="020F0302020204030204" pitchFamily="34" charset="0"/>
              </a:rPr>
              <a:t>cychwynnol</a:t>
            </a:r>
            <a:endParaRPr lang="en-US" altLang="en-US" sz="4000" dirty="0">
              <a:latin typeface="Calibri Light" panose="020F0302020204030204" pitchFamily="34" charset="0"/>
            </a:endParaRPr>
          </a:p>
        </p:txBody>
      </p:sp>
      <p:pic>
        <p:nvPicPr>
          <p:cNvPr id="81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820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2D70BA1E-CACB-4AF9-BB0B-8EA10D585B7A}" type="slidenum">
              <a:rPr lang="en-GB" altLang="en-US" sz="900" b="0" smtClean="0">
                <a:solidFill>
                  <a:srgbClr val="898989"/>
                </a:solidFill>
              </a:rPr>
              <a:pPr eaLnBrk="1" hangingPunct="1">
                <a:lnSpc>
                  <a:spcPct val="100000"/>
                </a:lnSpc>
                <a:spcBef>
                  <a:spcPct val="0"/>
                </a:spcBef>
                <a:buFontTx/>
                <a:buNone/>
              </a:pPr>
              <a:t>32</a:t>
            </a:fld>
            <a:endParaRPr lang="en-GB" altLang="en-US" sz="900" b="0" smtClean="0">
              <a:solidFill>
                <a:srgbClr val="898989"/>
              </a:solidFill>
            </a:endParaRPr>
          </a:p>
        </p:txBody>
      </p:sp>
      <p:sp>
        <p:nvSpPr>
          <p:cNvPr id="820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8442" name="Blwch Testun 12"/>
          <p:cNvSpPr txBox="1">
            <a:spLocks noChangeArrowheads="1"/>
          </p:cNvSpPr>
          <p:nvPr/>
        </p:nvSpPr>
        <p:spPr bwMode="auto">
          <a:xfrm>
            <a:off x="179388" y="1604963"/>
            <a:ext cx="8713787" cy="3308598"/>
          </a:xfrm>
          <a:prstGeom prst="rect">
            <a:avLst/>
          </a:prstGeom>
          <a:solidFill>
            <a:schemeClr val="bg1"/>
          </a:solidFill>
          <a:ln w="66675">
            <a:solidFill>
              <a:srgbClr val="993366"/>
            </a:solidFill>
            <a:miter lim="800000"/>
            <a:headEnd/>
            <a:tailEnd/>
          </a:ln>
        </p:spPr>
        <p:txBody>
          <a:bodyPr>
            <a:spAutoFit/>
          </a:bodyPr>
          <a:lstStyle>
            <a:lvl1pPr marL="342900" indent="-342900">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buFont typeface="Arial" panose="020B0604020202020204" pitchFamily="34" charset="0"/>
              <a:buChar char="•"/>
              <a:defRPr/>
            </a:pPr>
            <a:r>
              <a:rPr lang="cy-GB" altLang="cy-GB" sz="1900" b="0" dirty="0" smtClean="0">
                <a:solidFill>
                  <a:schemeClr val="tx1"/>
                </a:solidFill>
              </a:rPr>
              <a:t>Dulliau arsylwi ac asesu wedi amlygu pryder (cyrhaeddiad neu gynnydd) </a:t>
            </a:r>
          </a:p>
          <a:p>
            <a:pPr>
              <a:buFont typeface="Arial" panose="020B0604020202020204" pitchFamily="34" charset="0"/>
              <a:buChar char="•"/>
              <a:defRPr/>
            </a:pPr>
            <a:r>
              <a:rPr lang="cy-GB" altLang="cy-GB" sz="1900" b="0" dirty="0" smtClean="0">
                <a:solidFill>
                  <a:schemeClr val="tx1"/>
                </a:solidFill>
              </a:rPr>
              <a:t>Lleoliad i drefnu cyfarfod gyda’r rhiant er mwyn rhannu’r wybodaeth a chytuno ar gamau gweithredu</a:t>
            </a:r>
          </a:p>
          <a:p>
            <a:pPr marL="0" indent="0">
              <a:defRPr/>
            </a:pPr>
            <a:r>
              <a:rPr lang="cy-GB" altLang="cy-GB" sz="1900" b="0" dirty="0" smtClean="0">
                <a:solidFill>
                  <a:schemeClr val="tx1"/>
                </a:solidFill>
              </a:rPr>
              <a:t>-Cofnodi ar </a:t>
            </a:r>
            <a:r>
              <a:rPr lang="cy-GB" altLang="cy-GB" sz="1900" dirty="0" smtClean="0">
                <a:solidFill>
                  <a:schemeClr val="tx1"/>
                </a:solidFill>
              </a:rPr>
              <a:t>Ff1</a:t>
            </a:r>
          </a:p>
          <a:p>
            <a:pPr marL="0" indent="0">
              <a:defRPr/>
            </a:pPr>
            <a:r>
              <a:rPr lang="cy-GB" altLang="cy-GB" sz="1900" b="0" dirty="0" smtClean="0">
                <a:solidFill>
                  <a:schemeClr val="tx1"/>
                </a:solidFill>
              </a:rPr>
              <a:t>-Cwblhau </a:t>
            </a:r>
            <a:r>
              <a:rPr lang="cy-GB" altLang="cy-GB" sz="1900" dirty="0" smtClean="0">
                <a:solidFill>
                  <a:schemeClr val="tx1"/>
                </a:solidFill>
              </a:rPr>
              <a:t>Ff2</a:t>
            </a:r>
          </a:p>
          <a:p>
            <a:pPr marL="0" indent="0">
              <a:defRPr/>
            </a:pPr>
            <a:r>
              <a:rPr lang="cy-GB" altLang="cy-GB" sz="1900" b="0" dirty="0" smtClean="0">
                <a:solidFill>
                  <a:schemeClr val="tx1"/>
                </a:solidFill>
              </a:rPr>
              <a:t>-Cwblhau neu adolygu’r </a:t>
            </a:r>
            <a:r>
              <a:rPr lang="cy-GB" altLang="cy-GB" sz="1900" dirty="0" smtClean="0">
                <a:solidFill>
                  <a:schemeClr val="tx1"/>
                </a:solidFill>
              </a:rPr>
              <a:t>Daflen wybodaeth </a:t>
            </a:r>
            <a:r>
              <a:rPr lang="cy-GB" altLang="cy-GB" sz="1900" b="0" dirty="0" smtClean="0">
                <a:solidFill>
                  <a:schemeClr val="tx1"/>
                </a:solidFill>
              </a:rPr>
              <a:t>yn barod i lunio proffil un dudalen</a:t>
            </a:r>
          </a:p>
          <a:p>
            <a:pPr marL="0" indent="0">
              <a:defRPr/>
            </a:pPr>
            <a:r>
              <a:rPr lang="cy-GB" altLang="cy-GB" sz="1900" b="0" dirty="0">
                <a:solidFill>
                  <a:schemeClr val="tx1"/>
                </a:solidFill>
              </a:rPr>
              <a:t>Rhannu pamffled ‘Beth yw Proffil un dudalen’ gyda’r rhiant / gwarchodwr ac egluro'r broses sut mae derbyn gwahoddiad i gyfrannu i’r proffil un dudalen digidol drwy e-bost. Egluro y bydd rhaid derbyn </a:t>
            </a:r>
            <a:r>
              <a:rPr lang="cy-GB" altLang="cy-GB" sz="1900" b="0" dirty="0" err="1">
                <a:solidFill>
                  <a:schemeClr val="tx1"/>
                </a:solidFill>
              </a:rPr>
              <a:t>côd</a:t>
            </a:r>
            <a:r>
              <a:rPr lang="cy-GB" altLang="cy-GB" sz="1900" b="0" dirty="0">
                <a:solidFill>
                  <a:schemeClr val="tx1"/>
                </a:solidFill>
              </a:rPr>
              <a:t> 6 digid gan y lleoliad i gofrestru ar y system. Rhannu / trafod y llyfryn canllawiau</a:t>
            </a:r>
          </a:p>
          <a:p>
            <a:pPr marL="0" indent="0">
              <a:defRPr/>
            </a:pPr>
            <a:endParaRPr lang="cy-GB" altLang="cy-GB" sz="1900" b="0" dirty="0" smtClean="0">
              <a:solidFill>
                <a:schemeClr val="tx1"/>
              </a:solidFill>
            </a:endParaRPr>
          </a:p>
        </p:txBody>
      </p:sp>
      <p:pic>
        <p:nvPicPr>
          <p:cNvPr id="8203"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2951725" y="5111999"/>
            <a:ext cx="3411537" cy="1076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2678340"/>
      </p:ext>
    </p:extLst>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8100" y="40735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9220" name="Rectangle 2"/>
          <p:cNvSpPr txBox="1">
            <a:spLocks noChangeArrowheads="1"/>
          </p:cNvSpPr>
          <p:nvPr/>
        </p:nvSpPr>
        <p:spPr bwMode="auto">
          <a:xfrm>
            <a:off x="53975" y="47625"/>
            <a:ext cx="9090025" cy="95250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400" dirty="0">
                <a:solidFill>
                  <a:srgbClr val="FFFFFF"/>
                </a:solidFill>
                <a:latin typeface="Calibri Light" panose="020F0302020204030204" pitchFamily="34" charset="0"/>
              </a:rPr>
              <a:t> </a:t>
            </a:r>
            <a:r>
              <a:rPr lang="en-US" altLang="en-US" sz="4400" dirty="0">
                <a:latin typeface="Calibri Light" panose="020F0302020204030204" pitchFamily="34" charset="0"/>
              </a:rPr>
              <a:t>Ff1 </a:t>
            </a:r>
            <a:r>
              <a:rPr lang="en-US" altLang="en-US" sz="3200" dirty="0">
                <a:latin typeface="Calibri Light" panose="020F0302020204030204" pitchFamily="34" charset="0"/>
              </a:rPr>
              <a:t>– </a:t>
            </a:r>
            <a:r>
              <a:rPr lang="en-US" altLang="en-US" sz="3200" dirty="0" err="1">
                <a:latin typeface="Calibri Light" panose="020F0302020204030204" pitchFamily="34" charset="0"/>
              </a:rPr>
              <a:t>cofnodi</a:t>
            </a:r>
            <a:r>
              <a:rPr lang="en-US" altLang="en-US" sz="3200" dirty="0">
                <a:latin typeface="Calibri Light" panose="020F0302020204030204" pitchFamily="34" charset="0"/>
              </a:rPr>
              <a:t> </a:t>
            </a:r>
            <a:r>
              <a:rPr lang="en-US" altLang="en-US" sz="3200" dirty="0" err="1" smtClean="0">
                <a:latin typeface="Calibri Light" panose="020F0302020204030204" pitchFamily="34" charset="0"/>
              </a:rPr>
              <a:t>cyfarfod</a:t>
            </a:r>
            <a:r>
              <a:rPr lang="en-US" altLang="en-US" sz="3200" dirty="0" smtClean="0">
                <a:latin typeface="Calibri Light" panose="020F0302020204030204" pitchFamily="34" charset="0"/>
              </a:rPr>
              <a:t>  </a:t>
            </a:r>
            <a:endParaRPr lang="en-US" altLang="en-US" sz="3200" dirty="0">
              <a:latin typeface="Calibri Light" panose="020F0302020204030204" pitchFamily="34" charset="0"/>
            </a:endParaRPr>
          </a:p>
        </p:txBody>
      </p:sp>
      <p:pic>
        <p:nvPicPr>
          <p:cNvPr id="922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6532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77100" y="66532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050" y="6643688"/>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922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4A009F8C-E931-47E0-AB6A-2908597E23EC}" type="slidenum">
              <a:rPr lang="en-GB" altLang="en-US" sz="900" b="0" smtClean="0">
                <a:solidFill>
                  <a:srgbClr val="898989"/>
                </a:solidFill>
              </a:rPr>
              <a:pPr eaLnBrk="1" hangingPunct="1">
                <a:lnSpc>
                  <a:spcPct val="100000"/>
                </a:lnSpc>
                <a:spcBef>
                  <a:spcPct val="0"/>
                </a:spcBef>
                <a:buFontTx/>
                <a:buNone/>
              </a:pPr>
              <a:t>33</a:t>
            </a:fld>
            <a:endParaRPr lang="en-GB" altLang="en-US" sz="900" b="0" smtClean="0">
              <a:solidFill>
                <a:srgbClr val="898989"/>
              </a:solidFill>
            </a:endParaRPr>
          </a:p>
        </p:txBody>
      </p:sp>
      <p:sp>
        <p:nvSpPr>
          <p:cNvPr id="922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9253"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6339070" y="2574925"/>
            <a:ext cx="238601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66012" y="1112837"/>
            <a:ext cx="4363059" cy="5325218"/>
          </a:xfrm>
          <a:prstGeom prst="rect">
            <a:avLst/>
          </a:prstGeom>
        </p:spPr>
      </p:pic>
    </p:spTree>
    <p:extLst>
      <p:ext uri="{BB962C8B-B14F-4D97-AF65-F5344CB8AC3E}">
        <p14:creationId xmlns:p14="http://schemas.microsoft.com/office/powerpoint/2010/main" val="4105007094"/>
      </p:ext>
    </p:extLst>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8100" y="40735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4" name="Picture 13" descr="Screen Clipping"/>
          <p:cNvPicPr>
            <a:picLocks noChangeAspect="1"/>
          </p:cNvPicPr>
          <p:nvPr/>
        </p:nvPicPr>
        <p:blipFill rotWithShape="1">
          <a:blip r:embed="rId3">
            <a:extLst>
              <a:ext uri="{28A0092B-C50C-407E-A947-70E740481C1C}">
                <a14:useLocalDpi xmlns:a14="http://schemas.microsoft.com/office/drawing/2010/main" val="0"/>
              </a:ext>
            </a:extLst>
          </a:blip>
          <a:srcRect t="26918" r="74971" b="17871"/>
          <a:stretch/>
        </p:blipFill>
        <p:spPr>
          <a:xfrm>
            <a:off x="-38100" y="1050460"/>
            <a:ext cx="1979837" cy="5330469"/>
          </a:xfrm>
          <a:prstGeom prst="rect">
            <a:avLst/>
          </a:prstGeom>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9220" name="Rectangle 2"/>
          <p:cNvSpPr txBox="1">
            <a:spLocks noChangeArrowheads="1"/>
          </p:cNvSpPr>
          <p:nvPr/>
        </p:nvSpPr>
        <p:spPr bwMode="auto">
          <a:xfrm>
            <a:off x="53975" y="47625"/>
            <a:ext cx="9090025" cy="95250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400" dirty="0" smtClean="0">
                <a:latin typeface="Calibri Light" panose="020F0302020204030204" pitchFamily="34" charset="0"/>
              </a:rPr>
              <a:t>Beth </a:t>
            </a:r>
            <a:r>
              <a:rPr lang="en-US" altLang="en-US" sz="4400" dirty="0" err="1" smtClean="0">
                <a:latin typeface="Calibri Light" panose="020F0302020204030204" pitchFamily="34" charset="0"/>
              </a:rPr>
              <a:t>sydd</a:t>
            </a:r>
            <a:r>
              <a:rPr lang="en-US" altLang="en-US" sz="4400" dirty="0" smtClean="0">
                <a:latin typeface="Calibri Light" panose="020F0302020204030204" pitchFamily="34" charset="0"/>
              </a:rPr>
              <a:t> </a:t>
            </a:r>
            <a:r>
              <a:rPr lang="en-US" altLang="en-US" sz="4400" dirty="0" err="1" smtClean="0">
                <a:latin typeface="Calibri Light" panose="020F0302020204030204" pitchFamily="34" charset="0"/>
              </a:rPr>
              <a:t>angen</a:t>
            </a:r>
            <a:r>
              <a:rPr lang="en-US" altLang="en-US" sz="4400" dirty="0" smtClean="0">
                <a:latin typeface="Calibri Light" panose="020F0302020204030204" pitchFamily="34" charset="0"/>
              </a:rPr>
              <a:t> </a:t>
            </a:r>
            <a:r>
              <a:rPr lang="en-US" altLang="en-US" sz="4400" dirty="0" err="1" smtClean="0">
                <a:latin typeface="Calibri Light" panose="020F0302020204030204" pitchFamily="34" charset="0"/>
              </a:rPr>
              <a:t>ei</a:t>
            </a:r>
            <a:r>
              <a:rPr lang="en-US" altLang="en-US" sz="4400" dirty="0" smtClean="0">
                <a:latin typeface="Calibri Light" panose="020F0302020204030204" pitchFamily="34" charset="0"/>
              </a:rPr>
              <a:t> </a:t>
            </a:r>
            <a:r>
              <a:rPr lang="en-US" altLang="en-US" sz="4400" dirty="0" err="1" smtClean="0">
                <a:latin typeface="Calibri Light" panose="020F0302020204030204" pitchFamily="34" charset="0"/>
              </a:rPr>
              <a:t>gofnodi</a:t>
            </a:r>
            <a:r>
              <a:rPr lang="en-US" altLang="en-US" sz="4400" dirty="0" smtClean="0">
                <a:latin typeface="Calibri Light" panose="020F0302020204030204" pitchFamily="34" charset="0"/>
              </a:rPr>
              <a:t> </a:t>
            </a:r>
            <a:r>
              <a:rPr lang="en-US" altLang="en-US" sz="4400" dirty="0" err="1" smtClean="0">
                <a:latin typeface="Calibri Light" panose="020F0302020204030204" pitchFamily="34" charset="0"/>
              </a:rPr>
              <a:t>ar</a:t>
            </a:r>
            <a:r>
              <a:rPr lang="en-US" altLang="en-US" sz="4400" dirty="0" smtClean="0">
                <a:latin typeface="Calibri Light" panose="020F0302020204030204" pitchFamily="34" charset="0"/>
              </a:rPr>
              <a:t> y FF1</a:t>
            </a:r>
            <a:r>
              <a:rPr lang="en-US" altLang="en-US" sz="4400" dirty="0" smtClean="0">
                <a:solidFill>
                  <a:srgbClr val="FFFFFF"/>
                </a:solidFill>
                <a:latin typeface="Calibri Light" panose="020F0302020204030204" pitchFamily="34" charset="0"/>
              </a:rPr>
              <a:t>?</a:t>
            </a:r>
            <a:endParaRPr lang="en-US" altLang="en-US" sz="3200" dirty="0">
              <a:solidFill>
                <a:srgbClr val="FFFFFF"/>
              </a:solidFill>
              <a:latin typeface="Calibri Light" panose="020F0302020204030204" pitchFamily="34" charset="0"/>
            </a:endParaRPr>
          </a:p>
        </p:txBody>
      </p:sp>
      <p:pic>
        <p:nvPicPr>
          <p:cNvPr id="9221"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3000" y="66532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77100" y="66532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3"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050" y="6643688"/>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922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4A009F8C-E931-47E0-AB6A-2908597E23EC}" type="slidenum">
              <a:rPr lang="en-GB" altLang="en-US" sz="900" b="0" smtClean="0">
                <a:solidFill>
                  <a:srgbClr val="898989"/>
                </a:solidFill>
              </a:rPr>
              <a:pPr eaLnBrk="1" hangingPunct="1">
                <a:lnSpc>
                  <a:spcPct val="100000"/>
                </a:lnSpc>
                <a:spcBef>
                  <a:spcPct val="0"/>
                </a:spcBef>
                <a:buFontTx/>
                <a:buNone/>
              </a:pPr>
              <a:t>34</a:t>
            </a:fld>
            <a:endParaRPr lang="en-GB" altLang="en-US" sz="900" b="0" smtClean="0">
              <a:solidFill>
                <a:srgbClr val="898989"/>
              </a:solidFill>
            </a:endParaRPr>
          </a:p>
        </p:txBody>
      </p:sp>
      <p:sp>
        <p:nvSpPr>
          <p:cNvPr id="922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2" name="Text Box 38"/>
          <p:cNvSpPr txBox="1"/>
          <p:nvPr/>
        </p:nvSpPr>
        <p:spPr>
          <a:xfrm>
            <a:off x="1779908" y="1263175"/>
            <a:ext cx="7173592" cy="2111849"/>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cy-GB" sz="1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Enghreifftiau posib</a:t>
            </a:r>
            <a:endParaRPr lang="cy-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b="1" dirty="0">
                <a:effectLst/>
                <a:latin typeface="Calibri" panose="020F0502020204030204" pitchFamily="34" charset="0"/>
                <a:ea typeface="Calibri" panose="020F0502020204030204" pitchFamily="34" charset="0"/>
                <a:cs typeface="Times New Roman" panose="02020603050405020304" pitchFamily="18" charset="0"/>
              </a:rPr>
              <a:t>Cyfarfod cychwynnol:</a:t>
            </a:r>
            <a:r>
              <a:rPr lang="cy-GB" dirty="0">
                <a:effectLst/>
                <a:latin typeface="Calibri" panose="020F0502020204030204" pitchFamily="34" charset="0"/>
                <a:ea typeface="Calibri" panose="020F0502020204030204" pitchFamily="34" charset="0"/>
                <a:cs typeface="Times New Roman" panose="02020603050405020304" pitchFamily="18" charset="0"/>
              </a:rPr>
              <a:t> Pam bod angen trafodaeth? -  (gall y rhiant, asiantaethau  neu leoliad fynegi pryder)</a:t>
            </a:r>
          </a:p>
          <a:p>
            <a:pPr>
              <a:lnSpc>
                <a:spcPct val="107000"/>
              </a:lnSpc>
              <a:spcAft>
                <a:spcPts val="800"/>
              </a:spcAft>
            </a:pPr>
            <a:r>
              <a:rPr lang="cy-GB" b="1" dirty="0">
                <a:effectLst/>
                <a:latin typeface="Calibri" panose="020F0502020204030204" pitchFamily="34" charset="0"/>
                <a:ea typeface="Calibri" panose="020F0502020204030204" pitchFamily="34" charset="0"/>
                <a:cs typeface="Times New Roman" panose="02020603050405020304" pitchFamily="18" charset="0"/>
              </a:rPr>
              <a:t>Cyfarfod adolygu:</a:t>
            </a:r>
            <a:r>
              <a:rPr lang="cy-GB" dirty="0">
                <a:effectLst/>
                <a:latin typeface="Calibri" panose="020F0502020204030204" pitchFamily="34" charset="0"/>
                <a:ea typeface="Calibri" panose="020F0502020204030204" pitchFamily="34" charset="0"/>
                <a:cs typeface="Times New Roman" panose="02020603050405020304" pitchFamily="18" charset="0"/>
              </a:rPr>
              <a:t> trafod cynnydd yn erbyn targedau osodwyd. Rhannu beth sy’n gweithio / ddim yn gweithio. Diweddariadau asiantaethau eraill</a:t>
            </a:r>
          </a:p>
        </p:txBody>
      </p:sp>
      <p:sp>
        <p:nvSpPr>
          <p:cNvPr id="13" name="Text Box 39"/>
          <p:cNvSpPr txBox="1"/>
          <p:nvPr/>
        </p:nvSpPr>
        <p:spPr>
          <a:xfrm>
            <a:off x="1779908" y="3504184"/>
            <a:ext cx="7154007" cy="2888109"/>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cy-GB" sz="1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Enghreifftiau posib</a:t>
            </a:r>
            <a:endParaRPr lang="cy-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sz="1600" b="1" dirty="0">
                <a:effectLst/>
                <a:latin typeface="Calibri" panose="020F0502020204030204" pitchFamily="34" charset="0"/>
                <a:ea typeface="Calibri" panose="020F0502020204030204" pitchFamily="34" charset="0"/>
                <a:cs typeface="Times New Roman" panose="02020603050405020304" pitchFamily="18" charset="0"/>
              </a:rPr>
              <a:t>Cyfarfod cychwynnol</a:t>
            </a:r>
            <a:r>
              <a:rPr lang="cy-GB" sz="1600" dirty="0">
                <a:effectLst/>
                <a:latin typeface="Calibri" panose="020F0502020204030204" pitchFamily="34" charset="0"/>
                <a:ea typeface="Calibri" panose="020F0502020204030204" pitchFamily="34" charset="0"/>
                <a:cs typeface="Times New Roman" panose="02020603050405020304" pitchFamily="18" charset="0"/>
              </a:rPr>
              <a:t>:  cyfeirio at </a:t>
            </a:r>
            <a:r>
              <a:rPr lang="cy-GB" sz="1600" dirty="0" smtClean="0">
                <a:effectLst/>
                <a:latin typeface="Calibri" panose="020F0502020204030204" pitchFamily="34" charset="0"/>
                <a:ea typeface="Calibri" panose="020F0502020204030204" pitchFamily="34" charset="0"/>
                <a:cs typeface="Times New Roman" panose="02020603050405020304" pitchFamily="18" charset="0"/>
              </a:rPr>
              <a:t>wasanaeth </a:t>
            </a:r>
            <a:r>
              <a:rPr lang="cy-GB" sz="1600" dirty="0">
                <a:effectLst/>
                <a:latin typeface="Calibri" panose="020F0502020204030204" pitchFamily="34" charset="0"/>
                <a:ea typeface="Calibri" panose="020F0502020204030204" pitchFamily="34" charset="0"/>
                <a:cs typeface="Times New Roman" panose="02020603050405020304" pitchFamily="18" charset="0"/>
              </a:rPr>
              <a:t>penodol </a:t>
            </a:r>
            <a:r>
              <a:rPr lang="cy-GB" sz="1600" dirty="0" smtClean="0">
                <a:effectLst/>
                <a:latin typeface="Calibri" panose="020F0502020204030204" pitchFamily="34" charset="0"/>
                <a:ea typeface="Calibri" panose="020F0502020204030204" pitchFamily="34" charset="0"/>
                <a:cs typeface="Times New Roman" panose="02020603050405020304" pitchFamily="18" charset="0"/>
              </a:rPr>
              <a:t>e.e. </a:t>
            </a:r>
            <a:r>
              <a:rPr lang="cy-GB" sz="1600" dirty="0">
                <a:effectLst/>
                <a:latin typeface="Calibri" panose="020F0502020204030204" pitchFamily="34" charset="0"/>
                <a:ea typeface="Calibri" panose="020F0502020204030204" pitchFamily="34" charset="0"/>
                <a:cs typeface="Times New Roman" panose="02020603050405020304" pitchFamily="18" charset="0"/>
              </a:rPr>
              <a:t>Gwasanaeth Therapi Iaith, Therapi </a:t>
            </a:r>
            <a:r>
              <a:rPr lang="cy-GB" sz="1600" dirty="0" smtClean="0">
                <a:effectLst/>
                <a:latin typeface="Calibri" panose="020F0502020204030204" pitchFamily="34" charset="0"/>
                <a:ea typeface="Calibri" panose="020F0502020204030204" pitchFamily="34" charset="0"/>
                <a:cs typeface="Times New Roman" panose="02020603050405020304" pitchFamily="18" charset="0"/>
              </a:rPr>
              <a:t>Galwedigaethol. </a:t>
            </a:r>
            <a:r>
              <a:rPr lang="cy-GB" sz="1600" dirty="0">
                <a:effectLst/>
                <a:latin typeface="Calibri" panose="020F0502020204030204" pitchFamily="34" charset="0"/>
                <a:ea typeface="Calibri" panose="020F0502020204030204" pitchFamily="34" charset="0"/>
                <a:cs typeface="Times New Roman" panose="02020603050405020304" pitchFamily="18" charset="0"/>
              </a:rPr>
              <a:t>Cysylltu gyda’r athrawes arbenigol i arsylwi a / neu ymgynghori. Nodi’r  math o strategaethau ac adnoddau bydd yn cael eu defnyddio </a:t>
            </a:r>
            <a:r>
              <a:rPr lang="cy-GB" sz="1600" dirty="0" smtClean="0">
                <a:effectLst/>
                <a:latin typeface="Calibri" panose="020F0502020204030204" pitchFamily="34" charset="0"/>
                <a:ea typeface="Calibri" panose="020F0502020204030204" pitchFamily="34" charset="0"/>
                <a:cs typeface="Times New Roman" panose="02020603050405020304" pitchFamily="18" charset="0"/>
              </a:rPr>
              <a:t>e.e. </a:t>
            </a:r>
            <a:r>
              <a:rPr lang="cy-GB" sz="1600" dirty="0">
                <a:effectLst/>
                <a:latin typeface="Calibri" panose="020F0502020204030204" pitchFamily="34" charset="0"/>
                <a:ea typeface="Calibri" panose="020F0502020204030204" pitchFamily="34" charset="0"/>
                <a:cs typeface="Times New Roman" panose="02020603050405020304" pitchFamily="18" charset="0"/>
              </a:rPr>
              <a:t>sesiwn targedu </a:t>
            </a:r>
            <a:r>
              <a:rPr lang="cy-GB" sz="1600" dirty="0" err="1">
                <a:effectLst/>
                <a:latin typeface="Calibri" panose="020F0502020204030204" pitchFamily="34" charset="0"/>
                <a:ea typeface="Calibri" panose="020F0502020204030204" pitchFamily="34" charset="0"/>
                <a:cs typeface="Times New Roman" panose="02020603050405020304" pitchFamily="18" charset="0"/>
              </a:rPr>
              <a:t>WellComm</a:t>
            </a:r>
            <a:r>
              <a:rPr lang="cy-GB" sz="1600" dirty="0">
                <a:effectLst/>
                <a:latin typeface="Calibri" panose="020F0502020204030204" pitchFamily="34" charset="0"/>
                <a:ea typeface="Calibri" panose="020F0502020204030204" pitchFamily="34" charset="0"/>
                <a:cs typeface="Times New Roman" panose="02020603050405020304" pitchFamily="18" charset="0"/>
              </a:rPr>
              <a:t> ychwanegol, cerdyn rŵan ac wedyn (gweler ddogfen map darpariaeth</a:t>
            </a:r>
            <a:r>
              <a:rPr lang="cy-GB" sz="1600" dirty="0">
                <a:latin typeface="Calibri" panose="020F0502020204030204" pitchFamily="34" charset="0"/>
                <a:ea typeface="Calibri" panose="020F0502020204030204" pitchFamily="34" charset="0"/>
                <a:cs typeface="Times New Roman" panose="02020603050405020304" pitchFamily="18" charset="0"/>
              </a:rPr>
              <a:t>) Camau gweithredu clir yn nodi Beth?, Pwy? a Pryd?</a:t>
            </a:r>
          </a:p>
          <a:p>
            <a:pPr>
              <a:lnSpc>
                <a:spcPct val="107000"/>
              </a:lnSpc>
              <a:spcAft>
                <a:spcPts val="800"/>
              </a:spcAft>
            </a:pPr>
            <a:r>
              <a:rPr lang="cy-GB" sz="1600" b="1" dirty="0" smtClean="0">
                <a:effectLst/>
                <a:latin typeface="Calibri" panose="020F0502020204030204" pitchFamily="34" charset="0"/>
                <a:ea typeface="Calibri" panose="020F0502020204030204" pitchFamily="34" charset="0"/>
                <a:cs typeface="Times New Roman" panose="02020603050405020304" pitchFamily="18" charset="0"/>
              </a:rPr>
              <a:t>Cyfarfod </a:t>
            </a:r>
            <a:r>
              <a:rPr lang="cy-GB" sz="1600" b="1" dirty="0">
                <a:effectLst/>
                <a:latin typeface="Calibri" panose="020F0502020204030204" pitchFamily="34" charset="0"/>
                <a:ea typeface="Calibri" panose="020F0502020204030204" pitchFamily="34" charset="0"/>
                <a:cs typeface="Times New Roman" panose="02020603050405020304" pitchFamily="18" charset="0"/>
              </a:rPr>
              <a:t>adolygu</a:t>
            </a:r>
            <a:r>
              <a:rPr lang="cy-GB" sz="1600" dirty="0">
                <a:effectLst/>
                <a:latin typeface="Calibri" panose="020F0502020204030204" pitchFamily="34" charset="0"/>
                <a:ea typeface="Calibri" panose="020F0502020204030204" pitchFamily="34" charset="0"/>
                <a:cs typeface="Times New Roman" panose="02020603050405020304" pitchFamily="18" charset="0"/>
              </a:rPr>
              <a:t>: Ymateb i beth sydd ddim yn gweithio. Nodi os oes angen addasu’r math o strategaethau ac adnoddau sy’n cael eu defnyddio. Trefniadau cyfarfod nesaf. Cyfeirio at asiantaeth.  Cysylltu gyda’r athrawes arbenigol i arsylwi a / neu </a:t>
            </a:r>
            <a:r>
              <a:rPr lang="cy-GB" sz="1600" dirty="0" smtClean="0">
                <a:effectLst/>
                <a:latin typeface="Calibri" panose="020F0502020204030204" pitchFamily="34" charset="0"/>
                <a:ea typeface="Calibri" panose="020F0502020204030204" pitchFamily="34" charset="0"/>
                <a:cs typeface="Times New Roman" panose="02020603050405020304" pitchFamily="18" charset="0"/>
              </a:rPr>
              <a:t>ymgynghori. Camau gweithredu clir yn nodi Beth?, Pwy? </a:t>
            </a:r>
            <a:r>
              <a:rPr lang="cy-GB" sz="1600" dirty="0">
                <a:latin typeface="Calibri" panose="020F0502020204030204" pitchFamily="34" charset="0"/>
                <a:ea typeface="Calibri" panose="020F0502020204030204" pitchFamily="34" charset="0"/>
                <a:cs typeface="Times New Roman" panose="02020603050405020304" pitchFamily="18" charset="0"/>
              </a:rPr>
              <a:t>a</a:t>
            </a:r>
            <a:r>
              <a:rPr lang="cy-GB" sz="1600" dirty="0" smtClean="0">
                <a:effectLst/>
                <a:latin typeface="Calibri" panose="020F0502020204030204" pitchFamily="34" charset="0"/>
                <a:ea typeface="Calibri" panose="020F0502020204030204" pitchFamily="34" charset="0"/>
                <a:cs typeface="Times New Roman" panose="02020603050405020304" pitchFamily="18" charset="0"/>
              </a:rPr>
              <a:t> Pryd?</a:t>
            </a:r>
            <a:endParaRPr lang="cy-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sz="1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839864059"/>
      </p:ext>
    </p:extLst>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02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DC5FF57-F94B-408C-9DF1-95E2B0E13DB3}" type="slidenum">
              <a:rPr lang="en-GB" altLang="en-US" sz="900" b="0" smtClean="0">
                <a:solidFill>
                  <a:srgbClr val="898989"/>
                </a:solidFill>
              </a:rPr>
              <a:pPr eaLnBrk="1" hangingPunct="1">
                <a:lnSpc>
                  <a:spcPct val="100000"/>
                </a:lnSpc>
                <a:spcBef>
                  <a:spcPct val="0"/>
                </a:spcBef>
                <a:buFontTx/>
                <a:buNone/>
              </a:pPr>
              <a:t>35</a:t>
            </a:fld>
            <a:endParaRPr lang="en-GB" altLang="en-US" sz="900" b="0" smtClean="0">
              <a:solidFill>
                <a:srgbClr val="898989"/>
              </a:solidFill>
            </a:endParaRPr>
          </a:p>
        </p:txBody>
      </p:sp>
      <p:sp>
        <p:nvSpPr>
          <p:cNvPr id="1024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0249" name="Rectangle 2"/>
          <p:cNvSpPr txBox="1">
            <a:spLocks noChangeArrowheads="1"/>
          </p:cNvSpPr>
          <p:nvPr/>
        </p:nvSpPr>
        <p:spPr bwMode="auto">
          <a:xfrm>
            <a:off x="100013" y="44450"/>
            <a:ext cx="8794750" cy="650875"/>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a:latin typeface="Calibri Light" panose="020F0302020204030204" pitchFamily="34" charset="0"/>
              </a:rPr>
              <a:t>Ff2: </a:t>
            </a:r>
            <a:r>
              <a:rPr lang="en-US" altLang="en-US" sz="3600" dirty="0" err="1">
                <a:latin typeface="Calibri Light" panose="020F0302020204030204" pitchFamily="34" charset="0"/>
              </a:rPr>
              <a:t>Casglu</a:t>
            </a:r>
            <a:r>
              <a:rPr lang="en-US" altLang="en-US" sz="3600" dirty="0">
                <a:latin typeface="Calibri Light" panose="020F0302020204030204" pitchFamily="34" charset="0"/>
              </a:rPr>
              <a:t> </a:t>
            </a:r>
            <a:r>
              <a:rPr lang="en-US" altLang="en-US" sz="3600" dirty="0" err="1">
                <a:latin typeface="Calibri Light" panose="020F0302020204030204" pitchFamily="34" charset="0"/>
              </a:rPr>
              <a:t>gwybodaeth</a:t>
            </a:r>
            <a:r>
              <a:rPr lang="en-US" altLang="en-US" sz="3600" dirty="0">
                <a:latin typeface="Calibri Light" panose="020F0302020204030204" pitchFamily="34" charset="0"/>
              </a:rPr>
              <a:t> </a:t>
            </a:r>
            <a:r>
              <a:rPr lang="en-US" altLang="en-US" sz="3600" dirty="0" err="1">
                <a:latin typeface="Calibri Light" panose="020F0302020204030204" pitchFamily="34" charset="0"/>
              </a:rPr>
              <a:t>craidd</a:t>
            </a:r>
            <a:endParaRPr lang="en-US" altLang="en-US" sz="3600" dirty="0">
              <a:latin typeface="Calibri Light" panose="020F0302020204030204" pitchFamily="34" charset="0"/>
            </a:endParaRPr>
          </a:p>
        </p:txBody>
      </p:sp>
      <p:pic>
        <p:nvPicPr>
          <p:cNvPr id="10251"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5953125" y="2751932"/>
            <a:ext cx="238601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65694" y="1041829"/>
            <a:ext cx="4477375" cy="5239481"/>
          </a:xfrm>
          <a:prstGeom prst="rect">
            <a:avLst/>
          </a:prstGeom>
        </p:spPr>
      </p:pic>
    </p:spTree>
    <p:extLst>
      <p:ext uri="{BB962C8B-B14F-4D97-AF65-F5344CB8AC3E}">
        <p14:creationId xmlns:p14="http://schemas.microsoft.com/office/powerpoint/2010/main" val="263943966"/>
      </p:ext>
    </p:extLst>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229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2296"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58F18FF-A348-45C3-929B-65B351B1CE49}" type="slidenum">
              <a:rPr lang="en-GB" altLang="en-US" sz="900" b="0" smtClean="0">
                <a:solidFill>
                  <a:srgbClr val="898989"/>
                </a:solidFill>
              </a:rPr>
              <a:pPr eaLnBrk="1" hangingPunct="1">
                <a:lnSpc>
                  <a:spcPct val="100000"/>
                </a:lnSpc>
                <a:spcBef>
                  <a:spcPct val="0"/>
                </a:spcBef>
                <a:buFontTx/>
                <a:buNone/>
              </a:pPr>
              <a:t>36</a:t>
            </a:fld>
            <a:endParaRPr lang="en-GB" altLang="en-US" sz="900" b="0" smtClean="0">
              <a:solidFill>
                <a:srgbClr val="898989"/>
              </a:solidFill>
            </a:endParaRPr>
          </a:p>
        </p:txBody>
      </p:sp>
      <p:sp>
        <p:nvSpPr>
          <p:cNvPr id="12297"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2298" name="Rectangle 2"/>
          <p:cNvSpPr txBox="1">
            <a:spLocks noChangeArrowheads="1"/>
          </p:cNvSpPr>
          <p:nvPr/>
        </p:nvSpPr>
        <p:spPr bwMode="auto">
          <a:xfrm>
            <a:off x="146050" y="301625"/>
            <a:ext cx="8794750" cy="650875"/>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200" dirty="0" err="1">
                <a:latin typeface="Calibri Light" panose="020F0302020204030204" pitchFamily="34" charset="0"/>
              </a:rPr>
              <a:t>Taflen</a:t>
            </a:r>
            <a:r>
              <a:rPr lang="en-US" altLang="en-US" sz="3200" dirty="0">
                <a:latin typeface="Calibri Light" panose="020F0302020204030204" pitchFamily="34" charset="0"/>
              </a:rPr>
              <a:t> </a:t>
            </a:r>
            <a:r>
              <a:rPr lang="en-US" altLang="en-US" sz="3200" dirty="0" err="1">
                <a:latin typeface="Calibri Light" panose="020F0302020204030204" pitchFamily="34" charset="0"/>
              </a:rPr>
              <a:t>casglu</a:t>
            </a:r>
            <a:r>
              <a:rPr lang="en-US" altLang="en-US" sz="3200" dirty="0">
                <a:latin typeface="Calibri Light" panose="020F0302020204030204" pitchFamily="34" charset="0"/>
              </a:rPr>
              <a:t> </a:t>
            </a:r>
            <a:r>
              <a:rPr lang="en-US" altLang="en-US" sz="3200" dirty="0" err="1">
                <a:latin typeface="Calibri Light" panose="020F0302020204030204" pitchFamily="34" charset="0"/>
              </a:rPr>
              <a:t>gwybodaeth</a:t>
            </a:r>
            <a:endParaRPr lang="en-US" altLang="en-US" sz="3200" dirty="0">
              <a:latin typeface="Calibri Light" panose="020F0302020204030204" pitchFamily="34" charset="0"/>
            </a:endParaRPr>
          </a:p>
        </p:txBody>
      </p:sp>
      <p:pic>
        <p:nvPicPr>
          <p:cNvPr id="12299" name="Llun 1"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71513" y="1046163"/>
            <a:ext cx="7743825" cy="535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1427859"/>
      </p:ext>
    </p:extLst>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37</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200" dirty="0" err="1">
                <a:latin typeface="Calibri Light" panose="020F0302020204030204" pitchFamily="34" charset="0"/>
              </a:rPr>
              <a:t>Cwblhau</a:t>
            </a:r>
            <a:r>
              <a:rPr lang="en-US" altLang="en-US" sz="3200" dirty="0">
                <a:latin typeface="Calibri Light" panose="020F0302020204030204" pitchFamily="34" charset="0"/>
              </a:rPr>
              <a:t> </a:t>
            </a:r>
            <a:r>
              <a:rPr lang="en-US" altLang="en-US" sz="3200" dirty="0" err="1">
                <a:latin typeface="Calibri Light" panose="020F0302020204030204" pitchFamily="34" charset="0"/>
              </a:rPr>
              <a:t>neu</a:t>
            </a:r>
            <a:r>
              <a:rPr lang="en-US" altLang="en-US" sz="3200" dirty="0">
                <a:latin typeface="Calibri Light" panose="020F0302020204030204" pitchFamily="34" charset="0"/>
              </a:rPr>
              <a:t> </a:t>
            </a:r>
            <a:r>
              <a:rPr lang="en-US" altLang="en-US" sz="3200" dirty="0" err="1">
                <a:latin typeface="Calibri Light" panose="020F0302020204030204" pitchFamily="34" charset="0"/>
              </a:rPr>
              <a:t>adolygu’r</a:t>
            </a:r>
            <a:r>
              <a:rPr lang="en-US" altLang="en-US" sz="3200" dirty="0">
                <a:latin typeface="Calibri Light" panose="020F0302020204030204" pitchFamily="34" charset="0"/>
              </a:rPr>
              <a:t> </a:t>
            </a:r>
            <a:r>
              <a:rPr lang="en-US" altLang="en-US" sz="3200" dirty="0" err="1">
                <a:latin typeface="Calibri Light" panose="020F0302020204030204" pitchFamily="34" charset="0"/>
              </a:rPr>
              <a:t>daflen</a:t>
            </a:r>
            <a:r>
              <a:rPr lang="en-US" altLang="en-US" sz="3200" dirty="0">
                <a:latin typeface="Calibri Light" panose="020F0302020204030204" pitchFamily="34" charset="0"/>
              </a:rPr>
              <a:t> </a:t>
            </a:r>
            <a:r>
              <a:rPr lang="en-US" altLang="en-US" sz="3200" dirty="0" err="1">
                <a:latin typeface="Calibri Light" panose="020F0302020204030204" pitchFamily="34" charset="0"/>
              </a:rPr>
              <a:t>casglu</a:t>
            </a:r>
            <a:r>
              <a:rPr lang="en-US" altLang="en-US" sz="3200" dirty="0">
                <a:latin typeface="Calibri Light" panose="020F0302020204030204" pitchFamily="34" charset="0"/>
              </a:rPr>
              <a:t> </a:t>
            </a:r>
            <a:r>
              <a:rPr lang="en-US" altLang="en-US" sz="3200" dirty="0" err="1">
                <a:latin typeface="Calibri Light" panose="020F0302020204030204" pitchFamily="34" charset="0"/>
              </a:rPr>
              <a:t>gwybodaeth</a:t>
            </a:r>
            <a:endParaRPr lang="en-US" altLang="en-US" sz="3200" dirty="0">
              <a:latin typeface="Calibri Light" panose="020F0302020204030204" pitchFamily="34" charset="0"/>
            </a:endParaRPr>
          </a:p>
        </p:txBody>
      </p:sp>
      <p:pic>
        <p:nvPicPr>
          <p:cNvPr id="11274" name="Llun 1"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54075" y="1830388"/>
            <a:ext cx="7659688" cy="459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5" name="Llun 9"/>
          <p:cNvPicPr>
            <a:picLocks noChangeAspect="1"/>
          </p:cNvPicPr>
          <p:nvPr/>
        </p:nvPicPr>
        <p:blipFill>
          <a:blip r:embed="rId7">
            <a:extLst>
              <a:ext uri="{28A0092B-C50C-407E-A947-70E740481C1C}">
                <a14:useLocalDpi xmlns:a14="http://schemas.microsoft.com/office/drawing/2010/main" val="0"/>
              </a:ext>
            </a:extLst>
          </a:blip>
          <a:srcRect b="12222"/>
          <a:stretch>
            <a:fillRect/>
          </a:stretch>
        </p:blipFill>
        <p:spPr bwMode="auto">
          <a:xfrm>
            <a:off x="3800475" y="796925"/>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8454165"/>
      </p:ext>
    </p:extLst>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38</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302419" y="29409"/>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latin typeface="Calibri Light" panose="020F0302020204030204" pitchFamily="34" charset="0"/>
              </a:rPr>
              <a:t>Pwyntiau</a:t>
            </a:r>
            <a:r>
              <a:rPr lang="en-US" altLang="en-US" sz="3600" dirty="0" smtClean="0">
                <a:latin typeface="Calibri Light" panose="020F0302020204030204" pitchFamily="34" charset="0"/>
              </a:rPr>
              <a:t> </a:t>
            </a:r>
            <a:r>
              <a:rPr lang="en-US" altLang="en-US" sz="3600" dirty="0" err="1" smtClean="0">
                <a:latin typeface="Calibri Light" panose="020F0302020204030204" pitchFamily="34" charset="0"/>
              </a:rPr>
              <a:t>Pwysig</a:t>
            </a:r>
            <a:endParaRPr lang="en-US" altLang="en-US" sz="3600" dirty="0">
              <a:latin typeface="Calibri Light" panose="020F0302020204030204" pitchFamily="34" charset="0"/>
            </a:endParaRPr>
          </a:p>
        </p:txBody>
      </p:sp>
      <p:pic>
        <p:nvPicPr>
          <p:cNvPr id="11275"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643312" y="878153"/>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065"/>
          <p:cNvSpPr txBox="1"/>
          <p:nvPr/>
        </p:nvSpPr>
        <p:spPr>
          <a:xfrm>
            <a:off x="323557" y="2176915"/>
            <a:ext cx="8015581" cy="3567796"/>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highlight>
                  <a:srgbClr val="FFFF00"/>
                </a:highlight>
                <a:uLnTx/>
                <a:uFillTx/>
                <a:latin typeface="Calibri" panose="020F0502020204030204" pitchFamily="34" charset="0"/>
                <a:ea typeface="Calibri" panose="020F0502020204030204" pitchFamily="34" charset="0"/>
                <a:cs typeface="Times New Roman" panose="02020603050405020304" pitchFamily="18" charset="0"/>
              </a:rPr>
              <a:t>Pwyntiau Pwysig</a:t>
            </a: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Ff1: i aros yn y cylch gan ddilyn polisi diogelu data y lleoliad ( </a:t>
            </a:r>
            <a:r>
              <a:rPr kumimoji="0" lang="cy-GB" sz="2000" b="1"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mi fydd Menna yn ymwybodol bod gennych blentyn yn camu ar y lefel gwyrdd (Darpariaeth Gyffredinol wedi’i </a:t>
            </a:r>
            <a:r>
              <a:rPr kumimoji="0" lang="cy-GB" sz="2000" b="1"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dargedu) </a:t>
            </a:r>
            <a:r>
              <a:rPr kumimoji="0" lang="cy-GB" sz="2000" b="1"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gan ei bod yn derbyn gwahoddiad i gyfrannu at y Proffil un dudalen</a:t>
            </a:r>
            <a:r>
              <a:rPr kumimoji="0" lang="cy-GB" sz="2000" b="1"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a:t>
            </a: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Ff2: </a:t>
            </a:r>
            <a:r>
              <a:rPr kumimoji="0" lang="cy-GB" sz="2000" b="0" i="0" u="none" strike="noStrike" kern="0" cap="none" spc="0" normalizeH="0" baseline="0" noProof="0" dirty="0" err="1">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Ebostio</a:t>
            </a: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i sylw Swyddog Awdurdod (Ellen Jones yn ystod y cyfnod interim) </a:t>
            </a:r>
            <a:r>
              <a:rPr kumimoji="0" lang="cy-GB" sz="2000" b="0" i="0" u="sng" strike="noStrike" kern="0" cap="none" spc="0" normalizeH="0" baseline="0" noProof="0" dirty="0" err="1">
                <a:ln>
                  <a:noFill/>
                </a:ln>
                <a:solidFill>
                  <a:srgbClr val="0563C1"/>
                </a:solidFill>
                <a:effectLst/>
                <a:uLnTx/>
                <a:uFillTx/>
                <a:latin typeface="Calibri" panose="020F0502020204030204" pitchFamily="34" charset="0"/>
                <a:ea typeface="Calibri" panose="020F0502020204030204" pitchFamily="34" charset="0"/>
                <a:cs typeface="Times New Roman" panose="02020603050405020304" pitchFamily="18" charset="0"/>
                <a:hlinkClick r:id="rId7"/>
              </a:rPr>
              <a:t>ellenjones@gwynedd.llyw.cymru</a:t>
            </a: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Bydd angen i chi roi cyfrinair ar y ddogfen </a:t>
            </a:r>
            <a:r>
              <a:rPr kumimoji="0" lang="cy-GB" sz="32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Ff2Mon</a:t>
            </a:r>
            <a:endParaRPr kumimoji="0" lang="cy-GB" sz="32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242231467"/>
      </p:ext>
    </p:extLst>
  </p:cSld>
  <p:clrMapOvr>
    <a:masterClrMapping/>
  </p:clrMapOvr>
  <p:transition spd="slow"/>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068638"/>
            <a:ext cx="9221788" cy="39068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1843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84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6BDDE21A-3238-42F2-A152-366CF7322BEB}" type="slidenum">
              <a:rPr lang="en-GB" altLang="en-US" sz="900" b="0" smtClean="0">
                <a:solidFill>
                  <a:srgbClr val="898989"/>
                </a:solidFill>
              </a:rPr>
              <a:pPr eaLnBrk="1" hangingPunct="1">
                <a:lnSpc>
                  <a:spcPct val="100000"/>
                </a:lnSpc>
                <a:spcBef>
                  <a:spcPct val="0"/>
                </a:spcBef>
                <a:buFontTx/>
                <a:buNone/>
              </a:pPr>
              <a:t>39</a:t>
            </a:fld>
            <a:endParaRPr lang="en-GB" altLang="en-US" sz="900" b="0" smtClean="0">
              <a:solidFill>
                <a:srgbClr val="898989"/>
              </a:solidFill>
            </a:endParaRPr>
          </a:p>
        </p:txBody>
      </p:sp>
      <p:sp>
        <p:nvSpPr>
          <p:cNvPr id="18440"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8441" name="Rectangle 2"/>
          <p:cNvSpPr txBox="1">
            <a:spLocks noChangeArrowheads="1"/>
          </p:cNvSpPr>
          <p:nvPr/>
        </p:nvSpPr>
        <p:spPr bwMode="auto">
          <a:xfrm>
            <a:off x="100013" y="44450"/>
            <a:ext cx="8794750" cy="12128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a:latin typeface="Calibri Light" panose="020F0302020204030204" pitchFamily="34" charset="0"/>
              </a:rPr>
              <a:t>Ffurflen</a:t>
            </a:r>
            <a:r>
              <a:rPr lang="en-US" altLang="en-US" sz="3600" dirty="0">
                <a:latin typeface="Calibri Light" panose="020F0302020204030204" pitchFamily="34" charset="0"/>
              </a:rPr>
              <a:t> </a:t>
            </a:r>
            <a:r>
              <a:rPr lang="en-US" altLang="en-US" sz="3600" dirty="0" err="1">
                <a:latin typeface="Calibri Light" panose="020F0302020204030204" pitchFamily="34" charset="0"/>
              </a:rPr>
              <a:t>cofnodi</a:t>
            </a:r>
            <a:r>
              <a:rPr lang="en-US" altLang="en-US" sz="3600" dirty="0">
                <a:latin typeface="Calibri Light" panose="020F0302020204030204" pitchFamily="34" charset="0"/>
              </a:rPr>
              <a:t> </a:t>
            </a:r>
            <a:r>
              <a:rPr lang="en-US" altLang="en-US" sz="3600" dirty="0" err="1">
                <a:latin typeface="Calibri Light" panose="020F0302020204030204" pitchFamily="34" charset="0"/>
              </a:rPr>
              <a:t>ymgynghoriad</a:t>
            </a:r>
            <a:r>
              <a:rPr lang="en-US" altLang="en-US" sz="3600" dirty="0">
                <a:latin typeface="Calibri Light" panose="020F0302020204030204" pitchFamily="34" charset="0"/>
              </a:rPr>
              <a:t> </a:t>
            </a:r>
            <a:r>
              <a:rPr lang="en-US" altLang="en-US" sz="3600" dirty="0" err="1" smtClean="0">
                <a:latin typeface="Calibri Light" panose="020F0302020204030204" pitchFamily="34" charset="0"/>
              </a:rPr>
              <a:t>gan</a:t>
            </a:r>
            <a:r>
              <a:rPr lang="en-US" altLang="en-US" sz="3600" dirty="0" smtClean="0">
                <a:latin typeface="Calibri Light" panose="020F0302020204030204" pitchFamily="34" charset="0"/>
              </a:rPr>
              <a:t> </a:t>
            </a:r>
            <a:r>
              <a:rPr lang="en-US" altLang="en-US" sz="3600" dirty="0" err="1">
                <a:latin typeface="Calibri Light" panose="020F0302020204030204" pitchFamily="34" charset="0"/>
              </a:rPr>
              <a:t>Athrawes</a:t>
            </a:r>
            <a:r>
              <a:rPr lang="en-US" altLang="en-US" sz="3600" dirty="0">
                <a:latin typeface="Calibri Light" panose="020F0302020204030204" pitchFamily="34" charset="0"/>
              </a:rPr>
              <a:t> </a:t>
            </a:r>
            <a:r>
              <a:rPr lang="en-US" altLang="en-US" sz="3600" dirty="0" err="1">
                <a:latin typeface="Calibri Light" panose="020F0302020204030204" pitchFamily="34" charset="0"/>
              </a:rPr>
              <a:t>Ymgynghorol</a:t>
            </a:r>
            <a:r>
              <a:rPr lang="en-US" altLang="en-US" sz="3600" dirty="0">
                <a:latin typeface="Calibri Light" panose="020F0302020204030204" pitchFamily="34" charset="0"/>
              </a:rPr>
              <a:t> / </a:t>
            </a:r>
            <a:r>
              <a:rPr lang="en-US" altLang="en-US" sz="3600" dirty="0" err="1">
                <a:latin typeface="Calibri Light" panose="020F0302020204030204" pitchFamily="34" charset="0"/>
              </a:rPr>
              <a:t>Arbenigol</a:t>
            </a:r>
            <a:endParaRPr lang="en-US" altLang="en-US" sz="3600" dirty="0">
              <a:latin typeface="Calibri Light" panose="020F0302020204030204" pitchFamily="34" charset="0"/>
            </a:endParaRPr>
          </a:p>
        </p:txBody>
      </p:sp>
      <p:pic>
        <p:nvPicPr>
          <p:cNvPr id="5" name="Picture 4"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3897" y="1367735"/>
            <a:ext cx="6963747" cy="4953691"/>
          </a:xfrm>
          <a:prstGeom prst="rect">
            <a:avLst/>
          </a:prstGeom>
        </p:spPr>
      </p:pic>
    </p:spTree>
    <p:extLst>
      <p:ext uri="{BB962C8B-B14F-4D97-AF65-F5344CB8AC3E}">
        <p14:creationId xmlns:p14="http://schemas.microsoft.com/office/powerpoint/2010/main" val="1488189790"/>
      </p:ext>
    </p:extLst>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3316" name="Rectangle 2"/>
          <p:cNvSpPr txBox="1">
            <a:spLocks noChangeArrowheads="1"/>
          </p:cNvSpPr>
          <p:nvPr/>
        </p:nvSpPr>
        <p:spPr bwMode="auto">
          <a:xfrm>
            <a:off x="53973" y="15875"/>
            <a:ext cx="9090025" cy="919893"/>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dirty="0">
                <a:solidFill>
                  <a:srgbClr val="FFFFFF"/>
                </a:solidFill>
                <a:latin typeface="Calibri Light" panose="020F0302020204030204" pitchFamily="34" charset="0"/>
              </a:rPr>
              <a:t>  </a:t>
            </a:r>
            <a:r>
              <a:rPr lang="en-US" altLang="en-US" sz="4000" dirty="0" err="1">
                <a:latin typeface="Calibri Light" panose="020F0302020204030204" pitchFamily="34" charset="0"/>
              </a:rPr>
              <a:t>Mynediad</a:t>
            </a:r>
            <a:r>
              <a:rPr lang="en-US" altLang="en-US" sz="4000" dirty="0">
                <a:latin typeface="Calibri Light" panose="020F0302020204030204" pitchFamily="34" charset="0"/>
              </a:rPr>
              <a:t> B </a:t>
            </a:r>
          </a:p>
        </p:txBody>
      </p:sp>
      <p:pic>
        <p:nvPicPr>
          <p:cNvPr id="1331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332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BB11A359-6348-499A-8116-D18A44C68155}" type="slidenum">
              <a:rPr lang="en-GB" altLang="en-US" sz="900" b="0" smtClean="0">
                <a:solidFill>
                  <a:srgbClr val="898989"/>
                </a:solidFill>
              </a:rPr>
              <a:pPr eaLnBrk="1" hangingPunct="1">
                <a:lnSpc>
                  <a:spcPct val="100000"/>
                </a:lnSpc>
                <a:spcBef>
                  <a:spcPct val="0"/>
                </a:spcBef>
                <a:buFontTx/>
                <a:buNone/>
              </a:pPr>
              <a:t>40</a:t>
            </a:fld>
            <a:endParaRPr lang="en-GB" altLang="en-US" sz="900" b="0" smtClean="0">
              <a:solidFill>
                <a:srgbClr val="898989"/>
              </a:solidFill>
            </a:endParaRPr>
          </a:p>
        </p:txBody>
      </p:sp>
      <p:sp>
        <p:nvSpPr>
          <p:cNvPr id="13321"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3322" name="Blwch Testun 12"/>
          <p:cNvSpPr txBox="1">
            <a:spLocks noChangeArrowheads="1"/>
          </p:cNvSpPr>
          <p:nvPr/>
        </p:nvSpPr>
        <p:spPr bwMode="auto">
          <a:xfrm>
            <a:off x="168275" y="1112054"/>
            <a:ext cx="8661400" cy="3416320"/>
          </a:xfrm>
          <a:prstGeom prst="rect">
            <a:avLst/>
          </a:prstGeom>
          <a:solidFill>
            <a:srgbClr val="92D050"/>
          </a:solidFill>
          <a:ln w="66675">
            <a:solidFill>
              <a:srgbClr val="993366"/>
            </a:solidFill>
            <a:miter lim="800000"/>
            <a:headEnd/>
            <a:tailEnd/>
          </a:ln>
        </p:spPr>
        <p:txBody>
          <a:bodyPr>
            <a:spAutoFit/>
          </a:bodyPr>
          <a:lstStyle>
            <a:lvl1pPr marL="342900" indent="-342900">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buFont typeface="Arial" panose="020B0604020202020204" pitchFamily="34" charset="0"/>
              <a:buChar char="•"/>
            </a:pPr>
            <a:r>
              <a:rPr lang="cy-GB" altLang="cy-GB" sz="2400" dirty="0" smtClean="0">
                <a:solidFill>
                  <a:schemeClr val="tx1"/>
                </a:solidFill>
              </a:rPr>
              <a:t>Lleoliad i drefnu </a:t>
            </a:r>
            <a:r>
              <a:rPr lang="cy-GB" altLang="cy-GB" sz="2400" b="0" dirty="0" smtClean="0">
                <a:solidFill>
                  <a:schemeClr val="tx1"/>
                </a:solidFill>
              </a:rPr>
              <a:t>cyfarfod gyda’r rhiant </a:t>
            </a:r>
            <a:r>
              <a:rPr lang="cy-GB" altLang="cy-GB" sz="2400" b="0" dirty="0">
                <a:solidFill>
                  <a:schemeClr val="tx1"/>
                </a:solidFill>
              </a:rPr>
              <a:t>ag unrhyw wasanaeth sydd sy’n ymwneud gyda’r plentyn a / neu teulu </a:t>
            </a:r>
            <a:r>
              <a:rPr lang="cy-GB" altLang="cy-GB" sz="2400" dirty="0">
                <a:solidFill>
                  <a:schemeClr val="tx1"/>
                </a:solidFill>
              </a:rPr>
              <a:t>cyn cychwyn yn y lleoliad </a:t>
            </a:r>
            <a:r>
              <a:rPr lang="cy-GB" altLang="cy-GB" sz="2400" dirty="0" smtClean="0">
                <a:solidFill>
                  <a:schemeClr val="tx1"/>
                </a:solidFill>
              </a:rPr>
              <a:t>neu</a:t>
            </a:r>
            <a:r>
              <a:rPr lang="cy-GB" altLang="cy-GB" sz="2400" dirty="0">
                <a:solidFill>
                  <a:schemeClr val="tx1"/>
                </a:solidFill>
              </a:rPr>
              <a:t> </a:t>
            </a:r>
            <a:r>
              <a:rPr lang="cy-GB" altLang="cy-GB" sz="2400" dirty="0" smtClean="0">
                <a:solidFill>
                  <a:schemeClr val="tx1"/>
                </a:solidFill>
              </a:rPr>
              <a:t>pan yn  </a:t>
            </a:r>
            <a:r>
              <a:rPr lang="cy-GB" altLang="cy-GB" sz="2400" dirty="0">
                <a:solidFill>
                  <a:schemeClr val="tx1"/>
                </a:solidFill>
              </a:rPr>
              <a:t>trosglwyddo o leoliad arall</a:t>
            </a:r>
            <a:r>
              <a:rPr lang="cy-GB" altLang="cy-GB" sz="2400" b="0" dirty="0">
                <a:solidFill>
                  <a:schemeClr val="tx1"/>
                </a:solidFill>
              </a:rPr>
              <a:t>. </a:t>
            </a:r>
            <a:endParaRPr lang="cy-GB" altLang="cy-GB" sz="2400" b="0" dirty="0" smtClean="0">
              <a:solidFill>
                <a:schemeClr val="tx1"/>
              </a:solidFill>
            </a:endParaRPr>
          </a:p>
          <a:p>
            <a:pPr>
              <a:buFont typeface="Arial" panose="020B0604020202020204" pitchFamily="34" charset="0"/>
              <a:buChar char="•"/>
            </a:pPr>
            <a:r>
              <a:rPr lang="cy-GB" altLang="cy-GB" sz="2400" b="0" dirty="0" smtClean="0">
                <a:solidFill>
                  <a:schemeClr val="tx1"/>
                </a:solidFill>
              </a:rPr>
              <a:t>Cwblhau </a:t>
            </a:r>
            <a:r>
              <a:rPr lang="cy-GB" altLang="cy-GB" sz="2400" dirty="0">
                <a:solidFill>
                  <a:schemeClr val="tx1"/>
                </a:solidFill>
              </a:rPr>
              <a:t>Ff1, Ff2 a thaflen Casglu </a:t>
            </a:r>
            <a:r>
              <a:rPr lang="cy-GB" altLang="cy-GB" sz="2400" dirty="0" smtClean="0">
                <a:solidFill>
                  <a:schemeClr val="tx1"/>
                </a:solidFill>
              </a:rPr>
              <a:t>Gwybodaeth</a:t>
            </a:r>
          </a:p>
          <a:p>
            <a:pPr>
              <a:buFont typeface="Arial" panose="020B0604020202020204" pitchFamily="34" charset="0"/>
              <a:buChar char="•"/>
            </a:pPr>
            <a:r>
              <a:rPr lang="cy-GB" altLang="cy-GB" sz="2400" b="0" dirty="0">
                <a:solidFill>
                  <a:schemeClr val="tx1"/>
                </a:solidFill>
              </a:rPr>
              <a:t>Rhannu pamffled ‘Beth yw Proffil un dudalen’ gyda’r rhiant / gwarchodwr </a:t>
            </a:r>
            <a:r>
              <a:rPr lang="cy-GB" altLang="cy-GB" sz="2400" b="0" dirty="0" smtClean="0">
                <a:solidFill>
                  <a:schemeClr val="tx1"/>
                </a:solidFill>
              </a:rPr>
              <a:t>ac </a:t>
            </a:r>
            <a:r>
              <a:rPr lang="cy-GB" altLang="cy-GB" sz="2400" b="0" dirty="0">
                <a:solidFill>
                  <a:schemeClr val="tx1"/>
                </a:solidFill>
              </a:rPr>
              <a:t>egluro'r broses sut mae derbyn gwahoddiad i gyfrannu i’r proffil un dudalen digidol drwy e-bost. Egluro y bydd rhaid derbyn </a:t>
            </a:r>
            <a:r>
              <a:rPr lang="cy-GB" altLang="cy-GB" sz="2400" b="0" dirty="0" err="1">
                <a:solidFill>
                  <a:schemeClr val="tx1"/>
                </a:solidFill>
              </a:rPr>
              <a:t>côd</a:t>
            </a:r>
            <a:r>
              <a:rPr lang="cy-GB" altLang="cy-GB" sz="2400" b="0" dirty="0">
                <a:solidFill>
                  <a:schemeClr val="tx1"/>
                </a:solidFill>
              </a:rPr>
              <a:t> 6 digid gan y lleoliad i gofrestru ar y system</a:t>
            </a:r>
            <a:r>
              <a:rPr lang="cy-GB" altLang="cy-GB" sz="2400" b="0" dirty="0" smtClean="0">
                <a:solidFill>
                  <a:schemeClr val="tx1"/>
                </a:solidFill>
              </a:rPr>
              <a:t>. Rhannu </a:t>
            </a:r>
            <a:r>
              <a:rPr lang="cy-GB" altLang="cy-GB" sz="2400" b="0" dirty="0">
                <a:solidFill>
                  <a:schemeClr val="tx1"/>
                </a:solidFill>
              </a:rPr>
              <a:t>/ trafod y llyfryn </a:t>
            </a:r>
            <a:r>
              <a:rPr lang="cy-GB" altLang="cy-GB" sz="2400" b="0" dirty="0" smtClean="0">
                <a:solidFill>
                  <a:schemeClr val="tx1"/>
                </a:solidFill>
              </a:rPr>
              <a:t>canllawiau</a:t>
            </a:r>
            <a:endParaRPr lang="cy-GB" altLang="cy-GB" sz="2400" dirty="0">
              <a:solidFill>
                <a:schemeClr val="tx1"/>
              </a:solidFill>
            </a:endParaRPr>
          </a:p>
        </p:txBody>
      </p:sp>
      <p:pic>
        <p:nvPicPr>
          <p:cNvPr id="13324"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6457950" y="4692294"/>
            <a:ext cx="2371725" cy="1307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2065"/>
          <p:cNvSpPr txBox="1"/>
          <p:nvPr/>
        </p:nvSpPr>
        <p:spPr>
          <a:xfrm>
            <a:off x="168275" y="4727835"/>
            <a:ext cx="6021974" cy="1418523"/>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highlight>
                  <a:srgbClr val="FFFF00"/>
                </a:highlight>
                <a:uLnTx/>
                <a:uFillTx/>
                <a:latin typeface="Calibri" panose="020F0502020204030204" pitchFamily="34" charset="0"/>
                <a:ea typeface="Calibri" panose="020F0502020204030204" pitchFamily="34" charset="0"/>
                <a:cs typeface="Times New Roman" panose="02020603050405020304" pitchFamily="18" charset="0"/>
              </a:rPr>
              <a:t>Pwyntiau Pwysig</a:t>
            </a: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Lleoliadau Dechrau’n Deg i gysylltu gyda </a:t>
            </a:r>
            <a:r>
              <a:rPr lang="cy-GB" kern="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Chylchoedd Meithrin </a:t>
            </a:r>
            <a:r>
              <a:rPr kumimoji="0" lang="cy-GB"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hanner tymor cyn trosglwyddo </a:t>
            </a: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338806616"/>
      </p:ext>
    </p:extLst>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41</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latin typeface="Calibri Light" panose="020F0302020204030204" pitchFamily="34" charset="0"/>
              </a:rPr>
              <a:t>Pwyntiau</a:t>
            </a:r>
            <a:r>
              <a:rPr lang="en-US" altLang="en-US" sz="3600" dirty="0" smtClean="0">
                <a:latin typeface="Calibri Light" panose="020F0302020204030204" pitchFamily="34" charset="0"/>
              </a:rPr>
              <a:t> </a:t>
            </a:r>
            <a:r>
              <a:rPr lang="en-US" altLang="en-US" sz="3600" dirty="0" err="1" smtClean="0">
                <a:latin typeface="Calibri Light" panose="020F0302020204030204" pitchFamily="34" charset="0"/>
              </a:rPr>
              <a:t>Pwysig</a:t>
            </a:r>
            <a:endParaRPr lang="en-US" altLang="en-US" sz="3600" dirty="0">
              <a:latin typeface="Calibri Light" panose="020F0302020204030204" pitchFamily="34" charset="0"/>
            </a:endParaRPr>
          </a:p>
        </p:txBody>
      </p:sp>
      <p:pic>
        <p:nvPicPr>
          <p:cNvPr id="11275"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643312" y="878153"/>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065"/>
          <p:cNvSpPr txBox="1"/>
          <p:nvPr/>
        </p:nvSpPr>
        <p:spPr>
          <a:xfrm>
            <a:off x="391171" y="1988944"/>
            <a:ext cx="8015581" cy="3567796"/>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highlight>
                  <a:srgbClr val="FFFF00"/>
                </a:highlight>
                <a:uLnTx/>
                <a:uFillTx/>
                <a:latin typeface="Calibri" panose="020F0502020204030204" pitchFamily="34" charset="0"/>
                <a:ea typeface="Calibri" panose="020F0502020204030204" pitchFamily="34" charset="0"/>
                <a:cs typeface="Times New Roman" panose="02020603050405020304" pitchFamily="18" charset="0"/>
              </a:rPr>
              <a:t>Pwyntiau Pwysig</a:t>
            </a: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Ff1: i aros yn y cylch gan ddilyn polisi diogelu data y lleoliad ( </a:t>
            </a:r>
            <a:r>
              <a:rPr kumimoji="0" lang="cy-GB" sz="2000" b="1"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mi fydd Menna yn ymwybodol bod gennych blentyn yn camu ar y lefel gwyrdd (Darpariaeth Gyffredinol wedi’i dargedu gan ei bod yn derbyn gwahoddiad i gyfrannu at y Proffil un dudalen</a:t>
            </a:r>
            <a:r>
              <a:rPr kumimoji="0" lang="cy-GB" sz="2000" b="1"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a:t>
            </a: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Ff2: </a:t>
            </a:r>
            <a:r>
              <a:rPr kumimoji="0" lang="cy-GB" sz="2000" b="0" i="0" u="none" strike="noStrike" kern="0" cap="none" spc="0" normalizeH="0" baseline="0" noProof="0" dirty="0" err="1">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Ebostio</a:t>
            </a: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i sylw Swyddog Awdurdod (Ellen Jones yn ystod y cyfnod interim) </a:t>
            </a:r>
            <a:r>
              <a:rPr kumimoji="0" lang="cy-GB" sz="2000" b="0" i="0" u="sng" strike="noStrike" kern="0" cap="none" spc="0" normalizeH="0" baseline="0" noProof="0" dirty="0" err="1">
                <a:ln>
                  <a:noFill/>
                </a:ln>
                <a:solidFill>
                  <a:srgbClr val="0563C1"/>
                </a:solidFill>
                <a:effectLst/>
                <a:uLnTx/>
                <a:uFillTx/>
                <a:latin typeface="Calibri" panose="020F0502020204030204" pitchFamily="34" charset="0"/>
                <a:ea typeface="Calibri" panose="020F0502020204030204" pitchFamily="34" charset="0"/>
                <a:cs typeface="Times New Roman" panose="02020603050405020304" pitchFamily="18" charset="0"/>
                <a:hlinkClick r:id="rId7"/>
              </a:rPr>
              <a:t>ellenjones@gwynedd.llyw.cymru</a:t>
            </a: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Bydd angen i chi roi cyfrinair ar y ddogfen </a:t>
            </a:r>
            <a:r>
              <a:rPr kumimoji="0" lang="cy-GB" sz="32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Ff2Mon</a:t>
            </a:r>
            <a:endParaRPr kumimoji="0" lang="cy-GB" sz="32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45020728"/>
      </p:ext>
    </p:extLst>
  </p:cSld>
  <p:clrMapOvr>
    <a:masterClrMapping/>
  </p:clrMapOvr>
  <p:transition spd="slow"/>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175" y="38322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4340" name="Rectangle 2"/>
          <p:cNvSpPr txBox="1">
            <a:spLocks noChangeArrowheads="1"/>
          </p:cNvSpPr>
          <p:nvPr/>
        </p:nvSpPr>
        <p:spPr bwMode="auto">
          <a:xfrm>
            <a:off x="53975" y="-54692"/>
            <a:ext cx="9090025" cy="957403"/>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000" dirty="0">
                <a:solidFill>
                  <a:srgbClr val="FFFFFF"/>
                </a:solidFill>
                <a:latin typeface="Calibri Light" panose="020F0302020204030204" pitchFamily="34" charset="0"/>
              </a:rPr>
              <a:t>  </a:t>
            </a:r>
            <a:r>
              <a:rPr lang="en-US" altLang="en-US" sz="4000" dirty="0" err="1">
                <a:latin typeface="Calibri Light" panose="020F0302020204030204" pitchFamily="34" charset="0"/>
              </a:rPr>
              <a:t>Mynediad</a:t>
            </a:r>
            <a:r>
              <a:rPr lang="en-US" altLang="en-US" sz="4000" dirty="0">
                <a:latin typeface="Calibri Light" panose="020F0302020204030204" pitchFamily="34" charset="0"/>
              </a:rPr>
              <a:t> C</a:t>
            </a:r>
            <a:r>
              <a:rPr lang="en-US" altLang="en-US" sz="4000" dirty="0">
                <a:solidFill>
                  <a:srgbClr val="FFFFFF"/>
                </a:solidFill>
                <a:latin typeface="Calibri Light" panose="020F0302020204030204" pitchFamily="34" charset="0"/>
              </a:rPr>
              <a:t> </a:t>
            </a:r>
          </a:p>
        </p:txBody>
      </p:sp>
      <p:pic>
        <p:nvPicPr>
          <p:cNvPr id="1434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434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E98FBAF1-748F-41AD-964B-4A3ACAF42877}" type="slidenum">
              <a:rPr lang="en-GB" altLang="en-US" sz="900" b="0" smtClean="0">
                <a:solidFill>
                  <a:srgbClr val="898989"/>
                </a:solidFill>
              </a:rPr>
              <a:pPr eaLnBrk="1" hangingPunct="1">
                <a:lnSpc>
                  <a:spcPct val="100000"/>
                </a:lnSpc>
                <a:spcBef>
                  <a:spcPct val="0"/>
                </a:spcBef>
                <a:buFontTx/>
                <a:buNone/>
              </a:pPr>
              <a:t>42</a:t>
            </a:fld>
            <a:endParaRPr lang="en-GB" altLang="en-US" sz="900" b="0" smtClean="0">
              <a:solidFill>
                <a:srgbClr val="898989"/>
              </a:solidFill>
            </a:endParaRPr>
          </a:p>
        </p:txBody>
      </p:sp>
      <p:sp>
        <p:nvSpPr>
          <p:cNvPr id="1434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4346" name="Blwch Testun 12"/>
          <p:cNvSpPr txBox="1">
            <a:spLocks noChangeArrowheads="1"/>
          </p:cNvSpPr>
          <p:nvPr/>
        </p:nvSpPr>
        <p:spPr bwMode="auto">
          <a:xfrm>
            <a:off x="101600" y="1023878"/>
            <a:ext cx="8661400" cy="3847207"/>
          </a:xfrm>
          <a:prstGeom prst="rect">
            <a:avLst/>
          </a:prstGeom>
          <a:solidFill>
            <a:srgbClr val="FFFF00"/>
          </a:solidFill>
          <a:ln w="66675">
            <a:solidFill>
              <a:srgbClr val="993366"/>
            </a:solidFill>
            <a:miter lim="800000"/>
            <a:headEnd/>
            <a:tailEnd/>
          </a:ln>
        </p:spPr>
        <p:txBody>
          <a:bodyPr>
            <a:spAutoFit/>
          </a:bodyPr>
          <a:lstStyle>
            <a:lvl1pPr marL="342900" indent="-342900">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marL="0" indent="0" algn="ctr"/>
            <a:r>
              <a:rPr lang="cy-GB" altLang="cy-GB" sz="2400" dirty="0">
                <a:solidFill>
                  <a:schemeClr val="tx1"/>
                </a:solidFill>
              </a:rPr>
              <a:t>Cynllun Cyfeirio</a:t>
            </a:r>
          </a:p>
          <a:p>
            <a:pPr>
              <a:buFont typeface="Arial" panose="020B0604020202020204" pitchFamily="34" charset="0"/>
              <a:buChar char="•"/>
            </a:pPr>
            <a:r>
              <a:rPr lang="cy-GB" altLang="cy-GB" sz="2000" b="0" dirty="0">
                <a:solidFill>
                  <a:schemeClr val="tx1"/>
                </a:solidFill>
              </a:rPr>
              <a:t>Plant ag Anghenion Dwys a </a:t>
            </a:r>
            <a:r>
              <a:rPr lang="cy-GB" altLang="cy-GB" sz="2000" b="0" dirty="0" smtClean="0">
                <a:solidFill>
                  <a:schemeClr val="tx1"/>
                </a:solidFill>
              </a:rPr>
              <a:t>chymhleth </a:t>
            </a:r>
            <a:endParaRPr lang="cy-GB" altLang="cy-GB" sz="2000" b="0" dirty="0">
              <a:solidFill>
                <a:schemeClr val="tx1"/>
              </a:solidFill>
            </a:endParaRPr>
          </a:p>
          <a:p>
            <a:pPr>
              <a:buFont typeface="Arial" panose="020B0604020202020204" pitchFamily="34" charset="0"/>
              <a:buChar char="•"/>
            </a:pPr>
            <a:r>
              <a:rPr lang="cy-GB" altLang="cy-GB" sz="2000" dirty="0">
                <a:solidFill>
                  <a:schemeClr val="tx1"/>
                </a:solidFill>
              </a:rPr>
              <a:t>Lleoliad i drefnu cyfarfod</a:t>
            </a:r>
            <a:r>
              <a:rPr lang="cy-GB" altLang="cy-GB" sz="2000" b="0" dirty="0">
                <a:solidFill>
                  <a:schemeClr val="tx1"/>
                </a:solidFill>
              </a:rPr>
              <a:t>  rhwng rhiant / gwarchodwr, arweinydd / rheolwraig, athrawes arbenigol ag unrhyw wasanaeth sy’n ymwneud â’r plentyn / teulu gan gynnwys lleoliad blaenorol  cyn i’r plentyn gychwyn yn y lleoliad neu’n trosglwyddo o leoliad arall.</a:t>
            </a:r>
          </a:p>
          <a:p>
            <a:pPr>
              <a:buFont typeface="Arial" panose="020B0604020202020204" pitchFamily="34" charset="0"/>
              <a:buChar char="•"/>
            </a:pPr>
            <a:r>
              <a:rPr lang="cy-GB" altLang="cy-GB" sz="2000" b="0" dirty="0" smtClean="0">
                <a:solidFill>
                  <a:schemeClr val="tx1"/>
                </a:solidFill>
              </a:rPr>
              <a:t>Rhannu </a:t>
            </a:r>
            <a:r>
              <a:rPr lang="cy-GB" altLang="cy-GB" sz="2000" b="0" dirty="0">
                <a:solidFill>
                  <a:schemeClr val="tx1"/>
                </a:solidFill>
              </a:rPr>
              <a:t>gwybodaeth allweddol a chytuno ar y camau gweithredu. </a:t>
            </a:r>
            <a:endParaRPr lang="cy-GB" altLang="cy-GB" sz="2000" b="0" dirty="0" smtClean="0">
              <a:solidFill>
                <a:schemeClr val="tx1"/>
              </a:solidFill>
            </a:endParaRPr>
          </a:p>
          <a:p>
            <a:pPr>
              <a:buFont typeface="Arial" panose="020B0604020202020204" pitchFamily="34" charset="0"/>
              <a:buChar char="•"/>
            </a:pPr>
            <a:r>
              <a:rPr lang="cy-GB" altLang="cy-GB" sz="2000" b="0" dirty="0" smtClean="0">
                <a:solidFill>
                  <a:schemeClr val="tx1"/>
                </a:solidFill>
              </a:rPr>
              <a:t>Cofnodi </a:t>
            </a:r>
            <a:r>
              <a:rPr lang="cy-GB" altLang="cy-GB" sz="2000" b="0" dirty="0">
                <a:solidFill>
                  <a:schemeClr val="tx1"/>
                </a:solidFill>
              </a:rPr>
              <a:t>ar Ffurflen 1 </a:t>
            </a:r>
            <a:r>
              <a:rPr lang="cy-GB" altLang="cy-GB" sz="2000" b="0" dirty="0" smtClean="0">
                <a:solidFill>
                  <a:schemeClr val="tx1"/>
                </a:solidFill>
              </a:rPr>
              <a:t>a </a:t>
            </a:r>
            <a:r>
              <a:rPr lang="cy-GB" altLang="cy-GB" sz="2000" b="0" dirty="0">
                <a:solidFill>
                  <a:schemeClr val="tx1"/>
                </a:solidFill>
              </a:rPr>
              <a:t>chwblhau </a:t>
            </a:r>
            <a:r>
              <a:rPr lang="cy-GB" altLang="cy-GB" sz="2000" b="0" dirty="0" smtClean="0">
                <a:solidFill>
                  <a:schemeClr val="tx1"/>
                </a:solidFill>
              </a:rPr>
              <a:t>Ff2 </a:t>
            </a:r>
            <a:r>
              <a:rPr lang="cy-GB" altLang="cy-GB" sz="2000" b="0" dirty="0">
                <a:solidFill>
                  <a:schemeClr val="tx1"/>
                </a:solidFill>
              </a:rPr>
              <a:t>a’r Daflen Casglu Gwybodaeth </a:t>
            </a:r>
            <a:r>
              <a:rPr lang="cy-GB" altLang="cy-GB" sz="2000" b="0" dirty="0" smtClean="0">
                <a:solidFill>
                  <a:schemeClr val="tx1"/>
                </a:solidFill>
              </a:rPr>
              <a:t>. </a:t>
            </a:r>
          </a:p>
          <a:p>
            <a:pPr>
              <a:buFont typeface="Arial" panose="020B0604020202020204" pitchFamily="34" charset="0"/>
              <a:buChar char="•"/>
            </a:pPr>
            <a:r>
              <a:rPr lang="cy-GB" altLang="cy-GB" sz="2000" b="0" dirty="0" smtClean="0">
                <a:solidFill>
                  <a:schemeClr val="tx1"/>
                </a:solidFill>
              </a:rPr>
              <a:t>Rhannu </a:t>
            </a:r>
            <a:r>
              <a:rPr lang="cy-GB" altLang="cy-GB" sz="2000" b="0" dirty="0">
                <a:solidFill>
                  <a:schemeClr val="tx1"/>
                </a:solidFill>
              </a:rPr>
              <a:t>pamffled ‘Beth yw Proffil un dudalen’ gyda’r rhiant / gwarchodwr </a:t>
            </a:r>
            <a:r>
              <a:rPr lang="cy-GB" altLang="cy-GB" sz="2000" b="0" dirty="0" smtClean="0">
                <a:solidFill>
                  <a:schemeClr val="tx1"/>
                </a:solidFill>
              </a:rPr>
              <a:t> </a:t>
            </a:r>
            <a:r>
              <a:rPr lang="cy-GB" altLang="cy-GB" sz="2000" b="0" dirty="0">
                <a:solidFill>
                  <a:schemeClr val="tx1"/>
                </a:solidFill>
              </a:rPr>
              <a:t>ac egluro'r broses sut mae derbyn gwahoddiad i gyfrannu i’r proffil un dudalen digidol drwy e-bost. Egluro y bydd rhaid derbyn </a:t>
            </a:r>
            <a:r>
              <a:rPr lang="cy-GB" altLang="cy-GB" sz="2000" b="0" dirty="0" err="1">
                <a:solidFill>
                  <a:schemeClr val="tx1"/>
                </a:solidFill>
              </a:rPr>
              <a:t>côd</a:t>
            </a:r>
            <a:r>
              <a:rPr lang="cy-GB" altLang="cy-GB" sz="2000" b="0" dirty="0">
                <a:solidFill>
                  <a:schemeClr val="tx1"/>
                </a:solidFill>
              </a:rPr>
              <a:t> 6 digid gan y lleoliad i gofrestru ar y system</a:t>
            </a:r>
            <a:r>
              <a:rPr lang="cy-GB" altLang="cy-GB" sz="2000" b="0" dirty="0" smtClean="0">
                <a:solidFill>
                  <a:schemeClr val="tx1"/>
                </a:solidFill>
              </a:rPr>
              <a:t>. Rhannu </a:t>
            </a:r>
            <a:r>
              <a:rPr lang="cy-GB" altLang="cy-GB" sz="2000" b="0" dirty="0">
                <a:solidFill>
                  <a:schemeClr val="tx1"/>
                </a:solidFill>
              </a:rPr>
              <a:t>/ trafod y llyfryn </a:t>
            </a:r>
            <a:r>
              <a:rPr lang="cy-GB" altLang="cy-GB" sz="2000" b="0" dirty="0" smtClean="0">
                <a:solidFill>
                  <a:schemeClr val="tx1"/>
                </a:solidFill>
              </a:rPr>
              <a:t>canllawiau.</a:t>
            </a:r>
          </a:p>
        </p:txBody>
      </p:sp>
      <p:pic>
        <p:nvPicPr>
          <p:cNvPr id="14347"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5630202" y="5085214"/>
            <a:ext cx="2439679" cy="1112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2065"/>
          <p:cNvSpPr txBox="1"/>
          <p:nvPr/>
        </p:nvSpPr>
        <p:spPr>
          <a:xfrm>
            <a:off x="212984" y="4941556"/>
            <a:ext cx="4091730" cy="1418523"/>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highlight>
                  <a:srgbClr val="FFFF00"/>
                </a:highlight>
                <a:uLnTx/>
                <a:uFillTx/>
                <a:latin typeface="Calibri" panose="020F0502020204030204" pitchFamily="34" charset="0"/>
                <a:ea typeface="Calibri" panose="020F0502020204030204" pitchFamily="34" charset="0"/>
                <a:cs typeface="Times New Roman" panose="02020603050405020304" pitchFamily="18" charset="0"/>
              </a:rPr>
              <a:t>Pwyntiau Pwysig</a:t>
            </a: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Lleoliadau Dechrau’n Deg i gysylltu gyda </a:t>
            </a:r>
            <a:r>
              <a:rPr lang="cy-GB" kern="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Chylchoedd Meithrin </a:t>
            </a:r>
            <a:r>
              <a:rPr kumimoji="0" lang="cy-GB"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hanner tymor cyn trosglwyddo </a:t>
            </a: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274491052"/>
      </p:ext>
    </p:extLst>
  </p:cSld>
  <p:clrMapOvr>
    <a:masterClrMapping/>
  </p:clrMapOvr>
  <p:transition spd="slow"/>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43</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latin typeface="Calibri Light" panose="020F0302020204030204" pitchFamily="34" charset="0"/>
              </a:rPr>
              <a:t>Pwyntiau</a:t>
            </a:r>
            <a:r>
              <a:rPr lang="en-US" altLang="en-US" sz="3600" dirty="0" smtClean="0">
                <a:latin typeface="Calibri Light" panose="020F0302020204030204" pitchFamily="34" charset="0"/>
              </a:rPr>
              <a:t> </a:t>
            </a:r>
            <a:r>
              <a:rPr lang="en-US" altLang="en-US" sz="3600" dirty="0" err="1" smtClean="0">
                <a:latin typeface="Calibri Light" panose="020F0302020204030204" pitchFamily="34" charset="0"/>
              </a:rPr>
              <a:t>Pwysig</a:t>
            </a:r>
            <a:endParaRPr lang="en-US" altLang="en-US" sz="3600" dirty="0">
              <a:latin typeface="Calibri Light" panose="020F0302020204030204" pitchFamily="34" charset="0"/>
            </a:endParaRPr>
          </a:p>
        </p:txBody>
      </p:sp>
      <p:pic>
        <p:nvPicPr>
          <p:cNvPr id="11275"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643312" y="878153"/>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065"/>
          <p:cNvSpPr txBox="1"/>
          <p:nvPr/>
        </p:nvSpPr>
        <p:spPr>
          <a:xfrm>
            <a:off x="391171" y="1988944"/>
            <a:ext cx="8015581" cy="3567796"/>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highlight>
                  <a:srgbClr val="FFFF00"/>
                </a:highlight>
                <a:uLnTx/>
                <a:uFillTx/>
                <a:latin typeface="Calibri" panose="020F0502020204030204" pitchFamily="34" charset="0"/>
                <a:ea typeface="Calibri" panose="020F0502020204030204" pitchFamily="34" charset="0"/>
                <a:cs typeface="Times New Roman" panose="02020603050405020304" pitchFamily="18" charset="0"/>
              </a:rPr>
              <a:t>Pwyntiau Pwysig</a:t>
            </a: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Ff1: i aros yn y cylch gan ddilyn polisi diogelu data y lleoliad ( </a:t>
            </a:r>
            <a:r>
              <a:rPr kumimoji="0" lang="cy-GB" sz="2000" b="1"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mi fydd Menna yn ymwybodol bod gennych blentyn yn camu ar y lefel gwyrdd (Darpariaeth Gyffredinol wedi’i dargedu gan ei bod yn derbyn gwahoddiad i gyfrannu at y Proffil un dudalen</a:t>
            </a:r>
            <a:r>
              <a:rPr kumimoji="0" lang="cy-GB" sz="2000" b="1"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a:t>
            </a: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Ff2: </a:t>
            </a:r>
            <a:r>
              <a:rPr kumimoji="0" lang="cy-GB" sz="2000" b="0" i="0" u="none" strike="noStrike" kern="0" cap="none" spc="0" normalizeH="0" baseline="0" noProof="0" dirty="0" err="1">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Ebostio</a:t>
            </a: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i sylw Swyddog Awdurdod (Ellen Jones yn ystod y cyfnod interim) </a:t>
            </a:r>
            <a:r>
              <a:rPr kumimoji="0" lang="cy-GB" sz="2000" b="0" i="0" u="sng" strike="noStrike" kern="0" cap="none" spc="0" normalizeH="0" baseline="0" noProof="0" dirty="0" err="1">
                <a:ln>
                  <a:noFill/>
                </a:ln>
                <a:solidFill>
                  <a:srgbClr val="0563C1"/>
                </a:solidFill>
                <a:effectLst/>
                <a:uLnTx/>
                <a:uFillTx/>
                <a:latin typeface="Calibri" panose="020F0502020204030204" pitchFamily="34" charset="0"/>
                <a:ea typeface="Calibri" panose="020F0502020204030204" pitchFamily="34" charset="0"/>
                <a:cs typeface="Times New Roman" panose="02020603050405020304" pitchFamily="18" charset="0"/>
                <a:hlinkClick r:id="rId7"/>
              </a:rPr>
              <a:t>ellenjones@gwynedd.llyw.cymru</a:t>
            </a:r>
            <a:r>
              <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Bydd angen i chi roi cyfrinair ar y ddogfen </a:t>
            </a:r>
            <a:r>
              <a:rPr kumimoji="0" lang="cy-GB" sz="32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Ff2Mon</a:t>
            </a:r>
            <a:endParaRPr kumimoji="0" lang="cy-GB" sz="32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293118515"/>
      </p:ext>
    </p:extLst>
  </p:cSld>
  <p:clrMapOvr>
    <a:masterClrMapping/>
  </p:clrMapOvr>
  <p:transition spd="slow"/>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44</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latin typeface="Calibri Light" panose="020F0302020204030204" pitchFamily="34" charset="0"/>
              </a:rPr>
              <a:t>Pwyntiau</a:t>
            </a:r>
            <a:r>
              <a:rPr lang="en-US" altLang="en-US" sz="3600" dirty="0" smtClean="0">
                <a:latin typeface="Calibri Light" panose="020F0302020204030204" pitchFamily="34" charset="0"/>
              </a:rPr>
              <a:t> </a:t>
            </a:r>
            <a:r>
              <a:rPr lang="en-US" altLang="en-US" sz="3600" dirty="0" err="1" smtClean="0">
                <a:latin typeface="Calibri Light" panose="020F0302020204030204" pitchFamily="34" charset="0"/>
              </a:rPr>
              <a:t>Pwysig</a:t>
            </a:r>
            <a:r>
              <a:rPr lang="en-US" altLang="en-US" sz="3600" dirty="0" smtClean="0">
                <a:latin typeface="Calibri Light" panose="020F0302020204030204" pitchFamily="34" charset="0"/>
              </a:rPr>
              <a:t> </a:t>
            </a:r>
            <a:r>
              <a:rPr lang="en-US" altLang="en-US" sz="3600" dirty="0" err="1" smtClean="0">
                <a:latin typeface="Calibri Light" panose="020F0302020204030204" pitchFamily="34" charset="0"/>
              </a:rPr>
              <a:t>i</a:t>
            </a:r>
            <a:r>
              <a:rPr lang="en-US" altLang="en-US" sz="3600" dirty="0" smtClean="0">
                <a:latin typeface="Calibri Light" panose="020F0302020204030204" pitchFamily="34" charset="0"/>
              </a:rPr>
              <a:t> gofio</a:t>
            </a:r>
            <a:endParaRPr lang="en-US" altLang="en-US" sz="3600" dirty="0">
              <a:latin typeface="Calibri Light" panose="020F030202020403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800487598"/>
              </p:ext>
            </p:extLst>
          </p:nvPr>
        </p:nvGraphicFramePr>
        <p:xfrm>
          <a:off x="302419" y="2370455"/>
          <a:ext cx="8592345" cy="3931920"/>
        </p:xfrm>
        <a:graphic>
          <a:graphicData uri="http://schemas.openxmlformats.org/drawingml/2006/table">
            <a:tbl>
              <a:tblPr firstRow="1" bandRow="1">
                <a:tableStyleId>{5C22544A-7EE6-4342-B048-85BDC9FD1C3A}</a:tableStyleId>
              </a:tblPr>
              <a:tblGrid>
                <a:gridCol w="2864115">
                  <a:extLst>
                    <a:ext uri="{9D8B030D-6E8A-4147-A177-3AD203B41FA5}">
                      <a16:colId xmlns:a16="http://schemas.microsoft.com/office/drawing/2014/main" val="1496519509"/>
                    </a:ext>
                  </a:extLst>
                </a:gridCol>
                <a:gridCol w="2864115">
                  <a:extLst>
                    <a:ext uri="{9D8B030D-6E8A-4147-A177-3AD203B41FA5}">
                      <a16:colId xmlns:a16="http://schemas.microsoft.com/office/drawing/2014/main" val="3610876722"/>
                    </a:ext>
                  </a:extLst>
                </a:gridCol>
                <a:gridCol w="2864115">
                  <a:extLst>
                    <a:ext uri="{9D8B030D-6E8A-4147-A177-3AD203B41FA5}">
                      <a16:colId xmlns:a16="http://schemas.microsoft.com/office/drawing/2014/main" val="2371160459"/>
                    </a:ext>
                  </a:extLst>
                </a:gridCol>
              </a:tblGrid>
              <a:tr h="346789">
                <a:tc gridSpan="3">
                  <a:txBody>
                    <a:bodyPr/>
                    <a:lstStyle/>
                    <a:p>
                      <a:endParaRPr lang="cy-GB" dirty="0"/>
                    </a:p>
                  </a:txBody>
                  <a:tcPr>
                    <a:lnB w="12700" cap="flat" cmpd="sng" algn="ctr">
                      <a:solidFill>
                        <a:schemeClr val="tx1"/>
                      </a:solidFill>
                      <a:prstDash val="solid"/>
                      <a:round/>
                      <a:headEnd type="none" w="med" len="med"/>
                      <a:tailEnd type="none" w="med" len="med"/>
                    </a:lnB>
                    <a:solidFill>
                      <a:schemeClr val="bg1"/>
                    </a:solidFill>
                  </a:tcPr>
                </a:tc>
                <a:tc hMerge="1">
                  <a:txBody>
                    <a:bodyPr/>
                    <a:lstStyle/>
                    <a:p>
                      <a:endParaRPr lang="cy-GB" dirty="0"/>
                    </a:p>
                  </a:txBody>
                  <a:tcPr/>
                </a:tc>
                <a:tc hMerge="1">
                  <a:txBody>
                    <a:bodyPr/>
                    <a:lstStyle/>
                    <a:p>
                      <a:endParaRPr lang="cy-GB" dirty="0"/>
                    </a:p>
                  </a:txBody>
                  <a:tcPr/>
                </a:tc>
                <a:extLst>
                  <a:ext uri="{0D108BD9-81ED-4DB2-BD59-A6C34878D82A}">
                    <a16:rowId xmlns:a16="http://schemas.microsoft.com/office/drawing/2014/main" val="3592152615"/>
                  </a:ext>
                </a:extLst>
              </a:tr>
              <a:tr h="866974">
                <a:tc>
                  <a:txBody>
                    <a:bodyPr/>
                    <a:lstStyle/>
                    <a:p>
                      <a:pPr algn="ctr"/>
                      <a:r>
                        <a:rPr lang="cy-GB" b="1" dirty="0" smtClean="0"/>
                        <a:t>Ddim ar agor i unrhyw wasanaeth</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cy-GB" b="1" dirty="0" smtClean="0"/>
                        <a:t>Pwynt mynediad A</a:t>
                      </a:r>
                    </a:p>
                    <a:p>
                      <a:pPr algn="ctr"/>
                      <a:r>
                        <a:rPr lang="cy-GB" b="1" dirty="0" smtClean="0"/>
                        <a:t>Gweithredu ar yr haen Darpariaeth Gyffredinol</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cy-GB" b="1" dirty="0" smtClean="0"/>
                        <a:t>Sgwrs </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4439305"/>
                  </a:ext>
                </a:extLst>
              </a:tr>
              <a:tr h="1387158">
                <a:tc>
                  <a:txBody>
                    <a:bodyPr/>
                    <a:lstStyle/>
                    <a:p>
                      <a:pPr algn="ctr"/>
                      <a:r>
                        <a:rPr lang="cy-GB" b="1" dirty="0" smtClean="0"/>
                        <a:t>Ar agor i wasanaeth e.e. Therapydd Iaith</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r>
                        <a:rPr lang="cy-GB" b="1" dirty="0" smtClean="0"/>
                        <a:t>Pwynt mynediad B</a:t>
                      </a:r>
                    </a:p>
                    <a:p>
                      <a:pPr marL="0" marR="0" lvl="0" indent="0" algn="ctr" defTabSz="914400" rtl="0" eaLnBrk="1" fontAlgn="auto" latinLnBrk="0" hangingPunct="1">
                        <a:lnSpc>
                          <a:spcPct val="100000"/>
                        </a:lnSpc>
                        <a:spcBef>
                          <a:spcPts val="0"/>
                        </a:spcBef>
                        <a:spcAft>
                          <a:spcPts val="0"/>
                        </a:spcAft>
                        <a:buClrTx/>
                        <a:buSzTx/>
                        <a:buFontTx/>
                        <a:buNone/>
                        <a:tabLst/>
                        <a:defRPr/>
                      </a:pPr>
                      <a:r>
                        <a:rPr lang="cy-GB" b="1" dirty="0" smtClean="0"/>
                        <a:t>Gweithredu ar yr haen Darpariaeth Gyffredinol wedi’i dargedu</a:t>
                      </a:r>
                    </a:p>
                    <a:p>
                      <a:pPr algn="ct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r>
                        <a:rPr lang="cy-GB" b="1" dirty="0" smtClean="0"/>
                        <a:t>Lleoliad</a:t>
                      </a:r>
                      <a:r>
                        <a:rPr lang="cy-GB" b="1" baseline="0" dirty="0" smtClean="0"/>
                        <a:t> i drefnu cyfarfod cyn cychwyn </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1762586432"/>
                  </a:ext>
                </a:extLst>
              </a:tr>
              <a:tr h="1127066">
                <a:tc>
                  <a:txBody>
                    <a:bodyPr/>
                    <a:lstStyle/>
                    <a:p>
                      <a:pPr algn="ctr"/>
                      <a:r>
                        <a:rPr lang="cy-GB" b="1" dirty="0" smtClean="0"/>
                        <a:t>Anghenion dwys ac ar agor i sawl</a:t>
                      </a:r>
                      <a:r>
                        <a:rPr lang="cy-GB" b="1" baseline="0" dirty="0" smtClean="0"/>
                        <a:t> gwasanaeth</a:t>
                      </a: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cy-GB" b="1" dirty="0" smtClean="0"/>
                        <a:t>Pwynt mynediad C</a:t>
                      </a:r>
                    </a:p>
                    <a:p>
                      <a:pPr marL="0" marR="0" lvl="0" indent="0" algn="ctr" defTabSz="914400" rtl="0" eaLnBrk="1" fontAlgn="auto" latinLnBrk="0" hangingPunct="1">
                        <a:lnSpc>
                          <a:spcPct val="100000"/>
                        </a:lnSpc>
                        <a:spcBef>
                          <a:spcPts val="0"/>
                        </a:spcBef>
                        <a:spcAft>
                          <a:spcPts val="0"/>
                        </a:spcAft>
                        <a:buClrTx/>
                        <a:buSzTx/>
                        <a:buFontTx/>
                        <a:buNone/>
                        <a:tabLst/>
                        <a:defRPr/>
                      </a:pPr>
                      <a:r>
                        <a:rPr lang="cy-GB" b="1" dirty="0" smtClean="0"/>
                        <a:t>Gweithredu ar yr haen Darpariaeth Ychwanegol</a:t>
                      </a:r>
                    </a:p>
                    <a:p>
                      <a:pPr algn="ct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y-GB" b="1" dirty="0" smtClean="0"/>
                        <a:t>Lleoliad</a:t>
                      </a:r>
                      <a:r>
                        <a:rPr lang="cy-GB" b="1" baseline="0" dirty="0" smtClean="0"/>
                        <a:t> i drefnu cyfarfod cyn cychwyn </a:t>
                      </a:r>
                      <a:endParaRPr lang="cy-GB" b="1" dirty="0" smtClean="0"/>
                    </a:p>
                    <a:p>
                      <a:pPr algn="ctr"/>
                      <a:endParaRPr lang="cy-GB"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797614360"/>
                  </a:ext>
                </a:extLst>
              </a:tr>
            </a:tbl>
          </a:graphicData>
        </a:graphic>
      </p:graphicFrame>
      <p:sp>
        <p:nvSpPr>
          <p:cNvPr id="12" name="Text Box 2065"/>
          <p:cNvSpPr txBox="1"/>
          <p:nvPr/>
        </p:nvSpPr>
        <p:spPr>
          <a:xfrm>
            <a:off x="391170" y="958008"/>
            <a:ext cx="8371830" cy="1661883"/>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7000"/>
              </a:lnSpc>
              <a:spcBef>
                <a:spcPts val="0"/>
              </a:spcBef>
              <a:spcAft>
                <a:spcPts val="800"/>
              </a:spcAft>
              <a:buClrTx/>
              <a:buSzTx/>
              <a:buFontTx/>
              <a:buNone/>
              <a:tabLst/>
              <a:defRPr/>
            </a:pPr>
            <a:r>
              <a:rPr lang="cy-GB" kern="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Wrth gynnal  </a:t>
            </a:r>
            <a:r>
              <a:rPr lang="cy-GB" sz="2000" b="1" kern="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sgwrs cychwynnol </a:t>
            </a:r>
            <a:r>
              <a:rPr lang="cy-GB" kern="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gyda’r rhiant (wyneb yn wyneb neu dros ffon)  mae’n bwysig holi mewn ffordd sensitif os ydy’r plentyn ar agor i unrhyw wasanaeth arall neu’n derbyn unrhyw gefnogaeth / darpariaeth ychwanegol. Mi fydd hyn yn caniatáu i chi geisio adnabod pwynt cychwyn y plentyn ar y model map darpariaeth fel gwelir yn y tabl isod. </a:t>
            </a:r>
            <a:r>
              <a:rPr kumimoji="0" lang="cy-GB"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438570793"/>
      </p:ext>
    </p:extLst>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err="1">
                <a:latin typeface="Calibri Light" panose="020F0302020204030204" pitchFamily="34" charset="0"/>
              </a:rPr>
              <a:t>Prosesu’r</a:t>
            </a:r>
            <a:r>
              <a:rPr lang="en-US" altLang="en-US" sz="2400" dirty="0">
                <a:latin typeface="Calibri Light" panose="020F0302020204030204" pitchFamily="34" charset="0"/>
              </a:rPr>
              <a:t> </a:t>
            </a:r>
            <a:r>
              <a:rPr lang="en-US" altLang="en-US" sz="2400" dirty="0" err="1">
                <a:latin typeface="Calibri Light" panose="020F0302020204030204" pitchFamily="34" charset="0"/>
              </a:rPr>
              <a:t>ffurflen</a:t>
            </a:r>
            <a:r>
              <a:rPr lang="en-US" altLang="en-US" sz="2400" dirty="0">
                <a:latin typeface="Calibri Light" panose="020F0302020204030204" pitchFamily="34" charset="0"/>
              </a:rPr>
              <a:t> data </a:t>
            </a:r>
            <a:r>
              <a:rPr lang="en-US" altLang="en-US" sz="2400" dirty="0" err="1">
                <a:latin typeface="Calibri Light" panose="020F0302020204030204" pitchFamily="34" charset="0"/>
              </a:rPr>
              <a:t>craidd</a:t>
            </a:r>
            <a:r>
              <a:rPr lang="en-US" altLang="en-US" sz="2400" dirty="0">
                <a:latin typeface="Calibri Light" panose="020F0302020204030204" pitchFamily="34" charset="0"/>
              </a:rPr>
              <a:t> (Ff2)</a:t>
            </a: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45</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graphicFrame>
        <p:nvGraphicFramePr>
          <p:cNvPr id="6" name="Diagram 5"/>
          <p:cNvGraphicFramePr/>
          <p:nvPr>
            <p:extLst>
              <p:ext uri="{D42A27DB-BD31-4B8C-83A1-F6EECF244321}">
                <p14:modId xmlns:p14="http://schemas.microsoft.com/office/powerpoint/2010/main" val="1978652842"/>
              </p:ext>
            </p:extLst>
          </p:nvPr>
        </p:nvGraphicFramePr>
        <p:xfrm>
          <a:off x="492918" y="1092500"/>
          <a:ext cx="8212137" cy="562897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245839062"/>
      </p:ext>
    </p:extLst>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400" dirty="0" err="1" smtClean="0">
                <a:latin typeface="Calibri Light" panose="020F0302020204030204" pitchFamily="34" charset="0"/>
              </a:rPr>
              <a:t>Derbyn</a:t>
            </a:r>
            <a:r>
              <a:rPr lang="en-US" altLang="en-US" sz="2400" dirty="0" smtClean="0">
                <a:latin typeface="Calibri Light" panose="020F0302020204030204" pitchFamily="34" charset="0"/>
              </a:rPr>
              <a:t> </a:t>
            </a:r>
            <a:r>
              <a:rPr lang="en-US" altLang="en-US" sz="2400" dirty="0" err="1" smtClean="0">
                <a:latin typeface="Calibri Light" panose="020F0302020204030204" pitchFamily="34" charset="0"/>
              </a:rPr>
              <a:t>gwahoddiad</a:t>
            </a:r>
            <a:r>
              <a:rPr lang="en-US" altLang="en-US" sz="2400" dirty="0" smtClean="0">
                <a:latin typeface="Calibri Light" panose="020F0302020204030204" pitchFamily="34" charset="0"/>
              </a:rPr>
              <a:t> e-</a:t>
            </a:r>
            <a:r>
              <a:rPr lang="en-US" altLang="en-US" sz="2400" dirty="0" err="1" smtClean="0">
                <a:latin typeface="Calibri Light" panose="020F0302020204030204" pitchFamily="34" charset="0"/>
              </a:rPr>
              <a:t>bost</a:t>
            </a:r>
            <a:r>
              <a:rPr lang="en-US" altLang="en-US" sz="2400" dirty="0" smtClean="0">
                <a:latin typeface="Calibri Light" panose="020F0302020204030204" pitchFamily="34" charset="0"/>
              </a:rPr>
              <a:t> </a:t>
            </a:r>
            <a:r>
              <a:rPr lang="en-US" altLang="en-US" sz="2400" dirty="0" err="1" smtClean="0">
                <a:latin typeface="Calibri Light" panose="020F0302020204030204" pitchFamily="34" charset="0"/>
              </a:rPr>
              <a:t>i</a:t>
            </a:r>
            <a:r>
              <a:rPr lang="en-US" altLang="en-US" sz="2400" dirty="0" smtClean="0">
                <a:latin typeface="Calibri Light" panose="020F0302020204030204" pitchFamily="34" charset="0"/>
              </a:rPr>
              <a:t> </a:t>
            </a:r>
            <a:r>
              <a:rPr lang="en-US" altLang="en-US" sz="2400" dirty="0" err="1" smtClean="0">
                <a:latin typeface="Calibri Light" panose="020F0302020204030204" pitchFamily="34" charset="0"/>
              </a:rPr>
              <a:t>gyfrannu</a:t>
            </a:r>
            <a:r>
              <a:rPr lang="en-US" altLang="en-US" sz="2400" dirty="0" smtClean="0">
                <a:latin typeface="Calibri Light" panose="020F0302020204030204" pitchFamily="34" charset="0"/>
              </a:rPr>
              <a:t> at </a:t>
            </a:r>
            <a:r>
              <a:rPr lang="en-US" altLang="en-US" sz="2400" dirty="0" err="1" smtClean="0">
                <a:latin typeface="Calibri Light" panose="020F0302020204030204" pitchFamily="34" charset="0"/>
              </a:rPr>
              <a:t>broffil</a:t>
            </a:r>
            <a:r>
              <a:rPr lang="en-US" altLang="en-US" sz="2400" dirty="0" smtClean="0">
                <a:latin typeface="Calibri Light" panose="020F0302020204030204" pitchFamily="34" charset="0"/>
              </a:rPr>
              <a:t> un </a:t>
            </a:r>
            <a:r>
              <a:rPr lang="en-US" altLang="en-US" sz="2400" dirty="0" err="1" smtClean="0">
                <a:latin typeface="Calibri Light" panose="020F0302020204030204" pitchFamily="34" charset="0"/>
              </a:rPr>
              <a:t>dudalen</a:t>
            </a:r>
            <a:endParaRPr lang="en-US" altLang="en-US" sz="2400" dirty="0">
              <a:latin typeface="Calibri Light" panose="020F0302020204030204" pitchFamily="34" charset="0"/>
            </a:endParaRP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46</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 name="Picture 1"/>
          <p:cNvPicPr>
            <a:picLocks noChangeAspect="1"/>
          </p:cNvPicPr>
          <p:nvPr/>
        </p:nvPicPr>
        <p:blipFill rotWithShape="1">
          <a:blip r:embed="rId6"/>
          <a:srcRect l="23728" t="20625" r="21347" b="15529"/>
          <a:stretch/>
        </p:blipFill>
        <p:spPr>
          <a:xfrm>
            <a:off x="550863" y="1001712"/>
            <a:ext cx="7146387" cy="4670474"/>
          </a:xfrm>
          <a:prstGeom prst="rect">
            <a:avLst/>
          </a:prstGeom>
        </p:spPr>
      </p:pic>
    </p:spTree>
    <p:extLst>
      <p:ext uri="{BB962C8B-B14F-4D97-AF65-F5344CB8AC3E}">
        <p14:creationId xmlns:p14="http://schemas.microsoft.com/office/powerpoint/2010/main" val="224156437"/>
      </p:ext>
    </p:extLst>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800" dirty="0" err="1" smtClean="0">
                <a:latin typeface="Calibri Light" panose="020F0302020204030204" pitchFamily="34" charset="0"/>
              </a:rPr>
              <a:t>Derbyn</a:t>
            </a:r>
            <a:r>
              <a:rPr lang="en-US" altLang="en-US" sz="2800" dirty="0" smtClean="0">
                <a:latin typeface="Calibri Light" panose="020F0302020204030204" pitchFamily="34" charset="0"/>
              </a:rPr>
              <a:t> </a:t>
            </a:r>
            <a:r>
              <a:rPr lang="en-US" altLang="en-US" sz="2800" dirty="0" err="1" smtClean="0">
                <a:latin typeface="Calibri Light" panose="020F0302020204030204" pitchFamily="34" charset="0"/>
              </a:rPr>
              <a:t>gwahoddiad</a:t>
            </a:r>
            <a:r>
              <a:rPr lang="en-US" altLang="en-US" sz="2800" dirty="0" smtClean="0">
                <a:latin typeface="Calibri Light" panose="020F0302020204030204" pitchFamily="34" charset="0"/>
              </a:rPr>
              <a:t> e-</a:t>
            </a:r>
            <a:r>
              <a:rPr lang="en-US" altLang="en-US" sz="2800" dirty="0" err="1" smtClean="0">
                <a:latin typeface="Calibri Light" panose="020F0302020204030204" pitchFamily="34" charset="0"/>
              </a:rPr>
              <a:t>bost</a:t>
            </a:r>
            <a:r>
              <a:rPr lang="en-US" altLang="en-US" sz="2800" dirty="0" smtClean="0">
                <a:latin typeface="Calibri Light" panose="020F0302020204030204" pitchFamily="34" charset="0"/>
              </a:rPr>
              <a:t> </a:t>
            </a:r>
            <a:r>
              <a:rPr lang="en-US" altLang="en-US" sz="2800" dirty="0" err="1" smtClean="0">
                <a:latin typeface="Calibri Light" panose="020F0302020204030204" pitchFamily="34" charset="0"/>
              </a:rPr>
              <a:t>i</a:t>
            </a:r>
            <a:r>
              <a:rPr lang="en-US" altLang="en-US" sz="2800" dirty="0" smtClean="0">
                <a:latin typeface="Calibri Light" panose="020F0302020204030204" pitchFamily="34" charset="0"/>
              </a:rPr>
              <a:t> </a:t>
            </a:r>
            <a:r>
              <a:rPr lang="en-US" altLang="en-US" sz="2800" dirty="0" err="1" smtClean="0">
                <a:latin typeface="Calibri Light" panose="020F0302020204030204" pitchFamily="34" charset="0"/>
              </a:rPr>
              <a:t>gyfrannu</a:t>
            </a:r>
            <a:r>
              <a:rPr lang="en-US" altLang="en-US" sz="2800" dirty="0" smtClean="0">
                <a:latin typeface="Calibri Light" panose="020F0302020204030204" pitchFamily="34" charset="0"/>
              </a:rPr>
              <a:t> at </a:t>
            </a:r>
            <a:r>
              <a:rPr lang="en-US" altLang="en-US" sz="2800" dirty="0" err="1" smtClean="0">
                <a:latin typeface="Calibri Light" panose="020F0302020204030204" pitchFamily="34" charset="0"/>
              </a:rPr>
              <a:t>broffil</a:t>
            </a:r>
            <a:r>
              <a:rPr lang="en-US" altLang="en-US" sz="2800" dirty="0" smtClean="0">
                <a:latin typeface="Calibri Light" panose="020F0302020204030204" pitchFamily="34" charset="0"/>
              </a:rPr>
              <a:t> un </a:t>
            </a:r>
            <a:r>
              <a:rPr lang="en-US" altLang="en-US" sz="2800" dirty="0" err="1" smtClean="0">
                <a:latin typeface="Calibri Light" panose="020F0302020204030204" pitchFamily="34" charset="0"/>
              </a:rPr>
              <a:t>dudalen</a:t>
            </a:r>
            <a:endParaRPr lang="en-US" altLang="en-US" sz="2800" dirty="0">
              <a:latin typeface="Calibri Light" panose="020F0302020204030204" pitchFamily="34" charset="0"/>
            </a:endParaRP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47</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4" name="Picture 3"/>
          <p:cNvPicPr>
            <a:picLocks noChangeAspect="1"/>
          </p:cNvPicPr>
          <p:nvPr/>
        </p:nvPicPr>
        <p:blipFill rotWithShape="1">
          <a:blip r:embed="rId6"/>
          <a:srcRect l="21997" t="20047" r="22537" b="7453"/>
          <a:stretch/>
        </p:blipFill>
        <p:spPr>
          <a:xfrm>
            <a:off x="790598" y="1087754"/>
            <a:ext cx="7216727" cy="5303521"/>
          </a:xfrm>
          <a:prstGeom prst="rect">
            <a:avLst/>
          </a:prstGeom>
        </p:spPr>
      </p:pic>
    </p:spTree>
    <p:extLst>
      <p:ext uri="{BB962C8B-B14F-4D97-AF65-F5344CB8AC3E}">
        <p14:creationId xmlns:p14="http://schemas.microsoft.com/office/powerpoint/2010/main" val="2662255771"/>
      </p:ext>
    </p:extLst>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16388" name="Rectangle 2"/>
          <p:cNvSpPr txBox="1">
            <a:spLocks noChangeArrowheads="1"/>
          </p:cNvSpPr>
          <p:nvPr/>
        </p:nvSpPr>
        <p:spPr bwMode="auto">
          <a:xfrm>
            <a:off x="53975" y="47625"/>
            <a:ext cx="9090025" cy="8842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2800" dirty="0" err="1" smtClean="0">
                <a:latin typeface="Calibri Light" panose="020F0302020204030204" pitchFamily="34" charset="0"/>
              </a:rPr>
              <a:t>Derbyn</a:t>
            </a:r>
            <a:r>
              <a:rPr lang="en-US" altLang="en-US" sz="2800" dirty="0" smtClean="0">
                <a:latin typeface="Calibri Light" panose="020F0302020204030204" pitchFamily="34" charset="0"/>
              </a:rPr>
              <a:t> </a:t>
            </a:r>
            <a:r>
              <a:rPr lang="en-US" altLang="en-US" sz="2800" dirty="0" err="1" smtClean="0">
                <a:latin typeface="Calibri Light" panose="020F0302020204030204" pitchFamily="34" charset="0"/>
              </a:rPr>
              <a:t>gwahoddiad</a:t>
            </a:r>
            <a:r>
              <a:rPr lang="en-US" altLang="en-US" sz="2800" dirty="0" smtClean="0">
                <a:latin typeface="Calibri Light" panose="020F0302020204030204" pitchFamily="34" charset="0"/>
              </a:rPr>
              <a:t> e-</a:t>
            </a:r>
            <a:r>
              <a:rPr lang="en-US" altLang="en-US" sz="2800" dirty="0" err="1" smtClean="0">
                <a:latin typeface="Calibri Light" panose="020F0302020204030204" pitchFamily="34" charset="0"/>
              </a:rPr>
              <a:t>bost</a:t>
            </a:r>
            <a:r>
              <a:rPr lang="en-US" altLang="en-US" sz="2800" dirty="0" smtClean="0">
                <a:latin typeface="Calibri Light" panose="020F0302020204030204" pitchFamily="34" charset="0"/>
              </a:rPr>
              <a:t> </a:t>
            </a:r>
            <a:r>
              <a:rPr lang="en-US" altLang="en-US" sz="2800" dirty="0" err="1" smtClean="0">
                <a:latin typeface="Calibri Light" panose="020F0302020204030204" pitchFamily="34" charset="0"/>
              </a:rPr>
              <a:t>i</a:t>
            </a:r>
            <a:r>
              <a:rPr lang="en-US" altLang="en-US" sz="2800" dirty="0" smtClean="0">
                <a:latin typeface="Calibri Light" panose="020F0302020204030204" pitchFamily="34" charset="0"/>
              </a:rPr>
              <a:t> </a:t>
            </a:r>
            <a:r>
              <a:rPr lang="en-US" altLang="en-US" sz="2800" dirty="0" err="1" smtClean="0">
                <a:latin typeface="Calibri Light" panose="020F0302020204030204" pitchFamily="34" charset="0"/>
              </a:rPr>
              <a:t>gyfrannu</a:t>
            </a:r>
            <a:r>
              <a:rPr lang="en-US" altLang="en-US" sz="2800" dirty="0" smtClean="0">
                <a:latin typeface="Calibri Light" panose="020F0302020204030204" pitchFamily="34" charset="0"/>
              </a:rPr>
              <a:t> at </a:t>
            </a:r>
            <a:r>
              <a:rPr lang="en-US" altLang="en-US" sz="2800" dirty="0" err="1" smtClean="0">
                <a:latin typeface="Calibri Light" panose="020F0302020204030204" pitchFamily="34" charset="0"/>
              </a:rPr>
              <a:t>broffil</a:t>
            </a:r>
            <a:r>
              <a:rPr lang="en-US" altLang="en-US" sz="2800" dirty="0" smtClean="0">
                <a:latin typeface="Calibri Light" panose="020F0302020204030204" pitchFamily="34" charset="0"/>
              </a:rPr>
              <a:t> un </a:t>
            </a:r>
            <a:r>
              <a:rPr lang="en-US" altLang="en-US" sz="2800" dirty="0" err="1" smtClean="0">
                <a:latin typeface="Calibri Light" panose="020F0302020204030204" pitchFamily="34" charset="0"/>
              </a:rPr>
              <a:t>dudalen</a:t>
            </a:r>
            <a:endParaRPr lang="en-US" altLang="en-US" sz="2800" dirty="0">
              <a:latin typeface="Calibri Light" panose="020F0302020204030204" pitchFamily="34" charset="0"/>
            </a:endParaRPr>
          </a:p>
        </p:txBody>
      </p:sp>
      <p:pic>
        <p:nvPicPr>
          <p:cNvPr id="163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639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52CDBAB4-E049-40D2-AB8D-F1532EB070A7}" type="slidenum">
              <a:rPr lang="en-GB" altLang="en-US" sz="900" b="0" smtClean="0">
                <a:solidFill>
                  <a:srgbClr val="898989"/>
                </a:solidFill>
              </a:rPr>
              <a:pPr eaLnBrk="1" hangingPunct="1">
                <a:lnSpc>
                  <a:spcPct val="100000"/>
                </a:lnSpc>
                <a:spcBef>
                  <a:spcPct val="0"/>
                </a:spcBef>
                <a:buFontTx/>
                <a:buNone/>
              </a:pPr>
              <a:t>48</a:t>
            </a:fld>
            <a:endParaRPr lang="en-GB" altLang="en-US" sz="900" b="0" smtClean="0">
              <a:solidFill>
                <a:srgbClr val="898989"/>
              </a:solidFill>
            </a:endParaRPr>
          </a:p>
        </p:txBody>
      </p:sp>
      <p:sp>
        <p:nvSpPr>
          <p:cNvPr id="16393"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 name="Picture 1"/>
          <p:cNvPicPr>
            <a:picLocks noChangeAspect="1"/>
          </p:cNvPicPr>
          <p:nvPr/>
        </p:nvPicPr>
        <p:blipFill rotWithShape="1">
          <a:blip r:embed="rId6"/>
          <a:srcRect l="24051" t="27357" r="22753" b="25913"/>
          <a:stretch/>
        </p:blipFill>
        <p:spPr>
          <a:xfrm>
            <a:off x="56974" y="1249363"/>
            <a:ext cx="8706026" cy="4299928"/>
          </a:xfrm>
          <a:prstGeom prst="rect">
            <a:avLst/>
          </a:prstGeom>
        </p:spPr>
      </p:pic>
    </p:spTree>
    <p:extLst>
      <p:ext uri="{BB962C8B-B14F-4D97-AF65-F5344CB8AC3E}">
        <p14:creationId xmlns:p14="http://schemas.microsoft.com/office/powerpoint/2010/main" val="1351100053"/>
      </p:ext>
    </p:extLst>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3948113"/>
            <a:ext cx="8991600"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741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0150" y="6552668"/>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3818" y="6607698"/>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741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A5E1CE09-2F1F-49F0-9B07-31DA1064A23C}" type="slidenum">
              <a:rPr lang="en-GB" altLang="en-US" sz="900" b="0" smtClean="0">
                <a:solidFill>
                  <a:srgbClr val="898989"/>
                </a:solidFill>
              </a:rPr>
              <a:pPr eaLnBrk="1" hangingPunct="1">
                <a:lnSpc>
                  <a:spcPct val="100000"/>
                </a:lnSpc>
                <a:spcBef>
                  <a:spcPct val="0"/>
                </a:spcBef>
                <a:buFontTx/>
                <a:buNone/>
              </a:pPr>
              <a:t>49</a:t>
            </a:fld>
            <a:endParaRPr lang="en-GB" altLang="en-US" sz="900" b="0" smtClean="0">
              <a:solidFill>
                <a:srgbClr val="898989"/>
              </a:solidFill>
            </a:endParaRPr>
          </a:p>
        </p:txBody>
      </p:sp>
      <p:sp>
        <p:nvSpPr>
          <p:cNvPr id="17416"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graphicFrame>
        <p:nvGraphicFramePr>
          <p:cNvPr id="6" name="Diagram 5"/>
          <p:cNvGraphicFramePr/>
          <p:nvPr>
            <p:extLst>
              <p:ext uri="{D42A27DB-BD31-4B8C-83A1-F6EECF244321}">
                <p14:modId xmlns:p14="http://schemas.microsoft.com/office/powerpoint/2010/main" val="2924471531"/>
              </p:ext>
            </p:extLst>
          </p:nvPr>
        </p:nvGraphicFramePr>
        <p:xfrm>
          <a:off x="256153" y="188640"/>
          <a:ext cx="8649156" cy="377006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7418" name="Llun 1" descr="Clip Sgrin"/>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07975" y="4384675"/>
            <a:ext cx="2373313" cy="208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Llun 3" descr="Clip Sgrin"/>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564188" y="4160838"/>
            <a:ext cx="3446462"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nvGraphicFramePr>
        <p:xfrm>
          <a:off x="2882900" y="4160838"/>
          <a:ext cx="2903984" cy="21693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7422" name="Blwch Testun 3"/>
          <p:cNvSpPr txBox="1">
            <a:spLocks noChangeArrowheads="1"/>
          </p:cNvSpPr>
          <p:nvPr/>
        </p:nvSpPr>
        <p:spPr bwMode="auto">
          <a:xfrm>
            <a:off x="6334125" y="4384675"/>
            <a:ext cx="230505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r>
              <a:rPr lang="cy-GB" altLang="cy-GB">
                <a:solidFill>
                  <a:schemeClr val="tx1"/>
                </a:solidFill>
              </a:rPr>
              <a:t>Proffil un dudalen</a:t>
            </a:r>
          </a:p>
        </p:txBody>
      </p:sp>
      <p:sp>
        <p:nvSpPr>
          <p:cNvPr id="17423" name="Blwch Testun 15"/>
          <p:cNvSpPr txBox="1">
            <a:spLocks noChangeArrowheads="1"/>
          </p:cNvSpPr>
          <p:nvPr/>
        </p:nvSpPr>
        <p:spPr bwMode="auto">
          <a:xfrm>
            <a:off x="298450" y="4352925"/>
            <a:ext cx="23050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pPr algn="ctr"/>
            <a:r>
              <a:rPr lang="cy-GB" altLang="cy-GB" dirty="0">
                <a:solidFill>
                  <a:schemeClr val="tx1"/>
                </a:solidFill>
              </a:rPr>
              <a:t>Proffil Tracio ABC</a:t>
            </a:r>
          </a:p>
        </p:txBody>
      </p:sp>
      <p:sp>
        <p:nvSpPr>
          <p:cNvPr id="14" name="Text Box 37"/>
          <p:cNvSpPr txBox="1"/>
          <p:nvPr/>
        </p:nvSpPr>
        <p:spPr>
          <a:xfrm>
            <a:off x="6830668" y="234061"/>
            <a:ext cx="1932331" cy="1458262"/>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cy-GB" sz="1100" dirty="0" smtClean="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Pwynt </a:t>
            </a:r>
            <a:r>
              <a:rPr lang="cy-GB" sz="1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Pwysig</a:t>
            </a:r>
            <a:endParaRPr lang="cy-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sz="1100" dirty="0">
                <a:effectLst/>
                <a:latin typeface="Calibri" panose="020F0502020204030204" pitchFamily="34" charset="0"/>
                <a:ea typeface="Calibri" panose="020F0502020204030204" pitchFamily="34" charset="0"/>
                <a:cs typeface="Times New Roman" panose="02020603050405020304" pitchFamily="18" charset="0"/>
              </a:rPr>
              <a:t>Os oes angen i’r athrawes arbenigol arsylwi neu ymgynghori bydd angen i chi </a:t>
            </a:r>
            <a:r>
              <a:rPr lang="cy-GB" sz="1100" dirty="0" smtClean="0">
                <a:effectLst/>
                <a:latin typeface="Calibri" panose="020F0502020204030204" pitchFamily="34" charset="0"/>
                <a:ea typeface="Calibri" panose="020F0502020204030204" pitchFamily="34" charset="0"/>
                <a:cs typeface="Times New Roman" panose="02020603050405020304" pitchFamily="18" charset="0"/>
              </a:rPr>
              <a:t>gysylltu </a:t>
            </a:r>
            <a:r>
              <a:rPr lang="cy-GB" sz="1100" dirty="0">
                <a:effectLst/>
                <a:latin typeface="Calibri" panose="020F0502020204030204" pitchFamily="34" charset="0"/>
                <a:ea typeface="Calibri" panose="020F0502020204030204" pitchFamily="34" charset="0"/>
                <a:cs typeface="Times New Roman" panose="02020603050405020304" pitchFamily="18" charset="0"/>
              </a:rPr>
              <a:t>yn uniongyrchol i </a:t>
            </a:r>
            <a:r>
              <a:rPr lang="cy-GB" sz="1100" dirty="0" smtClean="0">
                <a:effectLst/>
                <a:latin typeface="Calibri" panose="020F0502020204030204" pitchFamily="34" charset="0"/>
                <a:ea typeface="Calibri" panose="020F0502020204030204" pitchFamily="34" charset="0"/>
                <a:cs typeface="Times New Roman" panose="02020603050405020304" pitchFamily="18" charset="0"/>
              </a:rPr>
              <a:t>wneud trefniadau </a:t>
            </a:r>
            <a:r>
              <a:rPr lang="cy-GB" sz="1100" u="sng" dirty="0" smtClean="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8"/>
              </a:rPr>
              <a:t>mennajones@ynysmon.gov.uk</a:t>
            </a:r>
            <a:r>
              <a:rPr lang="cy-GB" sz="1100" dirty="0" smtClean="0">
                <a:effectLst/>
                <a:latin typeface="Calibri" panose="020F0502020204030204" pitchFamily="34" charset="0"/>
                <a:ea typeface="Calibri" panose="020F0502020204030204" pitchFamily="34" charset="0"/>
                <a:cs typeface="Times New Roman" panose="02020603050405020304" pitchFamily="18" charset="0"/>
              </a:rPr>
              <a:t> </a:t>
            </a:r>
            <a:endParaRPr lang="cy-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08953310"/>
      </p:ext>
    </p:extLst>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068638"/>
            <a:ext cx="9221788" cy="39068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843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84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6BDDE21A-3238-42F2-A152-366CF7322BEB}" type="slidenum">
              <a:rPr lang="en-GB" altLang="en-US" sz="900" b="0" smtClean="0">
                <a:solidFill>
                  <a:srgbClr val="898989"/>
                </a:solidFill>
              </a:rPr>
              <a:pPr eaLnBrk="1" hangingPunct="1">
                <a:lnSpc>
                  <a:spcPct val="100000"/>
                </a:lnSpc>
                <a:spcBef>
                  <a:spcPct val="0"/>
                </a:spcBef>
                <a:buFontTx/>
                <a:buNone/>
              </a:pPr>
              <a:t>50</a:t>
            </a:fld>
            <a:endParaRPr lang="en-GB" altLang="en-US" sz="900" b="0" smtClean="0">
              <a:solidFill>
                <a:srgbClr val="898989"/>
              </a:solidFill>
            </a:endParaRPr>
          </a:p>
        </p:txBody>
      </p:sp>
      <p:sp>
        <p:nvSpPr>
          <p:cNvPr id="18440"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5" name="Picture 4"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3897" y="1367735"/>
            <a:ext cx="6963747" cy="4953691"/>
          </a:xfrm>
          <a:prstGeom prst="rect">
            <a:avLst/>
          </a:prstGeom>
        </p:spPr>
      </p:pic>
      <p:sp>
        <p:nvSpPr>
          <p:cNvPr id="11" name="Rectangle 2"/>
          <p:cNvSpPr txBox="1">
            <a:spLocks noChangeArrowheads="1"/>
          </p:cNvSpPr>
          <p:nvPr/>
        </p:nvSpPr>
        <p:spPr bwMode="auto">
          <a:xfrm>
            <a:off x="100013" y="44450"/>
            <a:ext cx="8794750" cy="12128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a:latin typeface="Calibri Light" panose="020F0302020204030204" pitchFamily="34" charset="0"/>
              </a:rPr>
              <a:t>Ffurflen</a:t>
            </a:r>
            <a:r>
              <a:rPr lang="en-US" altLang="en-US" sz="3600" dirty="0">
                <a:latin typeface="Calibri Light" panose="020F0302020204030204" pitchFamily="34" charset="0"/>
              </a:rPr>
              <a:t> </a:t>
            </a:r>
            <a:r>
              <a:rPr lang="en-US" altLang="en-US" sz="3600" dirty="0" err="1">
                <a:latin typeface="Calibri Light" panose="020F0302020204030204" pitchFamily="34" charset="0"/>
              </a:rPr>
              <a:t>cofnodi</a:t>
            </a:r>
            <a:r>
              <a:rPr lang="en-US" altLang="en-US" sz="3600" dirty="0">
                <a:latin typeface="Calibri Light" panose="020F0302020204030204" pitchFamily="34" charset="0"/>
              </a:rPr>
              <a:t> </a:t>
            </a:r>
            <a:r>
              <a:rPr lang="en-US" altLang="en-US" sz="3600" dirty="0" err="1">
                <a:latin typeface="Calibri Light" panose="020F0302020204030204" pitchFamily="34" charset="0"/>
              </a:rPr>
              <a:t>ymgynghoriad</a:t>
            </a:r>
            <a:r>
              <a:rPr lang="en-US" altLang="en-US" sz="3600" dirty="0">
                <a:latin typeface="Calibri Light" panose="020F0302020204030204" pitchFamily="34" charset="0"/>
              </a:rPr>
              <a:t> a/</a:t>
            </a:r>
            <a:r>
              <a:rPr lang="en-US" altLang="en-US" sz="3600" dirty="0" err="1">
                <a:latin typeface="Calibri Light" panose="020F0302020204030204" pitchFamily="34" charset="0"/>
              </a:rPr>
              <a:t>neu</a:t>
            </a:r>
            <a:r>
              <a:rPr lang="en-US" altLang="en-US" sz="3600" dirty="0">
                <a:latin typeface="Calibri Light" panose="020F0302020204030204" pitchFamily="34" charset="0"/>
              </a:rPr>
              <a:t> </a:t>
            </a:r>
            <a:r>
              <a:rPr lang="en-US" altLang="en-US" sz="3600" dirty="0" err="1">
                <a:latin typeface="Calibri Light" panose="020F0302020204030204" pitchFamily="34" charset="0"/>
              </a:rPr>
              <a:t>arsylwad</a:t>
            </a:r>
            <a:r>
              <a:rPr lang="en-US" altLang="en-US" sz="3600" dirty="0">
                <a:latin typeface="Calibri Light" panose="020F0302020204030204" pitchFamily="34" charset="0"/>
              </a:rPr>
              <a:t> </a:t>
            </a:r>
            <a:r>
              <a:rPr lang="en-US" altLang="en-US" sz="3600" dirty="0" err="1">
                <a:latin typeface="Calibri Light" panose="020F0302020204030204" pitchFamily="34" charset="0"/>
              </a:rPr>
              <a:t>gan</a:t>
            </a:r>
            <a:r>
              <a:rPr lang="en-US" altLang="en-US" sz="3600" dirty="0">
                <a:latin typeface="Calibri Light" panose="020F0302020204030204" pitchFamily="34" charset="0"/>
              </a:rPr>
              <a:t> </a:t>
            </a:r>
            <a:r>
              <a:rPr lang="en-US" altLang="en-US" sz="3600" dirty="0" err="1">
                <a:latin typeface="Calibri Light" panose="020F0302020204030204" pitchFamily="34" charset="0"/>
              </a:rPr>
              <a:t>Athrawes</a:t>
            </a:r>
            <a:r>
              <a:rPr lang="en-US" altLang="en-US" sz="3600" dirty="0">
                <a:latin typeface="Calibri Light" panose="020F0302020204030204" pitchFamily="34" charset="0"/>
              </a:rPr>
              <a:t> </a:t>
            </a:r>
            <a:r>
              <a:rPr lang="en-US" altLang="en-US" sz="3600" dirty="0" err="1" smtClean="0">
                <a:latin typeface="Calibri Light" panose="020F0302020204030204" pitchFamily="34" charset="0"/>
              </a:rPr>
              <a:t>Arbenigol</a:t>
            </a:r>
            <a:endParaRPr lang="en-US" altLang="en-US" sz="3600" dirty="0">
              <a:latin typeface="Calibri Light" panose="020F0302020204030204" pitchFamily="34" charset="0"/>
            </a:endParaRPr>
          </a:p>
        </p:txBody>
      </p:sp>
    </p:spTree>
    <p:extLst>
      <p:ext uri="{BB962C8B-B14F-4D97-AF65-F5344CB8AC3E}">
        <p14:creationId xmlns:p14="http://schemas.microsoft.com/office/powerpoint/2010/main" val="2927298236"/>
      </p:ext>
    </p:extLst>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77788" y="3124908"/>
            <a:ext cx="9221788" cy="39068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946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946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78C51C4-5974-40D4-84D8-48EE6FB55775}" type="slidenum">
              <a:rPr lang="en-GB" altLang="en-US" sz="900" b="0" smtClean="0">
                <a:solidFill>
                  <a:srgbClr val="898989"/>
                </a:solidFill>
              </a:rPr>
              <a:pPr eaLnBrk="1" hangingPunct="1">
                <a:lnSpc>
                  <a:spcPct val="100000"/>
                </a:lnSpc>
                <a:spcBef>
                  <a:spcPct val="0"/>
                </a:spcBef>
                <a:buFontTx/>
                <a:buNone/>
              </a:pPr>
              <a:t>51</a:t>
            </a:fld>
            <a:endParaRPr lang="en-GB" altLang="en-US" sz="900" b="0" smtClean="0">
              <a:solidFill>
                <a:srgbClr val="898989"/>
              </a:solidFill>
            </a:endParaRPr>
          </a:p>
        </p:txBody>
      </p:sp>
      <p:sp>
        <p:nvSpPr>
          <p:cNvPr id="1946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4" name="Ffrwydrad 2 3"/>
          <p:cNvSpPr/>
          <p:nvPr/>
        </p:nvSpPr>
        <p:spPr>
          <a:xfrm rot="176449">
            <a:off x="2070100" y="2311406"/>
            <a:ext cx="5292725" cy="2208213"/>
          </a:xfrm>
          <a:prstGeom prst="irregularSeal2">
            <a:avLst/>
          </a:prstGeom>
          <a:solidFill>
            <a:srgbClr val="92D050"/>
          </a:solidFill>
          <a:ln w="76200">
            <a:solidFill>
              <a:srgbClr val="FFFF00"/>
            </a:solidFill>
          </a:ln>
        </p:spPr>
        <p:style>
          <a:lnRef idx="2">
            <a:schemeClr val="accent6"/>
          </a:lnRef>
          <a:fillRef idx="1">
            <a:schemeClr val="lt1"/>
          </a:fillRef>
          <a:effectRef idx="0">
            <a:schemeClr val="accent6"/>
          </a:effectRef>
          <a:fontRef idx="minor">
            <a:schemeClr val="dk1"/>
          </a:fontRef>
        </p:style>
        <p:txBody>
          <a:bodyPr anchor="ctr"/>
          <a:lstStyle/>
          <a:p>
            <a:pPr algn="ctr">
              <a:defRPr/>
            </a:pPr>
            <a:r>
              <a:rPr lang="cy-GB" dirty="0" smtClean="0"/>
              <a:t>Targedu / darpariaeth Ychwanegol</a:t>
            </a:r>
            <a:endParaRPr lang="cy-GB" dirty="0"/>
          </a:p>
        </p:txBody>
      </p:sp>
      <p:pic>
        <p:nvPicPr>
          <p:cNvPr id="5" name="Picture 4"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6462" y="1380245"/>
            <a:ext cx="7001852" cy="4882444"/>
          </a:xfrm>
          <a:prstGeom prst="rect">
            <a:avLst/>
          </a:prstGeom>
        </p:spPr>
      </p:pic>
      <p:sp>
        <p:nvSpPr>
          <p:cNvPr id="13" name="Rectangle 2"/>
          <p:cNvSpPr txBox="1">
            <a:spLocks noChangeArrowheads="1"/>
          </p:cNvSpPr>
          <p:nvPr/>
        </p:nvSpPr>
        <p:spPr bwMode="auto">
          <a:xfrm>
            <a:off x="100013" y="44450"/>
            <a:ext cx="8794750" cy="12128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a:latin typeface="Calibri Light" panose="020F0302020204030204" pitchFamily="34" charset="0"/>
              </a:rPr>
              <a:t>Ffurflen</a:t>
            </a:r>
            <a:r>
              <a:rPr lang="en-US" altLang="en-US" sz="3600" dirty="0">
                <a:latin typeface="Calibri Light" panose="020F0302020204030204" pitchFamily="34" charset="0"/>
              </a:rPr>
              <a:t> </a:t>
            </a:r>
            <a:r>
              <a:rPr lang="en-US" altLang="en-US" sz="3600" dirty="0" err="1">
                <a:latin typeface="Calibri Light" panose="020F0302020204030204" pitchFamily="34" charset="0"/>
              </a:rPr>
              <a:t>cofnodi</a:t>
            </a:r>
            <a:r>
              <a:rPr lang="en-US" altLang="en-US" sz="3600" dirty="0">
                <a:latin typeface="Calibri Light" panose="020F0302020204030204" pitchFamily="34" charset="0"/>
              </a:rPr>
              <a:t> </a:t>
            </a:r>
            <a:r>
              <a:rPr lang="en-US" altLang="en-US" sz="3600" dirty="0" err="1">
                <a:latin typeface="Calibri Light" panose="020F0302020204030204" pitchFamily="34" charset="0"/>
              </a:rPr>
              <a:t>ymgynghoriad</a:t>
            </a:r>
            <a:r>
              <a:rPr lang="en-US" altLang="en-US" sz="3600" dirty="0">
                <a:latin typeface="Calibri Light" panose="020F0302020204030204" pitchFamily="34" charset="0"/>
              </a:rPr>
              <a:t> a/</a:t>
            </a:r>
            <a:r>
              <a:rPr lang="en-US" altLang="en-US" sz="3600" dirty="0" err="1">
                <a:latin typeface="Calibri Light" panose="020F0302020204030204" pitchFamily="34" charset="0"/>
              </a:rPr>
              <a:t>neu</a:t>
            </a:r>
            <a:r>
              <a:rPr lang="en-US" altLang="en-US" sz="3600" dirty="0">
                <a:latin typeface="Calibri Light" panose="020F0302020204030204" pitchFamily="34" charset="0"/>
              </a:rPr>
              <a:t> </a:t>
            </a:r>
            <a:r>
              <a:rPr lang="en-US" altLang="en-US" sz="3600" dirty="0" err="1">
                <a:latin typeface="Calibri Light" panose="020F0302020204030204" pitchFamily="34" charset="0"/>
              </a:rPr>
              <a:t>arsylwad</a:t>
            </a:r>
            <a:r>
              <a:rPr lang="en-US" altLang="en-US" sz="3600" dirty="0">
                <a:latin typeface="Calibri Light" panose="020F0302020204030204" pitchFamily="34" charset="0"/>
              </a:rPr>
              <a:t> </a:t>
            </a:r>
            <a:r>
              <a:rPr lang="en-US" altLang="en-US" sz="3600" dirty="0" err="1">
                <a:latin typeface="Calibri Light" panose="020F0302020204030204" pitchFamily="34" charset="0"/>
              </a:rPr>
              <a:t>gan</a:t>
            </a:r>
            <a:r>
              <a:rPr lang="en-US" altLang="en-US" sz="3600" dirty="0">
                <a:latin typeface="Calibri Light" panose="020F0302020204030204" pitchFamily="34" charset="0"/>
              </a:rPr>
              <a:t> </a:t>
            </a:r>
            <a:r>
              <a:rPr lang="en-US" altLang="en-US" sz="3600" dirty="0" err="1">
                <a:latin typeface="Calibri Light" panose="020F0302020204030204" pitchFamily="34" charset="0"/>
              </a:rPr>
              <a:t>Athrawes</a:t>
            </a:r>
            <a:r>
              <a:rPr lang="en-US" altLang="en-US" sz="3600" dirty="0">
                <a:latin typeface="Calibri Light" panose="020F0302020204030204" pitchFamily="34" charset="0"/>
              </a:rPr>
              <a:t> </a:t>
            </a:r>
            <a:r>
              <a:rPr lang="en-US" altLang="en-US" sz="3600" dirty="0" err="1" smtClean="0">
                <a:latin typeface="Calibri Light" panose="020F0302020204030204" pitchFamily="34" charset="0"/>
              </a:rPr>
              <a:t>Arbenigol</a:t>
            </a:r>
            <a:endParaRPr lang="en-US" altLang="en-US" sz="3600" dirty="0">
              <a:latin typeface="Calibri Light" panose="020F0302020204030204" pitchFamily="34" charset="0"/>
            </a:endParaRPr>
          </a:p>
        </p:txBody>
      </p:sp>
    </p:spTree>
    <p:extLst>
      <p:ext uri="{BB962C8B-B14F-4D97-AF65-F5344CB8AC3E}">
        <p14:creationId xmlns:p14="http://schemas.microsoft.com/office/powerpoint/2010/main" val="1826990509"/>
      </p:ext>
    </p:extLst>
  </p:cSld>
  <p:clrMapOvr>
    <a:masterClrMapping/>
  </p:clrMapOvr>
  <p:transition spd="slow"/>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048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04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EE9ACDF0-E6A8-4BC4-8793-4531B4E10B3F}" type="slidenum">
              <a:rPr lang="en-GB" altLang="en-US" sz="900" b="0" smtClean="0">
                <a:solidFill>
                  <a:srgbClr val="898989"/>
                </a:solidFill>
              </a:rPr>
              <a:pPr eaLnBrk="1" hangingPunct="1">
                <a:lnSpc>
                  <a:spcPct val="100000"/>
                </a:lnSpc>
                <a:spcBef>
                  <a:spcPct val="0"/>
                </a:spcBef>
                <a:buFontTx/>
                <a:buNone/>
              </a:pPr>
              <a:t>52</a:t>
            </a:fld>
            <a:endParaRPr lang="en-GB" altLang="en-US" sz="900" b="0" smtClean="0">
              <a:solidFill>
                <a:srgbClr val="898989"/>
              </a:solidFill>
            </a:endParaRPr>
          </a:p>
        </p:txBody>
      </p:sp>
      <p:sp>
        <p:nvSpPr>
          <p:cNvPr id="2048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0489" name="Llun 3"/>
          <p:cNvPicPr>
            <a:picLocks noChangeAspect="1"/>
          </p:cNvPicPr>
          <p:nvPr/>
        </p:nvPicPr>
        <p:blipFill>
          <a:blip r:embed="rId6">
            <a:extLst>
              <a:ext uri="{28A0092B-C50C-407E-A947-70E740481C1C}">
                <a14:useLocalDpi xmlns:a14="http://schemas.microsoft.com/office/drawing/2010/main" val="0"/>
              </a:ext>
            </a:extLst>
          </a:blip>
          <a:srcRect l="19008" t="19485" r="20116" b="7674"/>
          <a:stretch>
            <a:fillRect/>
          </a:stretch>
        </p:blipFill>
        <p:spPr bwMode="auto">
          <a:xfrm>
            <a:off x="550863" y="549275"/>
            <a:ext cx="7921625"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138401"/>
      </p:ext>
    </p:extLst>
  </p:cSld>
  <p:clrMapOvr>
    <a:masterClrMapping/>
  </p:clrMapOvr>
  <p:transition spd="slow"/>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2150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15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B939A3A2-F491-4DB7-AB29-DD34D8AF0C62}" type="slidenum">
              <a:rPr lang="en-GB" altLang="en-US" sz="900" b="0" smtClean="0">
                <a:solidFill>
                  <a:srgbClr val="898989"/>
                </a:solidFill>
              </a:rPr>
              <a:pPr eaLnBrk="1" hangingPunct="1">
                <a:lnSpc>
                  <a:spcPct val="100000"/>
                </a:lnSpc>
                <a:spcBef>
                  <a:spcPct val="0"/>
                </a:spcBef>
                <a:buFontTx/>
                <a:buNone/>
              </a:pPr>
              <a:t>53</a:t>
            </a:fld>
            <a:endParaRPr lang="en-GB" altLang="en-US" sz="900" b="0" smtClean="0">
              <a:solidFill>
                <a:srgbClr val="898989"/>
              </a:solidFill>
            </a:endParaRPr>
          </a:p>
        </p:txBody>
      </p:sp>
      <p:sp>
        <p:nvSpPr>
          <p:cNvPr id="2151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1513" name="Llun 1"/>
          <p:cNvPicPr>
            <a:picLocks noChangeAspect="1"/>
          </p:cNvPicPr>
          <p:nvPr/>
        </p:nvPicPr>
        <p:blipFill>
          <a:blip r:embed="rId6">
            <a:extLst>
              <a:ext uri="{28A0092B-C50C-407E-A947-70E740481C1C}">
                <a14:useLocalDpi xmlns:a14="http://schemas.microsoft.com/office/drawing/2010/main" val="0"/>
              </a:ext>
            </a:extLst>
          </a:blip>
          <a:srcRect l="17902" t="23422" r="19560" b="8656"/>
          <a:stretch>
            <a:fillRect/>
          </a:stretch>
        </p:blipFill>
        <p:spPr bwMode="auto">
          <a:xfrm>
            <a:off x="-84138" y="365125"/>
            <a:ext cx="9037638" cy="551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3963693"/>
      </p:ext>
    </p:extLst>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2253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25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85C80391-172D-4C89-B0D2-8931A0885831}" type="slidenum">
              <a:rPr lang="en-GB" altLang="en-US" sz="900" b="0" smtClean="0">
                <a:solidFill>
                  <a:srgbClr val="898989"/>
                </a:solidFill>
              </a:rPr>
              <a:pPr eaLnBrk="1" hangingPunct="1">
                <a:lnSpc>
                  <a:spcPct val="100000"/>
                </a:lnSpc>
                <a:spcBef>
                  <a:spcPct val="0"/>
                </a:spcBef>
                <a:buFontTx/>
                <a:buNone/>
              </a:pPr>
              <a:t>54</a:t>
            </a:fld>
            <a:endParaRPr lang="en-GB" altLang="en-US" sz="900" b="0" smtClean="0">
              <a:solidFill>
                <a:srgbClr val="898989"/>
              </a:solidFill>
            </a:endParaRPr>
          </a:p>
        </p:txBody>
      </p:sp>
      <p:sp>
        <p:nvSpPr>
          <p:cNvPr id="22536"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2537" name="Llun 3"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975" y="285750"/>
            <a:ext cx="8953500" cy="563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8914282"/>
      </p:ext>
    </p:extLst>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588" y="3848100"/>
            <a:ext cx="9145588"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23556" name="Rectangle 2"/>
          <p:cNvSpPr txBox="1">
            <a:spLocks noChangeArrowheads="1"/>
          </p:cNvSpPr>
          <p:nvPr/>
        </p:nvSpPr>
        <p:spPr bwMode="auto">
          <a:xfrm>
            <a:off x="53975" y="47625"/>
            <a:ext cx="9090025" cy="7064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a:latin typeface="Calibri Light" panose="020F0302020204030204" pitchFamily="34" charset="0"/>
              </a:rPr>
              <a:t>          </a:t>
            </a:r>
            <a:r>
              <a:rPr lang="en-US" altLang="en-US" sz="3600" dirty="0" err="1">
                <a:latin typeface="Calibri Light" panose="020F0302020204030204" pitchFamily="34" charset="0"/>
              </a:rPr>
              <a:t>Adolygu</a:t>
            </a:r>
            <a:r>
              <a:rPr lang="en-US" altLang="en-US" sz="3600" dirty="0">
                <a:latin typeface="Calibri Light" panose="020F0302020204030204" pitchFamily="34" charset="0"/>
              </a:rPr>
              <a:t>  </a:t>
            </a:r>
          </a:p>
        </p:txBody>
      </p:sp>
      <p:pic>
        <p:nvPicPr>
          <p:cNvPr id="2355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356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90C8C384-2525-4B58-BA2E-6E96E5614B97}" type="slidenum">
              <a:rPr lang="en-GB" altLang="en-US" sz="900" b="0" smtClean="0">
                <a:solidFill>
                  <a:srgbClr val="898989"/>
                </a:solidFill>
              </a:rPr>
              <a:pPr eaLnBrk="1" hangingPunct="1">
                <a:lnSpc>
                  <a:spcPct val="100000"/>
                </a:lnSpc>
                <a:spcBef>
                  <a:spcPct val="0"/>
                </a:spcBef>
                <a:buFontTx/>
                <a:buNone/>
              </a:pPr>
              <a:t>55</a:t>
            </a:fld>
            <a:endParaRPr lang="en-GB" altLang="en-US" sz="900" b="0" smtClean="0">
              <a:solidFill>
                <a:srgbClr val="898989"/>
              </a:solidFill>
            </a:endParaRPr>
          </a:p>
        </p:txBody>
      </p:sp>
      <p:graphicFrame>
        <p:nvGraphicFramePr>
          <p:cNvPr id="6" name="Diagram 5"/>
          <p:cNvGraphicFramePr/>
          <p:nvPr>
            <p:extLst>
              <p:ext uri="{D42A27DB-BD31-4B8C-83A1-F6EECF244321}">
                <p14:modId xmlns:p14="http://schemas.microsoft.com/office/powerpoint/2010/main" val="3126349752"/>
              </p:ext>
            </p:extLst>
          </p:nvPr>
        </p:nvGraphicFramePr>
        <p:xfrm>
          <a:off x="368381" y="949238"/>
          <a:ext cx="8596107" cy="225028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3562" name="Llun 7"/>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486650" y="2145952"/>
            <a:ext cx="1252538"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Petryal â Chorneli Crwn 18"/>
          <p:cNvSpPr/>
          <p:nvPr/>
        </p:nvSpPr>
        <p:spPr>
          <a:xfrm>
            <a:off x="3630779" y="3579019"/>
            <a:ext cx="2392760" cy="2777332"/>
          </a:xfrm>
          <a:prstGeom prst="roundRect">
            <a:avLst>
              <a:gd name="adj" fmla="val 10000"/>
            </a:avLst>
          </a:prstGeom>
          <a:solidFill>
            <a:srgbClr val="92D05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defRPr/>
            </a:pPr>
            <a:endParaRPr lang="cy-GB" sz="1600" dirty="0" smtClean="0">
              <a:solidFill>
                <a:schemeClr val="tx1"/>
              </a:solidFill>
            </a:endParaRPr>
          </a:p>
          <a:p>
            <a:pPr>
              <a:defRPr/>
            </a:pPr>
            <a:r>
              <a:rPr lang="cy-GB" sz="1600" dirty="0" smtClean="0">
                <a:solidFill>
                  <a:schemeClr val="tx1"/>
                </a:solidFill>
              </a:rPr>
              <a:t>Cyfeirio </a:t>
            </a:r>
            <a:r>
              <a:rPr lang="cy-GB" sz="1600" dirty="0">
                <a:solidFill>
                  <a:schemeClr val="tx1"/>
                </a:solidFill>
              </a:rPr>
              <a:t>i  sylw Wasanaeth perthnasol e.e. Gwasanaethau / Pecynnau o fewn Dechrau’n Deg,   Therapydd Iaith, Tîm O amgylch y teulu, OT, YI - Prawf Clyw / golwg</a:t>
            </a:r>
          </a:p>
        </p:txBody>
      </p:sp>
      <p:grpSp>
        <p:nvGrpSpPr>
          <p:cNvPr id="23568" name="Grwpio 22"/>
          <p:cNvGrpSpPr>
            <a:grpSpLocks/>
          </p:cNvGrpSpPr>
          <p:nvPr/>
        </p:nvGrpSpPr>
        <p:grpSpPr bwMode="auto">
          <a:xfrm>
            <a:off x="4398963" y="3168650"/>
            <a:ext cx="563562" cy="824457"/>
            <a:chOff x="6089566" y="741154"/>
            <a:chExt cx="562905" cy="658207"/>
          </a:xfrm>
        </p:grpSpPr>
        <p:sp>
          <p:nvSpPr>
            <p:cNvPr id="24" name="Saeth i Lawr 23"/>
            <p:cNvSpPr/>
            <p:nvPr/>
          </p:nvSpPr>
          <p:spPr>
            <a:xfrm>
              <a:off x="6089566" y="741154"/>
              <a:ext cx="562905" cy="658207"/>
            </a:xfrm>
            <a:prstGeom prst="downArrow">
              <a:avLst>
                <a:gd name="adj1" fmla="val 55000"/>
                <a:gd name="adj2" fmla="val 45000"/>
              </a:avLst>
            </a:prstGeom>
            <a:solidFill>
              <a:srgbClr val="ED8BEF">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5" name="Saeth i Lawr 4"/>
            <p:cNvSpPr txBox="1"/>
            <p:nvPr/>
          </p:nvSpPr>
          <p:spPr>
            <a:xfrm>
              <a:off x="6216418" y="741154"/>
              <a:ext cx="309201" cy="51925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9370" tIns="39370" rIns="39370" bIns="39370" spcCol="1270" anchor="ctr"/>
            <a:lstStyle/>
            <a:p>
              <a:pPr algn="ctr" defTabSz="1377950">
                <a:lnSpc>
                  <a:spcPct val="90000"/>
                </a:lnSpc>
                <a:spcAft>
                  <a:spcPct val="35000"/>
                </a:spcAft>
                <a:defRPr/>
              </a:pPr>
              <a:endParaRPr lang="cy-GB" sz="3100" dirty="0"/>
            </a:p>
          </p:txBody>
        </p:sp>
      </p:grpSp>
      <p:sp>
        <p:nvSpPr>
          <p:cNvPr id="26" name="Petryal â Chorneli Crwn 25"/>
          <p:cNvSpPr/>
          <p:nvPr/>
        </p:nvSpPr>
        <p:spPr>
          <a:xfrm>
            <a:off x="6122180" y="3644595"/>
            <a:ext cx="2933268" cy="2646180"/>
          </a:xfrm>
          <a:prstGeom prst="roundRect">
            <a:avLst>
              <a:gd name="adj" fmla="val 10000"/>
            </a:avLst>
          </a:prstGeom>
          <a:solidFill>
            <a:srgbClr val="FFFF0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pPr>
              <a:defRPr/>
            </a:pPr>
            <a:r>
              <a:rPr lang="cy-GB" sz="1600" dirty="0">
                <a:solidFill>
                  <a:schemeClr val="tx1"/>
                </a:solidFill>
              </a:rPr>
              <a:t>Cyfeirio i sylw </a:t>
            </a:r>
            <a:r>
              <a:rPr lang="cy-GB" sz="1600" dirty="0" smtClean="0">
                <a:solidFill>
                  <a:schemeClr val="tx1"/>
                </a:solidFill>
              </a:rPr>
              <a:t>Cynllun </a:t>
            </a:r>
            <a:r>
              <a:rPr lang="cy-GB" sz="1600" dirty="0">
                <a:solidFill>
                  <a:schemeClr val="tx1"/>
                </a:solidFill>
              </a:rPr>
              <a:t>Cyfeirio  </a:t>
            </a:r>
            <a:r>
              <a:rPr lang="cy-GB" sz="1600" dirty="0" smtClean="0">
                <a:solidFill>
                  <a:schemeClr val="tx1"/>
                </a:solidFill>
              </a:rPr>
              <a:t>er </a:t>
            </a:r>
            <a:r>
              <a:rPr lang="cy-GB" sz="1600" dirty="0">
                <a:solidFill>
                  <a:schemeClr val="tx1"/>
                </a:solidFill>
              </a:rPr>
              <a:t>mwyn cael Darpariaeth Ychwanegol – Dwylo Ychwanegol</a:t>
            </a:r>
          </a:p>
          <a:p>
            <a:pPr>
              <a:defRPr/>
            </a:pPr>
            <a:r>
              <a:rPr lang="cy-GB" sz="1600" dirty="0">
                <a:solidFill>
                  <a:schemeClr val="tx1"/>
                </a:solidFill>
              </a:rPr>
              <a:t>a/ neu  Cyfeirio i sylw’r </a:t>
            </a:r>
            <a:r>
              <a:rPr lang="cy-GB" sz="1600" dirty="0" smtClean="0">
                <a:solidFill>
                  <a:schemeClr val="tx1"/>
                </a:solidFill>
              </a:rPr>
              <a:t>AALl</a:t>
            </a:r>
          </a:p>
          <a:p>
            <a:pPr>
              <a:defRPr/>
            </a:pPr>
            <a:endParaRPr lang="cy-GB" sz="1600" dirty="0">
              <a:solidFill>
                <a:schemeClr val="tx1"/>
              </a:solidFill>
            </a:endParaRPr>
          </a:p>
          <a:p>
            <a:pPr>
              <a:defRPr/>
            </a:pPr>
            <a:r>
              <a:rPr lang="cy-GB" sz="1600" dirty="0" smtClean="0">
                <a:solidFill>
                  <a:schemeClr val="tx1"/>
                </a:solidFill>
              </a:rPr>
              <a:t>Parhau ar yr haen Darpariaeth ychwanegol </a:t>
            </a:r>
            <a:endParaRPr lang="cy-GB" sz="1600" dirty="0">
              <a:solidFill>
                <a:schemeClr val="tx1"/>
              </a:solidFill>
            </a:endParaRPr>
          </a:p>
        </p:txBody>
      </p:sp>
      <p:grpSp>
        <p:nvGrpSpPr>
          <p:cNvPr id="23572" name="Grwpio 26"/>
          <p:cNvGrpSpPr>
            <a:grpSpLocks/>
          </p:cNvGrpSpPr>
          <p:nvPr/>
        </p:nvGrpSpPr>
        <p:grpSpPr bwMode="auto">
          <a:xfrm>
            <a:off x="7687121" y="3032831"/>
            <a:ext cx="561975" cy="871538"/>
            <a:chOff x="6089566" y="741154"/>
            <a:chExt cx="562905" cy="658207"/>
          </a:xfrm>
        </p:grpSpPr>
        <p:sp>
          <p:nvSpPr>
            <p:cNvPr id="28" name="Saeth i Lawr 27"/>
            <p:cNvSpPr/>
            <p:nvPr/>
          </p:nvSpPr>
          <p:spPr>
            <a:xfrm>
              <a:off x="6089566" y="741154"/>
              <a:ext cx="562905" cy="658207"/>
            </a:xfrm>
            <a:prstGeom prst="downArrow">
              <a:avLst>
                <a:gd name="adj1" fmla="val 55000"/>
                <a:gd name="adj2" fmla="val 45000"/>
              </a:avLst>
            </a:prstGeom>
            <a:solidFill>
              <a:srgbClr val="ED8BEF">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9" name="Saeth i Lawr 4"/>
            <p:cNvSpPr txBox="1"/>
            <p:nvPr/>
          </p:nvSpPr>
          <p:spPr>
            <a:xfrm>
              <a:off x="6216776" y="741154"/>
              <a:ext cx="308485" cy="5191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9370" tIns="39370" rIns="39370" bIns="39370" spcCol="1270" anchor="ctr"/>
            <a:lstStyle/>
            <a:p>
              <a:pPr algn="ctr" defTabSz="1377950">
                <a:lnSpc>
                  <a:spcPct val="90000"/>
                </a:lnSpc>
                <a:spcAft>
                  <a:spcPct val="35000"/>
                </a:spcAft>
                <a:defRPr/>
              </a:pPr>
              <a:endParaRPr lang="cy-GB" sz="3100" dirty="0"/>
            </a:p>
          </p:txBody>
        </p:sp>
      </p:grpSp>
      <p:sp>
        <p:nvSpPr>
          <p:cNvPr id="4" name="Blwch Testun 3"/>
          <p:cNvSpPr txBox="1"/>
          <p:nvPr/>
        </p:nvSpPr>
        <p:spPr>
          <a:xfrm>
            <a:off x="7273443" y="3154368"/>
            <a:ext cx="1387475" cy="600075"/>
          </a:xfrm>
          <a:prstGeom prst="rect">
            <a:avLst/>
          </a:prstGeom>
          <a:noFill/>
        </p:spPr>
        <p:txBody>
          <a:bodyPr>
            <a:spAutoFit/>
          </a:bodyPr>
          <a:lstStyle/>
          <a:p>
            <a:pPr algn="ctr">
              <a:defRPr/>
            </a:pPr>
            <a:r>
              <a:rPr lang="cy-GB" sz="1100" dirty="0">
                <a:solidFill>
                  <a:schemeClr val="tx1"/>
                </a:solidFill>
                <a:latin typeface="+mn-lt"/>
              </a:rPr>
              <a:t>Diffyg cynnydd ac wedi derbyn ymyrraeth </a:t>
            </a:r>
          </a:p>
        </p:txBody>
      </p:sp>
      <p:sp>
        <p:nvSpPr>
          <p:cNvPr id="30" name="Blwch Testun 29"/>
          <p:cNvSpPr txBox="1"/>
          <p:nvPr/>
        </p:nvSpPr>
        <p:spPr>
          <a:xfrm>
            <a:off x="3986213" y="3389313"/>
            <a:ext cx="1389062" cy="261937"/>
          </a:xfrm>
          <a:prstGeom prst="rect">
            <a:avLst/>
          </a:prstGeom>
          <a:noFill/>
        </p:spPr>
        <p:txBody>
          <a:bodyPr>
            <a:spAutoFit/>
          </a:bodyPr>
          <a:lstStyle/>
          <a:p>
            <a:pPr algn="ctr">
              <a:defRPr/>
            </a:pPr>
            <a:r>
              <a:rPr lang="cy-GB" sz="1100" dirty="0">
                <a:solidFill>
                  <a:schemeClr val="tx1"/>
                </a:solidFill>
                <a:latin typeface="+mn-lt"/>
              </a:rPr>
              <a:t>Diffyg cynnydd</a:t>
            </a:r>
          </a:p>
        </p:txBody>
      </p:sp>
      <p:grpSp>
        <p:nvGrpSpPr>
          <p:cNvPr id="27" name="Grwpio 15"/>
          <p:cNvGrpSpPr/>
          <p:nvPr/>
        </p:nvGrpSpPr>
        <p:grpSpPr>
          <a:xfrm>
            <a:off x="253218" y="3579019"/>
            <a:ext cx="3178318" cy="2857500"/>
            <a:chOff x="-1836306" y="880178"/>
            <a:chExt cx="3960660" cy="1433249"/>
          </a:xfrm>
          <a:solidFill>
            <a:srgbClr val="92D050"/>
          </a:solidFill>
        </p:grpSpPr>
        <p:sp>
          <p:nvSpPr>
            <p:cNvPr id="32" name="Petryal â Chorneli Crwn 2"/>
            <p:cNvSpPr/>
            <p:nvPr/>
          </p:nvSpPr>
          <p:spPr>
            <a:xfrm>
              <a:off x="-1836306" y="880178"/>
              <a:ext cx="3960660" cy="1433249"/>
            </a:xfrm>
            <a:prstGeom prst="roundRect">
              <a:avLst>
                <a:gd name="adj" fmla="val 10000"/>
              </a:avLst>
            </a:prstGeom>
            <a:grpFill/>
            <a:ln w="38100">
              <a:solidFill>
                <a:srgbClr val="FFFF00"/>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cy-GB"/>
            </a:p>
          </p:txBody>
        </p:sp>
        <p:sp>
          <p:nvSpPr>
            <p:cNvPr id="33" name="Blwch Testun 17"/>
            <p:cNvSpPr txBox="1"/>
            <p:nvPr/>
          </p:nvSpPr>
          <p:spPr>
            <a:xfrm>
              <a:off x="-1638211" y="985940"/>
              <a:ext cx="3511647" cy="1231937"/>
            </a:xfrm>
            <a:prstGeom prst="rect">
              <a:avLst/>
            </a:prstGeom>
            <a:solidFill>
              <a:schemeClr val="bg1"/>
            </a:solidFill>
            <a:ln w="38100">
              <a:solidFill>
                <a:srgbClr val="FFFF00"/>
              </a:solidFill>
            </a:ln>
          </p:spPr>
          <p:style>
            <a:lnRef idx="0">
              <a:scrgbClr r="0" g="0" b="0"/>
            </a:lnRef>
            <a:fillRef idx="0">
              <a:scrgbClr r="0" g="0" b="0"/>
            </a:fillRef>
            <a:effectRef idx="0">
              <a:scrgbClr r="0" g="0" b="0"/>
            </a:effectRef>
            <a:fontRef idx="minor">
              <a:schemeClr val="lt1"/>
            </a:fontRef>
          </p:style>
          <p:txBody>
            <a:bodyPr lIns="68580" tIns="68580" rIns="68580" bIns="68580" spcCol="1270" anchor="ctr"/>
            <a:lstStyle/>
            <a:p>
              <a:pPr algn="ctr" eaLnBrk="0" fontAlgn="base" hangingPunct="0">
                <a:lnSpc>
                  <a:spcPct val="90000"/>
                </a:lnSpc>
                <a:spcAft>
                  <a:spcPts val="755"/>
                </a:spcAft>
              </a:pPr>
              <a:r>
                <a:rPr lang="cy-GB" sz="1200" b="1" u="sng" kern="1200" dirty="0">
                  <a:solidFill>
                    <a:srgbClr val="000000"/>
                  </a:solidFill>
                  <a:effectLst/>
                  <a:ea typeface="Times New Roman" panose="02020603050405020304" pitchFamily="18" charset="0"/>
                  <a:cs typeface="Times New Roman" panose="02020603050405020304" pitchFamily="18" charset="0"/>
                </a:rPr>
                <a:t>Gweithredu ar yr haen Darpariaeth cyffredinol wedi’i dargedu:</a:t>
              </a:r>
              <a:endParaRPr lang="cy-GB" dirty="0">
                <a:effectLst/>
                <a:latin typeface="Times New Roman" panose="02020603050405020304" pitchFamily="18" charset="0"/>
                <a:ea typeface="Times New Roman" panose="02020603050405020304" pitchFamily="18" charset="0"/>
              </a:endParaRPr>
            </a:p>
            <a:p>
              <a:pPr algn="ctr" eaLnBrk="0" fontAlgn="base" hangingPunct="0">
                <a:lnSpc>
                  <a:spcPct val="90000"/>
                </a:lnSpc>
                <a:spcAft>
                  <a:spcPts val="755"/>
                </a:spcAft>
              </a:pPr>
              <a:r>
                <a:rPr lang="cy-GB" sz="1200" b="1" kern="1200" dirty="0">
                  <a:solidFill>
                    <a:srgbClr val="000000"/>
                  </a:solidFill>
                  <a:effectLst/>
                  <a:ea typeface="Times New Roman" panose="02020603050405020304" pitchFamily="18" charset="0"/>
                  <a:cs typeface="Times New Roman" panose="02020603050405020304" pitchFamily="18" charset="0"/>
                </a:rPr>
                <a:t>Parhau ar yr haen Darpariaeth Gyffredinol wedi’i dargedu  neu camu lawr i’r haen  Darpariaeth Gyffredinol.</a:t>
              </a:r>
              <a:endParaRPr lang="cy-GB" dirty="0">
                <a:effectLst/>
                <a:latin typeface="Times New Roman" panose="02020603050405020304" pitchFamily="18" charset="0"/>
                <a:ea typeface="Times New Roman" panose="02020603050405020304" pitchFamily="18" charset="0"/>
              </a:endParaRPr>
            </a:p>
            <a:p>
              <a:pPr algn="ctr" eaLnBrk="0" fontAlgn="base" hangingPunct="0">
                <a:lnSpc>
                  <a:spcPct val="90000"/>
                </a:lnSpc>
                <a:spcAft>
                  <a:spcPts val="755"/>
                </a:spcAft>
              </a:pPr>
              <a:r>
                <a:rPr lang="cy-GB" sz="1200" b="1" u="sng" kern="1200" dirty="0">
                  <a:solidFill>
                    <a:srgbClr val="000000"/>
                  </a:solidFill>
                  <a:effectLst/>
                  <a:ea typeface="Times New Roman" panose="02020603050405020304" pitchFamily="18" charset="0"/>
                  <a:cs typeface="Times New Roman" panose="02020603050405020304" pitchFamily="18" charset="0"/>
                </a:rPr>
                <a:t>Gweithredu ar yr haen darpariaeth ychwanegol (melyn) </a:t>
              </a:r>
              <a:endParaRPr lang="cy-GB" dirty="0">
                <a:effectLst/>
                <a:latin typeface="Times New Roman" panose="02020603050405020304" pitchFamily="18" charset="0"/>
                <a:ea typeface="Times New Roman" panose="02020603050405020304" pitchFamily="18" charset="0"/>
              </a:endParaRPr>
            </a:p>
            <a:p>
              <a:pPr algn="ctr" eaLnBrk="0" fontAlgn="base" hangingPunct="0">
                <a:lnSpc>
                  <a:spcPct val="90000"/>
                </a:lnSpc>
                <a:spcAft>
                  <a:spcPts val="755"/>
                </a:spcAft>
              </a:pPr>
              <a:r>
                <a:rPr lang="cy-GB" sz="1200" b="1" kern="1200" dirty="0">
                  <a:solidFill>
                    <a:srgbClr val="000000"/>
                  </a:solidFill>
                  <a:effectLst/>
                  <a:ea typeface="Times New Roman" panose="02020603050405020304" pitchFamily="18" charset="0"/>
                  <a:cs typeface="Times New Roman" panose="02020603050405020304" pitchFamily="18" charset="0"/>
                </a:rPr>
                <a:t>Parhau ar yr haen </a:t>
              </a:r>
              <a:r>
                <a:rPr lang="cy-GB" sz="1200" b="1" u="sng" kern="1200" dirty="0">
                  <a:solidFill>
                    <a:srgbClr val="000000"/>
                  </a:solidFill>
                  <a:effectLst/>
                  <a:ea typeface="Times New Roman" panose="02020603050405020304" pitchFamily="18" charset="0"/>
                  <a:cs typeface="Times New Roman" panose="02020603050405020304" pitchFamily="18" charset="0"/>
                </a:rPr>
                <a:t>Darpariaeth ychwanegol  </a:t>
              </a:r>
              <a:r>
                <a:rPr lang="cy-GB" sz="1200" b="1" kern="1200" dirty="0">
                  <a:solidFill>
                    <a:srgbClr val="000000"/>
                  </a:solidFill>
                  <a:effectLst/>
                  <a:ea typeface="Times New Roman" panose="02020603050405020304" pitchFamily="18" charset="0"/>
                  <a:cs typeface="Times New Roman" panose="02020603050405020304" pitchFamily="18" charset="0"/>
                </a:rPr>
                <a:t>neu camu lawr i’r haen  </a:t>
              </a:r>
              <a:r>
                <a:rPr lang="cy-GB" sz="1200" b="1" u="sng" kern="1200" dirty="0">
                  <a:solidFill>
                    <a:srgbClr val="000000"/>
                  </a:solidFill>
                  <a:effectLst/>
                  <a:ea typeface="Times New Roman" panose="02020603050405020304" pitchFamily="18" charset="0"/>
                  <a:cs typeface="Times New Roman" panose="02020603050405020304" pitchFamily="18" charset="0"/>
                </a:rPr>
                <a:t>Darpariaeth Gyffredinol wedi’i dargedu</a:t>
              </a:r>
              <a:endParaRPr lang="cy-GB" dirty="0">
                <a:effectLst/>
                <a:latin typeface="Times New Roman" panose="02020603050405020304" pitchFamily="18" charset="0"/>
                <a:ea typeface="Times New Roman" panose="02020603050405020304" pitchFamily="18" charset="0"/>
              </a:endParaRPr>
            </a:p>
            <a:p>
              <a:pPr algn="ctr" eaLnBrk="0" fontAlgn="base" hangingPunct="0">
                <a:lnSpc>
                  <a:spcPct val="90000"/>
                </a:lnSpc>
                <a:spcAft>
                  <a:spcPts val="755"/>
                </a:spcAft>
              </a:pPr>
              <a:r>
                <a:rPr lang="cy-GB" sz="900" dirty="0">
                  <a:effectLst/>
                  <a:latin typeface="Times New Roman" panose="02020603050405020304" pitchFamily="18" charset="0"/>
                  <a:ea typeface="Times New Roman" panose="02020603050405020304" pitchFamily="18" charset="0"/>
                </a:rPr>
                <a:t> </a:t>
              </a:r>
              <a:endParaRPr lang="cy-GB" sz="1200" dirty="0">
                <a:effectLst/>
                <a:latin typeface="Times New Roman" panose="02020603050405020304" pitchFamily="18" charset="0"/>
                <a:ea typeface="Times New Roman" panose="02020603050405020304" pitchFamily="18" charset="0"/>
              </a:endParaRPr>
            </a:p>
          </p:txBody>
        </p:sp>
      </p:grpSp>
      <p:grpSp>
        <p:nvGrpSpPr>
          <p:cNvPr id="23567" name="Grwpio 19"/>
          <p:cNvGrpSpPr>
            <a:grpSpLocks/>
          </p:cNvGrpSpPr>
          <p:nvPr/>
        </p:nvGrpSpPr>
        <p:grpSpPr bwMode="auto">
          <a:xfrm>
            <a:off x="1444625" y="3200400"/>
            <a:ext cx="563563" cy="630238"/>
            <a:chOff x="6089566" y="741154"/>
            <a:chExt cx="562905" cy="658207"/>
          </a:xfrm>
        </p:grpSpPr>
        <p:sp>
          <p:nvSpPr>
            <p:cNvPr id="21" name="Saeth i Lawr 20"/>
            <p:cNvSpPr/>
            <p:nvPr/>
          </p:nvSpPr>
          <p:spPr>
            <a:xfrm>
              <a:off x="6089566" y="741154"/>
              <a:ext cx="562905" cy="658207"/>
            </a:xfrm>
            <a:prstGeom prst="downArrow">
              <a:avLst>
                <a:gd name="adj1" fmla="val 55000"/>
                <a:gd name="adj2" fmla="val 45000"/>
              </a:avLst>
            </a:prstGeom>
            <a:solidFill>
              <a:srgbClr val="ED8BEF">
                <a:alpha val="90000"/>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22" name="Saeth i Lawr 4"/>
            <p:cNvSpPr txBox="1"/>
            <p:nvPr/>
          </p:nvSpPr>
          <p:spPr>
            <a:xfrm>
              <a:off x="6216418" y="741154"/>
              <a:ext cx="309202" cy="5183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9370" tIns="39370" rIns="39370" bIns="39370" spcCol="1270" anchor="ctr"/>
            <a:lstStyle/>
            <a:p>
              <a:pPr algn="ctr" defTabSz="1377950">
                <a:lnSpc>
                  <a:spcPct val="90000"/>
                </a:lnSpc>
                <a:spcAft>
                  <a:spcPct val="35000"/>
                </a:spcAft>
                <a:defRPr/>
              </a:pPr>
              <a:endParaRPr lang="cy-GB" sz="3100" dirty="0"/>
            </a:p>
          </p:txBody>
        </p:sp>
      </p:grpSp>
      <p:sp>
        <p:nvSpPr>
          <p:cNvPr id="31" name="Blwch Testun 30"/>
          <p:cNvSpPr txBox="1"/>
          <p:nvPr/>
        </p:nvSpPr>
        <p:spPr>
          <a:xfrm>
            <a:off x="1031875" y="3389313"/>
            <a:ext cx="1389063" cy="263525"/>
          </a:xfrm>
          <a:prstGeom prst="rect">
            <a:avLst/>
          </a:prstGeom>
          <a:noFill/>
        </p:spPr>
        <p:txBody>
          <a:bodyPr>
            <a:spAutoFit/>
          </a:bodyPr>
          <a:lstStyle/>
          <a:p>
            <a:pPr algn="ctr">
              <a:defRPr/>
            </a:pPr>
            <a:r>
              <a:rPr lang="cy-GB" sz="1100" dirty="0">
                <a:solidFill>
                  <a:schemeClr val="tx1"/>
                </a:solidFill>
                <a:latin typeface="+mn-lt"/>
              </a:rPr>
              <a:t>Cynnydd</a:t>
            </a:r>
          </a:p>
        </p:txBody>
      </p:sp>
    </p:spTree>
    <p:extLst>
      <p:ext uri="{BB962C8B-B14F-4D97-AF65-F5344CB8AC3E}">
        <p14:creationId xmlns:p14="http://schemas.microsoft.com/office/powerpoint/2010/main" val="2133553144"/>
      </p:ext>
    </p:extLst>
  </p:cSld>
  <p:clrMapOvr>
    <a:masterClrMapping/>
  </p:clrMapOvr>
  <p:transition spd="slow"/>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38100" y="4073525"/>
            <a:ext cx="8991600" cy="3027363"/>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4" name="Picture 13" descr="Screen Clipping"/>
          <p:cNvPicPr>
            <a:picLocks noChangeAspect="1"/>
          </p:cNvPicPr>
          <p:nvPr/>
        </p:nvPicPr>
        <p:blipFill rotWithShape="1">
          <a:blip r:embed="rId3">
            <a:extLst>
              <a:ext uri="{28A0092B-C50C-407E-A947-70E740481C1C}">
                <a14:useLocalDpi xmlns:a14="http://schemas.microsoft.com/office/drawing/2010/main" val="0"/>
              </a:ext>
            </a:extLst>
          </a:blip>
          <a:srcRect t="26918" r="74971" b="17871"/>
          <a:stretch/>
        </p:blipFill>
        <p:spPr>
          <a:xfrm>
            <a:off x="-38100" y="1050460"/>
            <a:ext cx="1979837" cy="5330469"/>
          </a:xfrm>
          <a:prstGeom prst="rect">
            <a:avLst/>
          </a:prstGeom>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9220" name="Rectangle 2"/>
          <p:cNvSpPr txBox="1">
            <a:spLocks noChangeArrowheads="1"/>
          </p:cNvSpPr>
          <p:nvPr/>
        </p:nvSpPr>
        <p:spPr bwMode="auto">
          <a:xfrm>
            <a:off x="53975" y="47625"/>
            <a:ext cx="9090025" cy="95250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4400" dirty="0" smtClean="0">
                <a:latin typeface="Calibri Light" panose="020F0302020204030204" pitchFamily="34" charset="0"/>
              </a:rPr>
              <a:t>Beth </a:t>
            </a:r>
            <a:r>
              <a:rPr lang="en-US" altLang="en-US" sz="4400" dirty="0" err="1" smtClean="0">
                <a:latin typeface="Calibri Light" panose="020F0302020204030204" pitchFamily="34" charset="0"/>
              </a:rPr>
              <a:t>sydd</a:t>
            </a:r>
            <a:r>
              <a:rPr lang="en-US" altLang="en-US" sz="4400" dirty="0" smtClean="0">
                <a:latin typeface="Calibri Light" panose="020F0302020204030204" pitchFamily="34" charset="0"/>
              </a:rPr>
              <a:t> </a:t>
            </a:r>
            <a:r>
              <a:rPr lang="en-US" altLang="en-US" sz="4400" dirty="0" err="1" smtClean="0">
                <a:latin typeface="Calibri Light" panose="020F0302020204030204" pitchFamily="34" charset="0"/>
              </a:rPr>
              <a:t>angen</a:t>
            </a:r>
            <a:r>
              <a:rPr lang="en-US" altLang="en-US" sz="4400" dirty="0" smtClean="0">
                <a:latin typeface="Calibri Light" panose="020F0302020204030204" pitchFamily="34" charset="0"/>
              </a:rPr>
              <a:t> </a:t>
            </a:r>
            <a:r>
              <a:rPr lang="en-US" altLang="en-US" sz="4400" dirty="0" err="1" smtClean="0">
                <a:latin typeface="Calibri Light" panose="020F0302020204030204" pitchFamily="34" charset="0"/>
              </a:rPr>
              <a:t>ei</a:t>
            </a:r>
            <a:r>
              <a:rPr lang="en-US" altLang="en-US" sz="4400" dirty="0" smtClean="0">
                <a:latin typeface="Calibri Light" panose="020F0302020204030204" pitchFamily="34" charset="0"/>
              </a:rPr>
              <a:t> </a:t>
            </a:r>
            <a:r>
              <a:rPr lang="en-US" altLang="en-US" sz="4400" dirty="0" err="1" smtClean="0">
                <a:latin typeface="Calibri Light" panose="020F0302020204030204" pitchFamily="34" charset="0"/>
              </a:rPr>
              <a:t>gofnodi</a:t>
            </a:r>
            <a:r>
              <a:rPr lang="en-US" altLang="en-US" sz="4400" dirty="0" smtClean="0">
                <a:latin typeface="Calibri Light" panose="020F0302020204030204" pitchFamily="34" charset="0"/>
              </a:rPr>
              <a:t> </a:t>
            </a:r>
            <a:r>
              <a:rPr lang="en-US" altLang="en-US" sz="4400" dirty="0" err="1" smtClean="0">
                <a:latin typeface="Calibri Light" panose="020F0302020204030204" pitchFamily="34" charset="0"/>
              </a:rPr>
              <a:t>ar</a:t>
            </a:r>
            <a:r>
              <a:rPr lang="en-US" altLang="en-US" sz="4400" dirty="0" smtClean="0">
                <a:latin typeface="Calibri Light" panose="020F0302020204030204" pitchFamily="34" charset="0"/>
              </a:rPr>
              <a:t> y FF1</a:t>
            </a:r>
            <a:r>
              <a:rPr lang="en-US" altLang="en-US" sz="4400" dirty="0" smtClean="0">
                <a:solidFill>
                  <a:srgbClr val="FFFFFF"/>
                </a:solidFill>
                <a:latin typeface="Calibri Light" panose="020F0302020204030204" pitchFamily="34" charset="0"/>
              </a:rPr>
              <a:t>?</a:t>
            </a:r>
            <a:endParaRPr lang="en-US" altLang="en-US" sz="3200" dirty="0">
              <a:solidFill>
                <a:srgbClr val="FFFFFF"/>
              </a:solidFill>
              <a:latin typeface="Calibri Light" panose="020F0302020204030204" pitchFamily="34" charset="0"/>
            </a:endParaRPr>
          </a:p>
        </p:txBody>
      </p:sp>
      <p:pic>
        <p:nvPicPr>
          <p:cNvPr id="9221"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3000" y="66532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77100" y="66532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3"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050" y="6643688"/>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922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4A009F8C-E931-47E0-AB6A-2908597E23EC}" type="slidenum">
              <a:rPr lang="en-GB" altLang="en-US" sz="900" b="0" smtClean="0">
                <a:solidFill>
                  <a:srgbClr val="898989"/>
                </a:solidFill>
              </a:rPr>
              <a:pPr eaLnBrk="1" hangingPunct="1">
                <a:lnSpc>
                  <a:spcPct val="100000"/>
                </a:lnSpc>
                <a:spcBef>
                  <a:spcPct val="0"/>
                </a:spcBef>
                <a:buFontTx/>
                <a:buNone/>
              </a:pPr>
              <a:t>56</a:t>
            </a:fld>
            <a:endParaRPr lang="en-GB" altLang="en-US" sz="900" b="0" smtClean="0">
              <a:solidFill>
                <a:srgbClr val="898989"/>
              </a:solidFill>
            </a:endParaRPr>
          </a:p>
        </p:txBody>
      </p:sp>
      <p:sp>
        <p:nvSpPr>
          <p:cNvPr id="9225"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2" name="Text Box 38"/>
          <p:cNvSpPr txBox="1"/>
          <p:nvPr/>
        </p:nvSpPr>
        <p:spPr>
          <a:xfrm>
            <a:off x="1779908" y="1263175"/>
            <a:ext cx="7173592" cy="2111849"/>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cy-GB" sz="1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Enghreifftiau posib</a:t>
            </a:r>
            <a:endParaRPr lang="cy-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b="1" dirty="0">
                <a:effectLst/>
                <a:latin typeface="Calibri" panose="020F0502020204030204" pitchFamily="34" charset="0"/>
                <a:ea typeface="Calibri" panose="020F0502020204030204" pitchFamily="34" charset="0"/>
                <a:cs typeface="Times New Roman" panose="02020603050405020304" pitchFamily="18" charset="0"/>
              </a:rPr>
              <a:t>Cyfarfod cychwynnol:</a:t>
            </a:r>
            <a:r>
              <a:rPr lang="cy-GB" dirty="0">
                <a:effectLst/>
                <a:latin typeface="Calibri" panose="020F0502020204030204" pitchFamily="34" charset="0"/>
                <a:ea typeface="Calibri" panose="020F0502020204030204" pitchFamily="34" charset="0"/>
                <a:cs typeface="Times New Roman" panose="02020603050405020304" pitchFamily="18" charset="0"/>
              </a:rPr>
              <a:t> Pam bod angen trafodaeth? -  (gall y rhiant, asiantaethau  neu leoliad fynegi pryder)</a:t>
            </a:r>
          </a:p>
          <a:p>
            <a:pPr>
              <a:lnSpc>
                <a:spcPct val="107000"/>
              </a:lnSpc>
              <a:spcAft>
                <a:spcPts val="800"/>
              </a:spcAft>
            </a:pPr>
            <a:r>
              <a:rPr lang="cy-GB" b="1" dirty="0">
                <a:effectLst/>
                <a:latin typeface="Calibri" panose="020F0502020204030204" pitchFamily="34" charset="0"/>
                <a:ea typeface="Calibri" panose="020F0502020204030204" pitchFamily="34" charset="0"/>
                <a:cs typeface="Times New Roman" panose="02020603050405020304" pitchFamily="18" charset="0"/>
              </a:rPr>
              <a:t>Cyfarfod adolygu:</a:t>
            </a:r>
            <a:r>
              <a:rPr lang="cy-GB" dirty="0">
                <a:effectLst/>
                <a:latin typeface="Calibri" panose="020F0502020204030204" pitchFamily="34" charset="0"/>
                <a:ea typeface="Calibri" panose="020F0502020204030204" pitchFamily="34" charset="0"/>
                <a:cs typeface="Times New Roman" panose="02020603050405020304" pitchFamily="18" charset="0"/>
              </a:rPr>
              <a:t> trafod cynnydd yn erbyn targedau osodwyd. Rhannu beth sy’n gweithio / ddim yn gweithio. Diweddariadau asiantaethau eraill</a:t>
            </a:r>
          </a:p>
        </p:txBody>
      </p:sp>
      <p:sp>
        <p:nvSpPr>
          <p:cNvPr id="13" name="Text Box 39"/>
          <p:cNvSpPr txBox="1"/>
          <p:nvPr/>
        </p:nvSpPr>
        <p:spPr>
          <a:xfrm>
            <a:off x="1779908" y="3504184"/>
            <a:ext cx="7154007" cy="2888109"/>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cy-GB" sz="1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Enghreifftiau posib</a:t>
            </a:r>
            <a:endParaRPr lang="cy-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cy-GB" sz="1600" b="1" dirty="0">
                <a:effectLst/>
                <a:latin typeface="Calibri" panose="020F0502020204030204" pitchFamily="34" charset="0"/>
                <a:ea typeface="Calibri" panose="020F0502020204030204" pitchFamily="34" charset="0"/>
                <a:cs typeface="Times New Roman" panose="02020603050405020304" pitchFamily="18" charset="0"/>
              </a:rPr>
              <a:t>Cyfarfod cychwynnol</a:t>
            </a:r>
            <a:r>
              <a:rPr lang="cy-GB" sz="1600" dirty="0">
                <a:effectLst/>
                <a:latin typeface="Calibri" panose="020F0502020204030204" pitchFamily="34" charset="0"/>
                <a:ea typeface="Calibri" panose="020F0502020204030204" pitchFamily="34" charset="0"/>
                <a:cs typeface="Times New Roman" panose="02020603050405020304" pitchFamily="18" charset="0"/>
              </a:rPr>
              <a:t>:  cyfeirio at </a:t>
            </a:r>
            <a:r>
              <a:rPr lang="cy-GB" sz="1600" dirty="0" smtClean="0">
                <a:effectLst/>
                <a:latin typeface="Calibri" panose="020F0502020204030204" pitchFamily="34" charset="0"/>
                <a:ea typeface="Calibri" panose="020F0502020204030204" pitchFamily="34" charset="0"/>
                <a:cs typeface="Times New Roman" panose="02020603050405020304" pitchFamily="18" charset="0"/>
              </a:rPr>
              <a:t>wasanaeth </a:t>
            </a:r>
            <a:r>
              <a:rPr lang="cy-GB" sz="1600" dirty="0">
                <a:effectLst/>
                <a:latin typeface="Calibri" panose="020F0502020204030204" pitchFamily="34" charset="0"/>
                <a:ea typeface="Calibri" panose="020F0502020204030204" pitchFamily="34" charset="0"/>
                <a:cs typeface="Times New Roman" panose="02020603050405020304" pitchFamily="18" charset="0"/>
              </a:rPr>
              <a:t>penodol </a:t>
            </a:r>
            <a:r>
              <a:rPr lang="cy-GB" sz="1600" dirty="0" smtClean="0">
                <a:effectLst/>
                <a:latin typeface="Calibri" panose="020F0502020204030204" pitchFamily="34" charset="0"/>
                <a:ea typeface="Calibri" panose="020F0502020204030204" pitchFamily="34" charset="0"/>
                <a:cs typeface="Times New Roman" panose="02020603050405020304" pitchFamily="18" charset="0"/>
              </a:rPr>
              <a:t>e.e. </a:t>
            </a:r>
            <a:r>
              <a:rPr lang="cy-GB" sz="1600" dirty="0">
                <a:effectLst/>
                <a:latin typeface="Calibri" panose="020F0502020204030204" pitchFamily="34" charset="0"/>
                <a:ea typeface="Calibri" panose="020F0502020204030204" pitchFamily="34" charset="0"/>
                <a:cs typeface="Times New Roman" panose="02020603050405020304" pitchFamily="18" charset="0"/>
              </a:rPr>
              <a:t>Gwasanaeth Therapi Iaith, Therapi </a:t>
            </a:r>
            <a:r>
              <a:rPr lang="cy-GB" sz="1600" dirty="0" smtClean="0">
                <a:effectLst/>
                <a:latin typeface="Calibri" panose="020F0502020204030204" pitchFamily="34" charset="0"/>
                <a:ea typeface="Calibri" panose="020F0502020204030204" pitchFamily="34" charset="0"/>
                <a:cs typeface="Times New Roman" panose="02020603050405020304" pitchFamily="18" charset="0"/>
              </a:rPr>
              <a:t>Galwedigaethol. </a:t>
            </a:r>
            <a:r>
              <a:rPr lang="cy-GB" sz="1600" dirty="0">
                <a:effectLst/>
                <a:latin typeface="Calibri" panose="020F0502020204030204" pitchFamily="34" charset="0"/>
                <a:ea typeface="Calibri" panose="020F0502020204030204" pitchFamily="34" charset="0"/>
                <a:cs typeface="Times New Roman" panose="02020603050405020304" pitchFamily="18" charset="0"/>
              </a:rPr>
              <a:t>Cysylltu gyda’r athrawes arbenigol i arsylwi a / neu ymgynghori. Nodi’r  math o strategaethau ac adnoddau bydd yn cael eu defnyddio </a:t>
            </a:r>
            <a:r>
              <a:rPr lang="cy-GB" sz="1600" dirty="0" smtClean="0">
                <a:effectLst/>
                <a:latin typeface="Calibri" panose="020F0502020204030204" pitchFamily="34" charset="0"/>
                <a:ea typeface="Calibri" panose="020F0502020204030204" pitchFamily="34" charset="0"/>
                <a:cs typeface="Times New Roman" panose="02020603050405020304" pitchFamily="18" charset="0"/>
              </a:rPr>
              <a:t>e.e. </a:t>
            </a:r>
            <a:r>
              <a:rPr lang="cy-GB" sz="1600" dirty="0">
                <a:effectLst/>
                <a:latin typeface="Calibri" panose="020F0502020204030204" pitchFamily="34" charset="0"/>
                <a:ea typeface="Calibri" panose="020F0502020204030204" pitchFamily="34" charset="0"/>
                <a:cs typeface="Times New Roman" panose="02020603050405020304" pitchFamily="18" charset="0"/>
              </a:rPr>
              <a:t>sesiwn targedu </a:t>
            </a:r>
            <a:r>
              <a:rPr lang="cy-GB" sz="1600" dirty="0" err="1">
                <a:effectLst/>
                <a:latin typeface="Calibri" panose="020F0502020204030204" pitchFamily="34" charset="0"/>
                <a:ea typeface="Calibri" panose="020F0502020204030204" pitchFamily="34" charset="0"/>
                <a:cs typeface="Times New Roman" panose="02020603050405020304" pitchFamily="18" charset="0"/>
              </a:rPr>
              <a:t>WellComm</a:t>
            </a:r>
            <a:r>
              <a:rPr lang="cy-GB" sz="1600" dirty="0">
                <a:effectLst/>
                <a:latin typeface="Calibri" panose="020F0502020204030204" pitchFamily="34" charset="0"/>
                <a:ea typeface="Calibri" panose="020F0502020204030204" pitchFamily="34" charset="0"/>
                <a:cs typeface="Times New Roman" panose="02020603050405020304" pitchFamily="18" charset="0"/>
              </a:rPr>
              <a:t> ychwanegol, cerdyn rŵan ac wedyn (gweler ddogfen map darpariaeth</a:t>
            </a:r>
            <a:r>
              <a:rPr lang="cy-GB" sz="1600" dirty="0">
                <a:latin typeface="Calibri" panose="020F0502020204030204" pitchFamily="34" charset="0"/>
                <a:ea typeface="Calibri" panose="020F0502020204030204" pitchFamily="34" charset="0"/>
                <a:cs typeface="Times New Roman" panose="02020603050405020304" pitchFamily="18" charset="0"/>
              </a:rPr>
              <a:t>) Camau gweithredu </a:t>
            </a:r>
            <a:r>
              <a:rPr lang="cy-GB" sz="1600" b="1" dirty="0" smtClean="0">
                <a:latin typeface="Calibri" panose="020F0502020204030204" pitchFamily="34" charset="0"/>
                <a:ea typeface="Calibri" panose="020F0502020204030204" pitchFamily="34" charset="0"/>
                <a:cs typeface="Times New Roman" panose="02020603050405020304" pitchFamily="18" charset="0"/>
              </a:rPr>
              <a:t>Cyfarfod </a:t>
            </a:r>
            <a:r>
              <a:rPr lang="cy-GB" sz="1600" b="1" dirty="0">
                <a:latin typeface="Calibri" panose="020F0502020204030204" pitchFamily="34" charset="0"/>
                <a:ea typeface="Calibri" panose="020F0502020204030204" pitchFamily="34" charset="0"/>
                <a:cs typeface="Times New Roman" panose="02020603050405020304" pitchFamily="18" charset="0"/>
              </a:rPr>
              <a:t>adolygu</a:t>
            </a:r>
            <a:r>
              <a:rPr lang="cy-GB" sz="1600" dirty="0">
                <a:latin typeface="Calibri" panose="020F0502020204030204" pitchFamily="34" charset="0"/>
                <a:ea typeface="Calibri" panose="020F0502020204030204" pitchFamily="34" charset="0"/>
                <a:cs typeface="Times New Roman" panose="02020603050405020304" pitchFamily="18" charset="0"/>
              </a:rPr>
              <a:t>: Ymateb i beth sydd ddim yn gweithio. Nodi os oes angen addasu’r math o strategaethau ac adnoddau sy’n cael eu defnyddio. Trefniadau cyfarfod nesaf. Cyfeirio at asiantaeth.  Cysylltu gyda’r athrawes arbenigol i arsylwi a / neu ymgynghori. Camau gweithredu clir yn nodi Beth?, Pwy? a Pryd?</a:t>
            </a:r>
          </a:p>
          <a:p>
            <a:pPr>
              <a:lnSpc>
                <a:spcPct val="107000"/>
              </a:lnSpc>
              <a:spcAft>
                <a:spcPts val="800"/>
              </a:spcAft>
            </a:pPr>
            <a:r>
              <a:rPr lang="cy-GB" sz="1600" dirty="0" smtClean="0">
                <a:latin typeface="Calibri" panose="020F0502020204030204" pitchFamily="34" charset="0"/>
                <a:ea typeface="Calibri" panose="020F0502020204030204" pitchFamily="34" charset="0"/>
                <a:cs typeface="Times New Roman" panose="02020603050405020304" pitchFamily="18" charset="0"/>
              </a:rPr>
              <a:t>r </a:t>
            </a:r>
            <a:r>
              <a:rPr lang="cy-GB" sz="1600" dirty="0">
                <a:latin typeface="Calibri" panose="020F0502020204030204" pitchFamily="34" charset="0"/>
                <a:ea typeface="Calibri" panose="020F0502020204030204" pitchFamily="34" charset="0"/>
                <a:cs typeface="Times New Roman" panose="02020603050405020304" pitchFamily="18" charset="0"/>
              </a:rPr>
              <a:t>yn nodi Beth?, Pwy? a Pryd?</a:t>
            </a:r>
          </a:p>
          <a:p>
            <a:pPr>
              <a:lnSpc>
                <a:spcPct val="107000"/>
              </a:lnSpc>
              <a:spcAft>
                <a:spcPts val="800"/>
              </a:spcAft>
            </a:pPr>
            <a:r>
              <a:rPr lang="cy-GB" sz="1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339017296"/>
      </p:ext>
    </p:extLst>
  </p:cSld>
  <p:clrMapOvr>
    <a:masterClrMapping/>
  </p:clrMapOvr>
  <p:transition spd="slow"/>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677108"/>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endParaRPr lang="en-GB" dirty="0">
              <a:latin typeface="Nunito"/>
              <a:ea typeface="Nunito"/>
              <a:cs typeface="Nunito"/>
              <a:sym typeface="Nunito"/>
            </a:endParaRPr>
          </a:p>
        </p:txBody>
      </p:sp>
      <p:pic>
        <p:nvPicPr>
          <p:cNvPr id="1126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12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D75291AC-C236-4484-B0CE-736F8284DB05}" type="slidenum">
              <a:rPr lang="en-GB" altLang="en-US" sz="900" b="0" smtClean="0">
                <a:solidFill>
                  <a:srgbClr val="898989"/>
                </a:solidFill>
              </a:rPr>
              <a:pPr eaLnBrk="1" hangingPunct="1">
                <a:lnSpc>
                  <a:spcPct val="100000"/>
                </a:lnSpc>
                <a:spcBef>
                  <a:spcPct val="0"/>
                </a:spcBef>
                <a:buFontTx/>
                <a:buNone/>
              </a:pPr>
              <a:t>57</a:t>
            </a:fld>
            <a:endParaRPr lang="en-GB" altLang="en-US" sz="900" b="0" smtClean="0">
              <a:solidFill>
                <a:srgbClr val="898989"/>
              </a:solidFill>
            </a:endParaRPr>
          </a:p>
        </p:txBody>
      </p:sp>
      <p:sp>
        <p:nvSpPr>
          <p:cNvPr id="1127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1273" name="Rectangle 2"/>
          <p:cNvSpPr txBox="1">
            <a:spLocks noChangeArrowheads="1"/>
          </p:cNvSpPr>
          <p:nvPr/>
        </p:nvSpPr>
        <p:spPr bwMode="auto">
          <a:xfrm>
            <a:off x="158750" y="30163"/>
            <a:ext cx="8794750" cy="70643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latin typeface="Calibri Light" panose="020F0302020204030204" pitchFamily="34" charset="0"/>
              </a:rPr>
              <a:t>Pwyntiau</a:t>
            </a:r>
            <a:r>
              <a:rPr lang="en-US" altLang="en-US" sz="3600" dirty="0" smtClean="0">
                <a:latin typeface="Calibri Light" panose="020F0302020204030204" pitchFamily="34" charset="0"/>
              </a:rPr>
              <a:t> </a:t>
            </a:r>
            <a:r>
              <a:rPr lang="en-US" altLang="en-US" sz="3600" dirty="0" err="1" smtClean="0">
                <a:latin typeface="Calibri Light" panose="020F0302020204030204" pitchFamily="34" charset="0"/>
              </a:rPr>
              <a:t>Pwysig</a:t>
            </a:r>
            <a:endParaRPr lang="en-US" altLang="en-US" sz="3600" dirty="0">
              <a:latin typeface="Calibri Light" panose="020F0302020204030204" pitchFamily="34" charset="0"/>
            </a:endParaRPr>
          </a:p>
        </p:txBody>
      </p:sp>
      <p:pic>
        <p:nvPicPr>
          <p:cNvPr id="11275"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3643312" y="878153"/>
            <a:ext cx="15113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2065"/>
          <p:cNvSpPr txBox="1"/>
          <p:nvPr/>
        </p:nvSpPr>
        <p:spPr>
          <a:xfrm>
            <a:off x="391171" y="1988944"/>
            <a:ext cx="8015581" cy="3567796"/>
          </a:xfrm>
          <a:prstGeom prst="rect">
            <a:avLst/>
          </a:prstGeom>
          <a:solidFill>
            <a:sysClr val="window" lastClr="FFFFFF"/>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lang="cy-GB" sz="2000" kern="0" dirty="0" smtClean="0">
                <a:solidFill>
                  <a:sysClr val="windowText" lastClr="000000"/>
                </a:solidFill>
                <a:highlight>
                  <a:srgbClr val="FFFF00"/>
                </a:highlight>
                <a:latin typeface="Calibri" panose="020F0502020204030204" pitchFamily="34" charset="0"/>
                <a:ea typeface="Calibri" panose="020F0502020204030204" pitchFamily="34" charset="0"/>
                <a:cs typeface="Times New Roman" panose="02020603050405020304" pitchFamily="18" charset="0"/>
              </a:rPr>
              <a:t>Adolygu</a:t>
            </a:r>
          </a:p>
          <a:p>
            <a:pPr marL="0" marR="0" lvl="0" indent="0" algn="ctr"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Mae’n bwysig gwahodd pawb sy’n ymwneud â’r plentyn e.e. Plant Dechrau’n Deg: YI a Gweithiwr Cefnogi Teulu</a:t>
            </a:r>
            <a:r>
              <a:rPr kumimoji="0" lang="cy-GB" sz="2000" b="0" i="0" u="none" strike="noStrike" kern="0" cap="none" spc="0" normalizeH="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(Gweithio efo plant 0-5 oed)</a:t>
            </a:r>
            <a:endPar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endParaRPr lang="cy-GB" sz="2000" kern="0" noProof="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lang="cy-GB" sz="2000" kern="0" noProof="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Diwedd Tymor yr Haf, mae’n bwysig gwahodd </a:t>
            </a:r>
            <a:r>
              <a:rPr lang="cy-GB" sz="2000" b="1" kern="0" noProof="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yr Ysgol Gynradd </a:t>
            </a:r>
            <a:r>
              <a:rPr lang="cy-GB" sz="2000" kern="0" noProof="0" dirty="0" smtClean="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bydd y plentyn yn trosglwyddo.</a:t>
            </a:r>
            <a:endPar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smtClean="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endParaRPr lang="cy-GB" sz="2000" kern="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endParaRPr kumimoji="0" lang="cy-GB" sz="20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cy-GB" sz="11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506431842"/>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024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6150" y="6426200"/>
            <a:ext cx="1042988" cy="388938"/>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02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0DC5FF57-F94B-408C-9DF1-95E2B0E13DB3}" type="slidenum">
              <a:rPr lang="en-GB" altLang="en-US" sz="900" b="0" smtClean="0">
                <a:solidFill>
                  <a:srgbClr val="898989"/>
                </a:solidFill>
              </a:rPr>
              <a:pPr eaLnBrk="1" hangingPunct="1">
                <a:lnSpc>
                  <a:spcPct val="100000"/>
                </a:lnSpc>
                <a:spcBef>
                  <a:spcPct val="0"/>
                </a:spcBef>
                <a:buFontTx/>
                <a:buNone/>
              </a:pPr>
              <a:t>58</a:t>
            </a:fld>
            <a:endParaRPr lang="en-GB" altLang="en-US" sz="900" b="0" smtClean="0">
              <a:solidFill>
                <a:srgbClr val="898989"/>
              </a:solidFill>
            </a:endParaRPr>
          </a:p>
        </p:txBody>
      </p:sp>
      <p:sp>
        <p:nvSpPr>
          <p:cNvPr id="1024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sp>
        <p:nvSpPr>
          <p:cNvPr id="10249" name="Rectangle 2"/>
          <p:cNvSpPr txBox="1">
            <a:spLocks noChangeArrowheads="1"/>
          </p:cNvSpPr>
          <p:nvPr/>
        </p:nvSpPr>
        <p:spPr bwMode="auto">
          <a:xfrm>
            <a:off x="100013" y="44450"/>
            <a:ext cx="8794750" cy="650875"/>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a:latin typeface="Calibri Light" panose="020F0302020204030204" pitchFamily="34" charset="0"/>
              </a:rPr>
              <a:t>Ff2: </a:t>
            </a:r>
            <a:r>
              <a:rPr lang="en-US" altLang="en-US" sz="3600" dirty="0" err="1" smtClean="0">
                <a:latin typeface="Calibri Light" panose="020F0302020204030204" pitchFamily="34" charset="0"/>
              </a:rPr>
              <a:t>Adolygu</a:t>
            </a:r>
            <a:r>
              <a:rPr lang="en-US" altLang="en-US" sz="3600" dirty="0" smtClean="0">
                <a:latin typeface="Calibri Light" panose="020F0302020204030204" pitchFamily="34" charset="0"/>
              </a:rPr>
              <a:t> </a:t>
            </a:r>
            <a:r>
              <a:rPr lang="en-US" altLang="en-US" sz="3600" dirty="0" err="1">
                <a:latin typeface="Calibri Light" panose="020F0302020204030204" pitchFamily="34" charset="0"/>
              </a:rPr>
              <a:t>gwybodaeth</a:t>
            </a:r>
            <a:r>
              <a:rPr lang="en-US" altLang="en-US" sz="3600" dirty="0">
                <a:latin typeface="Calibri Light" panose="020F0302020204030204" pitchFamily="34" charset="0"/>
              </a:rPr>
              <a:t> </a:t>
            </a:r>
            <a:r>
              <a:rPr lang="en-US" altLang="en-US" sz="3600" dirty="0" err="1">
                <a:latin typeface="Calibri Light" panose="020F0302020204030204" pitchFamily="34" charset="0"/>
              </a:rPr>
              <a:t>craidd</a:t>
            </a:r>
            <a:endParaRPr lang="en-US" altLang="en-US" sz="3600" dirty="0">
              <a:latin typeface="Calibri Light" panose="020F0302020204030204" pitchFamily="34" charset="0"/>
            </a:endParaRPr>
          </a:p>
        </p:txBody>
      </p:sp>
      <p:pic>
        <p:nvPicPr>
          <p:cNvPr id="10251" name="Llun 9"/>
          <p:cNvPicPr>
            <a:picLocks noChangeAspect="1"/>
          </p:cNvPicPr>
          <p:nvPr/>
        </p:nvPicPr>
        <p:blipFill>
          <a:blip r:embed="rId6">
            <a:extLst>
              <a:ext uri="{28A0092B-C50C-407E-A947-70E740481C1C}">
                <a14:useLocalDpi xmlns:a14="http://schemas.microsoft.com/office/drawing/2010/main" val="0"/>
              </a:ext>
            </a:extLst>
          </a:blip>
          <a:srcRect b="12222"/>
          <a:stretch>
            <a:fillRect/>
          </a:stretch>
        </p:blipFill>
        <p:spPr bwMode="auto">
          <a:xfrm>
            <a:off x="5521131" y="3861594"/>
            <a:ext cx="238601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0391" y="1053350"/>
            <a:ext cx="4601217" cy="5372850"/>
          </a:xfrm>
          <a:prstGeom prst="rect">
            <a:avLst/>
          </a:prstGeom>
        </p:spPr>
      </p:pic>
      <p:sp>
        <p:nvSpPr>
          <p:cNvPr id="4" name="TextBox 3"/>
          <p:cNvSpPr txBox="1"/>
          <p:nvPr/>
        </p:nvSpPr>
        <p:spPr>
          <a:xfrm>
            <a:off x="5430129" y="1053350"/>
            <a:ext cx="2909009" cy="2308324"/>
          </a:xfrm>
          <a:prstGeom prst="rect">
            <a:avLst/>
          </a:prstGeom>
          <a:noFill/>
        </p:spPr>
        <p:txBody>
          <a:bodyPr wrap="square" rtlCol="0">
            <a:spAutoFit/>
          </a:bodyPr>
          <a:lstStyle/>
          <a:p>
            <a:r>
              <a:rPr lang="cy-GB" dirty="0" smtClean="0"/>
              <a:t>Oes angen newid unrhyw wybodaeth neu ychwanegu / dileu gwahoddiadau cyfrannu at y proffil.</a:t>
            </a:r>
          </a:p>
          <a:p>
            <a:r>
              <a:rPr lang="cy-GB" dirty="0" smtClean="0"/>
              <a:t>Anfon ffurflen Adolygu Ff2 i sylw Swyddog yr Awdurdod. Ellen Jones yn ystod y cyfnod interim</a:t>
            </a:r>
            <a:endParaRPr lang="cy-GB" dirty="0"/>
          </a:p>
        </p:txBody>
      </p:sp>
    </p:spTree>
    <p:extLst>
      <p:ext uri="{BB962C8B-B14F-4D97-AF65-F5344CB8AC3E}">
        <p14:creationId xmlns:p14="http://schemas.microsoft.com/office/powerpoint/2010/main" val="3150331819"/>
      </p:ext>
    </p:extLst>
  </p:cSld>
  <p:clrMapOvr>
    <a:masterClrMapping/>
  </p:clrMapOvr>
  <p:transition spd="slow"/>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6838" y="3948113"/>
            <a:ext cx="8991601" cy="302736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sp>
        <p:nvSpPr>
          <p:cNvPr id="25604" name="Rectangle 2"/>
          <p:cNvSpPr txBox="1">
            <a:spLocks noChangeArrowheads="1"/>
          </p:cNvSpPr>
          <p:nvPr/>
        </p:nvSpPr>
        <p:spPr bwMode="auto">
          <a:xfrm>
            <a:off x="53975" y="47625"/>
            <a:ext cx="9090025" cy="935038"/>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lnSpc>
                <a:spcPct val="100000"/>
              </a:lnSpc>
              <a:spcBef>
                <a:spcPct val="0"/>
              </a:spcBef>
              <a:buFontTx/>
              <a:buNone/>
            </a:pPr>
            <a:r>
              <a:rPr lang="en-US" altLang="en-US" sz="3600" dirty="0" err="1" smtClean="0">
                <a:latin typeface="Calibri Light" panose="020F0302020204030204" pitchFamily="34" charset="0"/>
              </a:rPr>
              <a:t>Dogfen</a:t>
            </a:r>
            <a:r>
              <a:rPr lang="en-US" altLang="en-US" sz="3600" dirty="0" smtClean="0">
                <a:latin typeface="Calibri Light" panose="020F0302020204030204" pitchFamily="34" charset="0"/>
              </a:rPr>
              <a:t> </a:t>
            </a:r>
            <a:r>
              <a:rPr lang="en-US" altLang="en-US" sz="3600" dirty="0" err="1" smtClean="0">
                <a:latin typeface="Calibri Light" panose="020F0302020204030204" pitchFamily="34" charset="0"/>
              </a:rPr>
              <a:t>atodol</a:t>
            </a:r>
            <a:endParaRPr lang="en-US" altLang="en-US" sz="3600" dirty="0">
              <a:latin typeface="Calibri Light" panose="020F0302020204030204" pitchFamily="34" charset="0"/>
            </a:endParaRPr>
          </a:p>
        </p:txBody>
      </p:sp>
      <p:pic>
        <p:nvPicPr>
          <p:cNvPr id="2560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538913"/>
            <a:ext cx="381000"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850" y="6538913"/>
            <a:ext cx="1042988" cy="388937"/>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7"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577013"/>
            <a:ext cx="496888" cy="385762"/>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560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18CDEA1B-0E3A-453C-B672-34D474DA8486}" type="slidenum">
              <a:rPr lang="en-GB" altLang="en-US" sz="900" b="0" smtClean="0">
                <a:solidFill>
                  <a:srgbClr val="898989"/>
                </a:solidFill>
              </a:rPr>
              <a:pPr eaLnBrk="1" hangingPunct="1">
                <a:lnSpc>
                  <a:spcPct val="100000"/>
                </a:lnSpc>
                <a:spcBef>
                  <a:spcPct val="0"/>
                </a:spcBef>
                <a:buFontTx/>
                <a:buNone/>
              </a:pPr>
              <a:t>59</a:t>
            </a:fld>
            <a:endParaRPr lang="en-GB" altLang="en-US" sz="900" b="0" smtClean="0">
              <a:solidFill>
                <a:srgbClr val="898989"/>
              </a:solidFill>
            </a:endParaRPr>
          </a:p>
        </p:txBody>
      </p:sp>
      <p:pic>
        <p:nvPicPr>
          <p:cNvPr id="2" name="Picture 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66474" y="1116870"/>
            <a:ext cx="3772426" cy="5239481"/>
          </a:xfrm>
          <a:prstGeom prst="rect">
            <a:avLst/>
          </a:prstGeom>
        </p:spPr>
      </p:pic>
    </p:spTree>
    <p:extLst>
      <p:ext uri="{BB962C8B-B14F-4D97-AF65-F5344CB8AC3E}">
        <p14:creationId xmlns:p14="http://schemas.microsoft.com/office/powerpoint/2010/main" val="2917319748"/>
      </p:ext>
    </p:extLst>
  </p:cSld>
  <p:clrMapOvr>
    <a:masterClrMapping/>
  </p:clrMapOvr>
  <p:transition spd="slow"/>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0490" y="422031"/>
            <a:ext cx="7772400" cy="1800664"/>
          </a:xfrm>
          <a:solidFill>
            <a:srgbClr val="578E99"/>
          </a:solidFill>
          <a:ln w="76200">
            <a:solidFill>
              <a:srgbClr val="C62ABB"/>
            </a:solidFill>
          </a:ln>
        </p:spPr>
        <p:txBody>
          <a:bodyPr>
            <a:normAutofit/>
          </a:bodyPr>
          <a:lstStyle/>
          <a:p>
            <a:r>
              <a:rPr lang="cy-GB" dirty="0" smtClean="0"/>
              <a:t>Unrhyw Gwestiwn</a:t>
            </a:r>
            <a:r>
              <a:rPr lang="en-GB" dirty="0" smtClean="0"/>
              <a:t>?</a:t>
            </a:r>
            <a:br>
              <a:rPr lang="en-GB" dirty="0" smtClean="0"/>
            </a:br>
            <a:r>
              <a:rPr lang="en-GB" dirty="0" err="1" smtClean="0"/>
              <a:t>Cofnowch</a:t>
            </a:r>
            <a:r>
              <a:rPr lang="en-GB" dirty="0" smtClean="0"/>
              <a:t> </a:t>
            </a:r>
            <a:r>
              <a:rPr lang="en-GB" dirty="0" err="1" smtClean="0"/>
              <a:t>ar</a:t>
            </a:r>
            <a:r>
              <a:rPr lang="en-GB" dirty="0" smtClean="0"/>
              <a:t> ‘chat’</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0490" y="3367622"/>
            <a:ext cx="3530656" cy="2118394"/>
          </a:xfrm>
          <a:prstGeom prst="rect">
            <a:avLst/>
          </a:prstGeom>
        </p:spPr>
      </p:pic>
      <p:pic>
        <p:nvPicPr>
          <p:cNvPr id="3" name="Llun 2"/>
          <p:cNvPicPr>
            <a:picLocks noChangeAspect="1"/>
          </p:cNvPicPr>
          <p:nvPr/>
        </p:nvPicPr>
        <p:blipFill rotWithShape="1">
          <a:blip r:embed="rId4"/>
          <a:srcRect l="23463" t="7875"/>
          <a:stretch/>
        </p:blipFill>
        <p:spPr>
          <a:xfrm>
            <a:off x="2293033" y="3677111"/>
            <a:ext cx="5508396" cy="2118394"/>
          </a:xfrm>
          <a:prstGeom prst="rect">
            <a:avLst/>
          </a:prstGeom>
        </p:spPr>
      </p:pic>
    </p:spTree>
    <p:extLst>
      <p:ext uri="{BB962C8B-B14F-4D97-AF65-F5344CB8AC3E}">
        <p14:creationId xmlns:p14="http://schemas.microsoft.com/office/powerpoint/2010/main" val="414574915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p:cNvPicPr>
            <a:picLocks noChangeAspect="1"/>
          </p:cNvPicPr>
          <p:nvPr/>
        </p:nvPicPr>
        <p:blipFill>
          <a:blip r:embed="rId3"/>
          <a:stretch>
            <a:fillRect/>
          </a:stretch>
        </p:blipFill>
        <p:spPr>
          <a:xfrm>
            <a:off x="1518228" y="4167448"/>
            <a:ext cx="5857702" cy="2543694"/>
          </a:xfrm>
          <a:prstGeom prst="rect">
            <a:avLst/>
          </a:prstGeom>
        </p:spPr>
      </p:pic>
      <p:pic>
        <p:nvPicPr>
          <p:cNvPr id="16386" name="Picture 11"/>
          <p:cNvPicPr>
            <a:picLocks noChangeAspect="1"/>
          </p:cNvPicPr>
          <p:nvPr/>
        </p:nvPicPr>
        <p:blipFill>
          <a:blip r:embed="rId4"/>
          <a:srcRect/>
          <a:stretch>
            <a:fillRect/>
          </a:stretch>
        </p:blipFill>
        <p:spPr bwMode="auto">
          <a:xfrm>
            <a:off x="1227572" y="1198084"/>
            <a:ext cx="6844145" cy="3485704"/>
          </a:xfrm>
          <a:prstGeom prst="rect">
            <a:avLst/>
          </a:prstGeom>
          <a:noFill/>
          <a:ln w="9525">
            <a:noFill/>
            <a:miter lim="800000"/>
            <a:headEnd/>
            <a:tailEnd/>
          </a:ln>
        </p:spPr>
      </p:pic>
      <p:sp>
        <p:nvSpPr>
          <p:cNvPr id="16387" name="Title 1"/>
          <p:cNvSpPr>
            <a:spLocks noGrp="1"/>
          </p:cNvSpPr>
          <p:nvPr>
            <p:ph type="ctrTitle"/>
          </p:nvPr>
        </p:nvSpPr>
        <p:spPr>
          <a:xfrm>
            <a:off x="1265815" y="391129"/>
            <a:ext cx="6905625" cy="3788497"/>
          </a:xfrm>
        </p:spPr>
        <p:txBody>
          <a:bodyPr>
            <a:normAutofit/>
          </a:bodyPr>
          <a:lstStyle/>
          <a:p>
            <a:pPr eaLnBrk="1" hangingPunct="1">
              <a:lnSpc>
                <a:spcPct val="80000"/>
              </a:lnSpc>
            </a:pPr>
            <a:r>
              <a:rPr lang="cy-GB" sz="5400" b="1" dirty="0" smtClean="0">
                <a:solidFill>
                  <a:srgbClr val="000000"/>
                </a:solidFill>
                <a:latin typeface="Zemke Hand ITC Std" charset="0"/>
                <a:ea typeface="Zemke Hand ITC Std" charset="0"/>
                <a:cs typeface="Zemke Hand ITC Std" charset="0"/>
              </a:rPr>
              <a:t>Ymarfer sy’n canolbwyntio ar yr unigolyn</a:t>
            </a:r>
            <a:br>
              <a:rPr lang="cy-GB" sz="5400" b="1" dirty="0" smtClean="0">
                <a:solidFill>
                  <a:srgbClr val="000000"/>
                </a:solidFill>
                <a:latin typeface="Zemke Hand ITC Std" charset="0"/>
                <a:ea typeface="Zemke Hand ITC Std" charset="0"/>
                <a:cs typeface="Zemke Hand ITC Std" charset="0"/>
              </a:rPr>
            </a:br>
            <a:endParaRPr lang="cy-GB" sz="5400" b="1" dirty="0" smtClean="0">
              <a:solidFill>
                <a:srgbClr val="000000"/>
              </a:solidFill>
              <a:latin typeface="Zemke Hand ITC Std" charset="0"/>
              <a:ea typeface="Zemke Hand ITC Std" charset="0"/>
              <a:cs typeface="Zemke Hand ITC Std" charset="0"/>
            </a:endParaRPr>
          </a:p>
        </p:txBody>
      </p:sp>
      <p:sp>
        <p:nvSpPr>
          <p:cNvPr id="16388" name="Subtitle 2"/>
          <p:cNvSpPr>
            <a:spLocks noGrp="1"/>
          </p:cNvSpPr>
          <p:nvPr>
            <p:ph type="subTitle" idx="1"/>
          </p:nvPr>
        </p:nvSpPr>
        <p:spPr>
          <a:xfrm>
            <a:off x="1518228" y="4044235"/>
            <a:ext cx="6400800" cy="908050"/>
          </a:xfrm>
        </p:spPr>
        <p:txBody>
          <a:bodyPr/>
          <a:lstStyle/>
          <a:p>
            <a:pPr eaLnBrk="1" hangingPunct="1"/>
            <a:endParaRPr lang="en-US" dirty="0" smtClean="0">
              <a:solidFill>
                <a:srgbClr val="84AE15"/>
              </a:solidFill>
              <a:ea typeface="ＭＳ Ｐゴシック" pitchFamily="-110" charset="-128"/>
              <a:cs typeface="ＭＳ Ｐゴシック" pitchFamily="-110" charset="-128"/>
            </a:endParaRPr>
          </a:p>
          <a:p>
            <a:pPr eaLnBrk="1" hangingPunct="1"/>
            <a:endParaRPr lang="en-US" dirty="0" smtClean="0">
              <a:solidFill>
                <a:srgbClr val="84AE15"/>
              </a:solidFill>
              <a:ea typeface="ＭＳ Ｐゴシック" pitchFamily="-110" charset="-128"/>
              <a:cs typeface="ＭＳ Ｐゴシック" pitchFamily="-110" charset="-128"/>
            </a:endParaRPr>
          </a:p>
        </p:txBody>
      </p:sp>
      <p:sp>
        <p:nvSpPr>
          <p:cNvPr id="6" name="TextBox 5"/>
          <p:cNvSpPr txBox="1"/>
          <p:nvPr/>
        </p:nvSpPr>
        <p:spPr>
          <a:xfrm>
            <a:off x="1518228" y="240458"/>
            <a:ext cx="6844145" cy="923330"/>
          </a:xfrm>
          <a:prstGeom prst="rect">
            <a:avLst/>
          </a:prstGeom>
          <a:noFill/>
        </p:spPr>
        <p:txBody>
          <a:bodyPr wrap="square" rtlCol="0">
            <a:spAutoFit/>
          </a:bodyPr>
          <a:lstStyle/>
          <a:p>
            <a:pPr algn="ctr"/>
            <a:r>
              <a:rPr lang="cy-GB" sz="5400" dirty="0" smtClean="0"/>
              <a:t>Proffil 1 dudalen</a:t>
            </a:r>
            <a:endParaRPr lang="en-GB" sz="5400" dirty="0"/>
          </a:p>
        </p:txBody>
      </p:sp>
    </p:spTree>
    <p:extLst>
      <p:ext uri="{BB962C8B-B14F-4D97-AF65-F5344CB8AC3E}">
        <p14:creationId xmlns:p14="http://schemas.microsoft.com/office/powerpoint/2010/main" val="404890707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048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04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EE9ACDF0-E6A8-4BC4-8793-4531B4E10B3F}" type="slidenum">
              <a:rPr lang="en-GB" altLang="en-US" sz="900" b="0" smtClean="0">
                <a:solidFill>
                  <a:srgbClr val="898989"/>
                </a:solidFill>
              </a:rPr>
              <a:pPr eaLnBrk="1" hangingPunct="1">
                <a:lnSpc>
                  <a:spcPct val="100000"/>
                </a:lnSpc>
                <a:spcBef>
                  <a:spcPct val="0"/>
                </a:spcBef>
                <a:buFontTx/>
                <a:buNone/>
              </a:pPr>
              <a:t>62</a:t>
            </a:fld>
            <a:endParaRPr lang="en-GB" altLang="en-US" sz="900" b="0" smtClean="0">
              <a:solidFill>
                <a:srgbClr val="898989"/>
              </a:solidFill>
            </a:endParaRPr>
          </a:p>
        </p:txBody>
      </p:sp>
      <p:sp>
        <p:nvSpPr>
          <p:cNvPr id="20488"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0489" name="Llun 3"/>
          <p:cNvPicPr>
            <a:picLocks noChangeAspect="1"/>
          </p:cNvPicPr>
          <p:nvPr/>
        </p:nvPicPr>
        <p:blipFill>
          <a:blip r:embed="rId6">
            <a:extLst>
              <a:ext uri="{28A0092B-C50C-407E-A947-70E740481C1C}">
                <a14:useLocalDpi xmlns:a14="http://schemas.microsoft.com/office/drawing/2010/main" val="0"/>
              </a:ext>
            </a:extLst>
          </a:blip>
          <a:srcRect l="19008" t="19485" r="20116" b="7674"/>
          <a:stretch>
            <a:fillRect/>
          </a:stretch>
        </p:blipFill>
        <p:spPr bwMode="auto">
          <a:xfrm>
            <a:off x="550863" y="549275"/>
            <a:ext cx="7921625"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0682689"/>
      </p:ext>
    </p:extLst>
  </p:cSld>
  <p:clrMapOvr>
    <a:masterClrMapping/>
  </p:clrMapOvr>
  <p:transition spd="slow"/>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2150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15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B939A3A2-F491-4DB7-AB29-DD34D8AF0C62}" type="slidenum">
              <a:rPr lang="en-GB" altLang="en-US" sz="900" b="0" smtClean="0">
                <a:solidFill>
                  <a:srgbClr val="898989"/>
                </a:solidFill>
              </a:rPr>
              <a:pPr eaLnBrk="1" hangingPunct="1">
                <a:lnSpc>
                  <a:spcPct val="100000"/>
                </a:lnSpc>
                <a:spcBef>
                  <a:spcPct val="0"/>
                </a:spcBef>
                <a:buFontTx/>
                <a:buNone/>
              </a:pPr>
              <a:t>63</a:t>
            </a:fld>
            <a:endParaRPr lang="en-GB" altLang="en-US" sz="900" b="0" smtClean="0">
              <a:solidFill>
                <a:srgbClr val="898989"/>
              </a:solidFill>
            </a:endParaRPr>
          </a:p>
        </p:txBody>
      </p:sp>
      <p:sp>
        <p:nvSpPr>
          <p:cNvPr id="21512"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1513" name="Llun 1"/>
          <p:cNvPicPr>
            <a:picLocks noChangeAspect="1"/>
          </p:cNvPicPr>
          <p:nvPr/>
        </p:nvPicPr>
        <p:blipFill>
          <a:blip r:embed="rId6">
            <a:extLst>
              <a:ext uri="{28A0092B-C50C-407E-A947-70E740481C1C}">
                <a14:useLocalDpi xmlns:a14="http://schemas.microsoft.com/office/drawing/2010/main" val="0"/>
              </a:ext>
            </a:extLst>
          </a:blip>
          <a:srcRect l="17902" t="23422" r="19560" b="8656"/>
          <a:stretch>
            <a:fillRect/>
          </a:stretch>
        </p:blipFill>
        <p:spPr bwMode="auto">
          <a:xfrm>
            <a:off x="-84138" y="365125"/>
            <a:ext cx="9037638" cy="551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1669881"/>
      </p:ext>
    </p:extLst>
  </p:cSld>
  <p:clrMapOvr>
    <a:masterClrMapping/>
  </p:clrMapOvr>
  <p:transition spd="slow"/>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9050" y="2852738"/>
            <a:ext cx="9124950" cy="4122737"/>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3" name="Rectangle 2"/>
          <p:cNvSpPr/>
          <p:nvPr/>
        </p:nvSpPr>
        <p:spPr>
          <a:xfrm>
            <a:off x="36513" y="365125"/>
            <a:ext cx="9088437" cy="892175"/>
          </a:xfrm>
          <a:prstGeom prst="rect">
            <a:avLst/>
          </a:prstGeom>
        </p:spPr>
        <p:txBody>
          <a:bodyPr>
            <a:spAutoFit/>
          </a:bodyPr>
          <a:lstStyle/>
          <a:p>
            <a:pPr marL="457200" indent="-304800">
              <a:spcBef>
                <a:spcPts val="0"/>
              </a:spcBef>
              <a:spcAft>
                <a:spcPts val="0"/>
              </a:spcAft>
              <a:buSzPts val="1200"/>
              <a:buFont typeface="Nunito"/>
              <a:buChar char="●"/>
              <a:defRPr/>
            </a:pPr>
            <a:endParaRPr lang="en-GB" sz="2000" u="sng" dirty="0">
              <a:solidFill>
                <a:schemeClr val="tx1"/>
              </a:solidFill>
              <a:latin typeface="+mn-lt"/>
              <a:ea typeface="Nunito"/>
              <a:cs typeface="Nunito"/>
              <a:sym typeface="Nunito"/>
            </a:endParaRPr>
          </a:p>
          <a:p>
            <a:pPr>
              <a:spcBef>
                <a:spcPts val="0"/>
              </a:spcBef>
              <a:spcAft>
                <a:spcPts val="0"/>
              </a:spcAft>
              <a:defRPr/>
            </a:pPr>
            <a:r>
              <a:rPr lang="en-GB" dirty="0">
                <a:latin typeface="Nunito"/>
                <a:ea typeface="Nunito"/>
                <a:cs typeface="Nunito"/>
                <a:sym typeface="Nunito"/>
              </a:rPr>
              <a:t>Ma</a:t>
            </a:r>
          </a:p>
        </p:txBody>
      </p:sp>
      <p:pic>
        <p:nvPicPr>
          <p:cNvPr id="22532"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3000" y="6426200"/>
            <a:ext cx="3810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6526213"/>
            <a:ext cx="1042987" cy="390525"/>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 y="6429375"/>
            <a:ext cx="496888" cy="422275"/>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225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eaLnBrk="1" hangingPunct="1">
              <a:lnSpc>
                <a:spcPct val="100000"/>
              </a:lnSpc>
              <a:spcBef>
                <a:spcPct val="0"/>
              </a:spcBef>
              <a:buFontTx/>
              <a:buNone/>
            </a:pPr>
            <a:fld id="{85C80391-172D-4C89-B0D2-8931A0885831}" type="slidenum">
              <a:rPr lang="en-GB" altLang="en-US" sz="900" b="0" smtClean="0">
                <a:solidFill>
                  <a:srgbClr val="898989"/>
                </a:solidFill>
              </a:rPr>
              <a:pPr eaLnBrk="1" hangingPunct="1">
                <a:lnSpc>
                  <a:spcPct val="100000"/>
                </a:lnSpc>
                <a:spcBef>
                  <a:spcPct val="0"/>
                </a:spcBef>
                <a:buFontTx/>
                <a:buNone/>
              </a:pPr>
              <a:t>64</a:t>
            </a:fld>
            <a:endParaRPr lang="en-GB" altLang="en-US" sz="900" b="0" smtClean="0">
              <a:solidFill>
                <a:srgbClr val="898989"/>
              </a:solidFill>
            </a:endParaRPr>
          </a:p>
        </p:txBody>
      </p:sp>
      <p:sp>
        <p:nvSpPr>
          <p:cNvPr id="22536" name="Blwch Testun 9"/>
          <p:cNvSpPr txBox="1">
            <a:spLocks noChangeArrowheads="1"/>
          </p:cNvSpPr>
          <p:nvPr/>
        </p:nvSpPr>
        <p:spPr bwMode="auto">
          <a:xfrm>
            <a:off x="2700338" y="3375025"/>
            <a:ext cx="2016125" cy="5857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bg1"/>
                </a:solidFill>
                <a:latin typeface="Gill Sans MT" panose="020B0502020104020203" pitchFamily="34" charset="0"/>
              </a:defRPr>
            </a:lvl1pPr>
            <a:lvl2pPr marL="742950" indent="-285750">
              <a:defRPr sz="3200" b="1">
                <a:solidFill>
                  <a:schemeClr val="bg1"/>
                </a:solidFill>
                <a:latin typeface="Gill Sans MT" panose="020B0502020104020203" pitchFamily="34" charset="0"/>
              </a:defRPr>
            </a:lvl2pPr>
            <a:lvl3pPr marL="1143000" indent="-228600">
              <a:defRPr sz="3200" b="1">
                <a:solidFill>
                  <a:schemeClr val="bg1"/>
                </a:solidFill>
                <a:latin typeface="Gill Sans MT" panose="020B0502020104020203" pitchFamily="34" charset="0"/>
              </a:defRPr>
            </a:lvl3pPr>
            <a:lvl4pPr marL="1600200" indent="-228600">
              <a:defRPr sz="3200" b="1">
                <a:solidFill>
                  <a:schemeClr val="bg1"/>
                </a:solidFill>
                <a:latin typeface="Gill Sans MT" panose="020B0502020104020203" pitchFamily="34" charset="0"/>
              </a:defRPr>
            </a:lvl4pPr>
            <a:lvl5pPr marL="2057400" indent="-228600">
              <a:defRPr sz="3200" b="1">
                <a:solidFill>
                  <a:schemeClr val="bg1"/>
                </a:solidFill>
                <a:latin typeface="Gill Sans MT" panose="020B0502020104020203" pitchFamily="34" charset="0"/>
              </a:defRPr>
            </a:lvl5pPr>
            <a:lvl6pPr marL="2514600" indent="-228600" eaLnBrk="0" fontAlgn="base" hangingPunct="0">
              <a:spcBef>
                <a:spcPct val="0"/>
              </a:spcBef>
              <a:spcAft>
                <a:spcPct val="0"/>
              </a:spcAft>
              <a:defRPr sz="3200" b="1">
                <a:solidFill>
                  <a:schemeClr val="bg1"/>
                </a:solidFill>
                <a:latin typeface="Gill Sans MT" panose="020B0502020104020203" pitchFamily="34" charset="0"/>
              </a:defRPr>
            </a:lvl6pPr>
            <a:lvl7pPr marL="2971800" indent="-228600" eaLnBrk="0" fontAlgn="base" hangingPunct="0">
              <a:spcBef>
                <a:spcPct val="0"/>
              </a:spcBef>
              <a:spcAft>
                <a:spcPct val="0"/>
              </a:spcAft>
              <a:defRPr sz="3200" b="1">
                <a:solidFill>
                  <a:schemeClr val="bg1"/>
                </a:solidFill>
                <a:latin typeface="Gill Sans MT" panose="020B0502020104020203" pitchFamily="34" charset="0"/>
              </a:defRPr>
            </a:lvl7pPr>
            <a:lvl8pPr marL="3429000" indent="-228600" eaLnBrk="0" fontAlgn="base" hangingPunct="0">
              <a:spcBef>
                <a:spcPct val="0"/>
              </a:spcBef>
              <a:spcAft>
                <a:spcPct val="0"/>
              </a:spcAft>
              <a:defRPr sz="3200" b="1">
                <a:solidFill>
                  <a:schemeClr val="bg1"/>
                </a:solidFill>
                <a:latin typeface="Gill Sans MT" panose="020B0502020104020203" pitchFamily="34" charset="0"/>
              </a:defRPr>
            </a:lvl8pPr>
            <a:lvl9pPr marL="3886200" indent="-228600" eaLnBrk="0" fontAlgn="base" hangingPunct="0">
              <a:spcBef>
                <a:spcPct val="0"/>
              </a:spcBef>
              <a:spcAft>
                <a:spcPct val="0"/>
              </a:spcAft>
              <a:defRPr sz="3200" b="1">
                <a:solidFill>
                  <a:schemeClr val="bg1"/>
                </a:solidFill>
                <a:latin typeface="Gill Sans MT" panose="020B0502020104020203" pitchFamily="34" charset="0"/>
              </a:defRPr>
            </a:lvl9pPr>
          </a:lstStyle>
          <a:p>
            <a:endParaRPr lang="cy-GB" altLang="cy-GB"/>
          </a:p>
        </p:txBody>
      </p:sp>
      <p:pic>
        <p:nvPicPr>
          <p:cNvPr id="22537" name="Llun 3" descr="Clip Sgri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975" y="285750"/>
            <a:ext cx="8953500" cy="563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8182037"/>
      </p:ext>
    </p:extLst>
  </p:cSld>
  <p:clrMapOvr>
    <a:masterClrMapping/>
  </p:clrMapOvr>
  <p:transition spd="slow"/>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extBox 1"/>
          <p:cNvSpPr txBox="1">
            <a:spLocks noChangeArrowheads="1"/>
          </p:cNvSpPr>
          <p:nvPr/>
        </p:nvSpPr>
        <p:spPr bwMode="auto">
          <a:xfrm>
            <a:off x="734401" y="407963"/>
            <a:ext cx="7392987" cy="646323"/>
          </a:xfrm>
          <a:prstGeom prst="rect">
            <a:avLst/>
          </a:prstGeom>
          <a:solidFill>
            <a:srgbClr val="DB15DB"/>
          </a:solidFill>
          <a:ln>
            <a:solidFill>
              <a:schemeClr val="tx2"/>
            </a:solidFill>
          </a:ln>
          <a:extLst/>
        </p:spPr>
        <p:txBody>
          <a:bodyPr lIns="91431" tIns="45716" rIns="91431" bIns="45716">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sz="3600" b="1" dirty="0" smtClean="0">
                <a:latin typeface="Helvetica" charset="0"/>
                <a:sym typeface="Times New Roman" charset="0"/>
              </a:rPr>
              <a:t>Yn bwysig i..</a:t>
            </a:r>
            <a:endParaRPr lang="cy-GB" sz="3600" b="1" dirty="0">
              <a:latin typeface="Comic Sans MS" charset="0"/>
              <a:sym typeface="Times New Roman" charset="0"/>
            </a:endParaRPr>
          </a:p>
        </p:txBody>
      </p:sp>
      <p:sp>
        <p:nvSpPr>
          <p:cNvPr id="57346" name="Rectangle 3"/>
          <p:cNvSpPr>
            <a:spLocks noChangeArrowheads="1"/>
          </p:cNvSpPr>
          <p:nvPr/>
        </p:nvSpPr>
        <p:spPr bwMode="auto">
          <a:xfrm>
            <a:off x="784225" y="1390650"/>
            <a:ext cx="7343163" cy="5355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spcBef>
                <a:spcPct val="50000"/>
              </a:spcBef>
            </a:pPr>
            <a:r>
              <a:rPr lang="cy-GB" sz="3600" dirty="0" smtClean="0">
                <a:latin typeface="Helvetica" charset="0"/>
                <a:cs typeface="Helvetica" charset="0"/>
              </a:rPr>
              <a:t>Mae’r hyn sy’n bwysig i unigolyn yn cynnwys yr hyn y mae pobl yn ei “ddweud” yn unig</a:t>
            </a:r>
            <a:r>
              <a:rPr lang="cy-GB" altLang="ja-JP" sz="3600" dirty="0" smtClean="0">
                <a:latin typeface="Helvetica" charset="0"/>
                <a:cs typeface="Helvetica" charset="0"/>
              </a:rPr>
              <a:t>:</a:t>
            </a:r>
          </a:p>
          <a:p>
            <a:pPr algn="ctr">
              <a:spcBef>
                <a:spcPct val="50000"/>
              </a:spcBef>
            </a:pPr>
            <a:r>
              <a:rPr lang="cy-GB" sz="3600" dirty="0" smtClean="0">
                <a:latin typeface="Helvetica" charset="0"/>
                <a:cs typeface="Helvetica" charset="0"/>
              </a:rPr>
              <a:t> - </a:t>
            </a:r>
            <a:r>
              <a:rPr lang="cy-GB" sz="3600" b="1" dirty="0" smtClean="0">
                <a:latin typeface="Helvetica" charset="0"/>
                <a:cs typeface="Helvetica" charset="0"/>
              </a:rPr>
              <a:t>gyda’u geiriau</a:t>
            </a:r>
          </a:p>
          <a:p>
            <a:pPr algn="ctr">
              <a:spcBef>
                <a:spcPct val="50000"/>
              </a:spcBef>
            </a:pPr>
            <a:r>
              <a:rPr lang="cy-GB" sz="3600" b="1" dirty="0" smtClean="0">
                <a:latin typeface="Helvetica" charset="0"/>
                <a:cs typeface="Helvetica" charset="0"/>
              </a:rPr>
              <a:t>- gyda’u hymddygiad</a:t>
            </a:r>
          </a:p>
          <a:p>
            <a:pPr>
              <a:spcBef>
                <a:spcPct val="50000"/>
              </a:spcBef>
            </a:pPr>
            <a:r>
              <a:rPr lang="cy-GB" sz="3600" dirty="0" smtClean="0">
                <a:latin typeface="Helvetica" charset="0"/>
                <a:cs typeface="Helvetica" charset="0"/>
              </a:rPr>
              <a:t>Pa fo geiriau ac ymddygiad yn gwrthddweud ei gilydd, sylwch ar yr ymddygiad</a:t>
            </a:r>
            <a:r>
              <a:rPr lang="cy-GB" sz="3600" dirty="0" smtClean="0">
                <a:solidFill>
                  <a:srgbClr val="FFFFFF"/>
                </a:solidFill>
                <a:latin typeface="Helvetica" charset="0"/>
                <a:cs typeface="Helvetica" charset="0"/>
              </a:rPr>
              <a:t>.</a:t>
            </a:r>
            <a:endParaRPr lang="cy-GB" sz="3600" dirty="0">
              <a:solidFill>
                <a:srgbClr val="FFFFFF"/>
              </a:solidFill>
              <a:latin typeface="Helvetica" charset="0"/>
              <a:cs typeface="Helvetica" charset="0"/>
            </a:endParaRPr>
          </a:p>
        </p:txBody>
      </p:sp>
    </p:spTree>
    <p:extLst>
      <p:ext uri="{BB962C8B-B14F-4D97-AF65-F5344CB8AC3E}">
        <p14:creationId xmlns:p14="http://schemas.microsoft.com/office/powerpoint/2010/main" val="396182814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p:cNvSpPr>
          <p:nvPr/>
        </p:nvSpPr>
        <p:spPr bwMode="auto">
          <a:xfrm>
            <a:off x="374073" y="211558"/>
            <a:ext cx="8271163" cy="1015663"/>
          </a:xfrm>
          <a:prstGeom prst="rect">
            <a:avLst/>
          </a:prstGeom>
          <a:solidFill>
            <a:srgbClr val="DB15DB"/>
          </a:solidFill>
          <a:ln>
            <a:solidFill>
              <a:srgbClr val="0070C0"/>
            </a:solidFill>
          </a:ln>
          <a:extLst/>
        </p:spPr>
        <p:txBody>
          <a:bodyPr wrap="square" lIns="0" tIns="0" rIns="0" bIns="0" anchor="ctr">
            <a:spAutoFit/>
          </a:bodyPr>
          <a:lstStyle/>
          <a:p>
            <a:r>
              <a:rPr lang="en-US" sz="6600" dirty="0" err="1" smtClean="0">
                <a:latin typeface="Helvetica" charset="0"/>
              </a:rPr>
              <a:t>Yn</a:t>
            </a:r>
            <a:r>
              <a:rPr lang="en-US" sz="6600" dirty="0" smtClean="0">
                <a:latin typeface="Helvetica" charset="0"/>
              </a:rPr>
              <a:t> </a:t>
            </a:r>
            <a:r>
              <a:rPr lang="en-US" sz="6600" dirty="0" err="1" smtClean="0">
                <a:latin typeface="Helvetica" charset="0"/>
              </a:rPr>
              <a:t>bwysig</a:t>
            </a:r>
            <a:r>
              <a:rPr lang="en-US" sz="6600" dirty="0" smtClean="0">
                <a:latin typeface="Helvetica" charset="0"/>
              </a:rPr>
              <a:t> ar </a:t>
            </a:r>
            <a:r>
              <a:rPr lang="en-US" sz="6600" dirty="0" err="1" smtClean="0">
                <a:latin typeface="Helvetica" charset="0"/>
              </a:rPr>
              <a:t>gyfer</a:t>
            </a:r>
            <a:endParaRPr lang="en-US" sz="11700" dirty="0">
              <a:latin typeface="Helvetica" charset="0"/>
            </a:endParaRPr>
          </a:p>
        </p:txBody>
      </p:sp>
      <p:sp>
        <p:nvSpPr>
          <p:cNvPr id="6" name="Rectangle 1"/>
          <p:cNvSpPr txBox="1">
            <a:spLocks noChangeArrowheads="1"/>
          </p:cNvSpPr>
          <p:nvPr/>
        </p:nvSpPr>
        <p:spPr bwMode="auto">
          <a:xfrm>
            <a:off x="374073" y="2222694"/>
            <a:ext cx="8374063" cy="1201935"/>
          </a:xfrm>
          <a:prstGeom prst="rect">
            <a:avLst/>
          </a:prstGeom>
          <a:noFill/>
          <a:ln w="9525">
            <a:noFill/>
            <a:miter lim="800000"/>
            <a:headEnd/>
            <a:tailEnd/>
          </a:ln>
          <a:effectLst>
            <a:outerShdw dist="35921" dir="2700000" algn="ctr" rotWithShape="0">
              <a:schemeClr val="bg2"/>
            </a:outerShdw>
          </a:effectLst>
        </p:spPr>
        <p:txBody>
          <a:bodyPr lIns="91421" tIns="45710" rIns="91421" bIns="45710" anchor="ctr"/>
          <a:lstStyle/>
          <a:p>
            <a:pPr defTabSz="915001">
              <a:defRPr/>
            </a:pPr>
            <a:endParaRPr lang="en-US" sz="4900" kern="0" dirty="0" smtClean="0">
              <a:latin typeface="Helvetica"/>
              <a:ea typeface="ＭＳ Ｐゴシック" charset="-128"/>
              <a:cs typeface="Helvetica"/>
            </a:endParaRPr>
          </a:p>
          <a:p>
            <a:pPr defTabSz="915001">
              <a:defRPr/>
            </a:pPr>
            <a:endParaRPr lang="en-US" sz="2000" kern="0" dirty="0">
              <a:latin typeface="Helvetica"/>
              <a:ea typeface="ＭＳ Ｐゴシック" charset="-128"/>
              <a:cs typeface="Helvetica"/>
            </a:endParaRPr>
          </a:p>
          <a:p>
            <a:pPr defTabSz="915001">
              <a:defRPr/>
            </a:pPr>
            <a:endParaRPr lang="en-US" sz="2000" kern="0" dirty="0" smtClean="0">
              <a:latin typeface="Helvetica"/>
              <a:ea typeface="ＭＳ Ｐゴシック" charset="-128"/>
              <a:cs typeface="Helvetica"/>
            </a:endParaRPr>
          </a:p>
          <a:p>
            <a:pPr>
              <a:spcBef>
                <a:spcPct val="50000"/>
              </a:spcBef>
            </a:pPr>
            <a:endParaRPr lang="en-US" sz="2000" b="1" dirty="0" smtClean="0">
              <a:latin typeface="Helvetica" charset="0"/>
              <a:sym typeface="Times New Roman" charset="0"/>
            </a:endParaRPr>
          </a:p>
          <a:p>
            <a:pPr>
              <a:spcBef>
                <a:spcPct val="50000"/>
              </a:spcBef>
            </a:pPr>
            <a:endParaRPr lang="en-US" sz="2000" dirty="0" smtClean="0">
              <a:latin typeface="Helvetica" charset="0"/>
              <a:sym typeface="Times New Roman" charset="0"/>
            </a:endParaRPr>
          </a:p>
          <a:p>
            <a:pPr>
              <a:spcBef>
                <a:spcPct val="50000"/>
              </a:spcBef>
            </a:pPr>
            <a:endParaRPr lang="en-US" sz="2000" dirty="0">
              <a:latin typeface="Helvetica" charset="0"/>
              <a:sym typeface="Times New Roman" charset="0"/>
            </a:endParaRPr>
          </a:p>
          <a:p>
            <a:pPr>
              <a:spcBef>
                <a:spcPct val="50000"/>
              </a:spcBef>
            </a:pPr>
            <a:r>
              <a:rPr lang="en-US" sz="3000" dirty="0" smtClean="0">
                <a:latin typeface="Helvetica" charset="0"/>
                <a:sym typeface="Times New Roman" charset="0"/>
              </a:rPr>
              <a:t>Y</a:t>
            </a:r>
            <a:r>
              <a:rPr lang="cy-GB" sz="3000" dirty="0" smtClean="0">
                <a:latin typeface="Helvetica" charset="0"/>
                <a:sym typeface="Times New Roman" charset="0"/>
              </a:rPr>
              <a:t> ffordd orau i gefnogi … bod yn iach a diogel</a:t>
            </a:r>
          </a:p>
          <a:p>
            <a:pPr>
              <a:spcBef>
                <a:spcPct val="50000"/>
              </a:spcBef>
            </a:pPr>
            <a:r>
              <a:rPr lang="cy-GB" sz="3000" dirty="0" smtClean="0">
                <a:latin typeface="Helvetica" charset="0"/>
                <a:sym typeface="Times New Roman" charset="0"/>
              </a:rPr>
              <a:t>Yr hyn y mae angen i eraill ei wybod neu ei wneud …</a:t>
            </a:r>
          </a:p>
          <a:p>
            <a:pPr>
              <a:spcBef>
                <a:spcPct val="50000"/>
              </a:spcBef>
            </a:pPr>
            <a:r>
              <a:rPr lang="cy-GB" sz="3000" dirty="0" smtClean="0">
                <a:latin typeface="Helvetica" charset="0"/>
                <a:sym typeface="Times New Roman" charset="0"/>
              </a:rPr>
              <a:t>Mae’n cynnwys yn unig y pethau hynny y mae angen i ni eu hystyried o ran materion iechyd neu ddiogelwch</a:t>
            </a:r>
            <a:endParaRPr lang="cy-GB" sz="3000" dirty="0">
              <a:latin typeface="Helvetica" charset="0"/>
              <a:sym typeface="Times New Roman" charset="0"/>
            </a:endParaRPr>
          </a:p>
        </p:txBody>
      </p:sp>
    </p:spTree>
    <p:extLst>
      <p:ext uri="{BB962C8B-B14F-4D97-AF65-F5344CB8AC3E}">
        <p14:creationId xmlns:p14="http://schemas.microsoft.com/office/powerpoint/2010/main" val="4036834819"/>
      </p:ext>
    </p:extLst>
  </p:cSld>
  <p:clrMapOvr>
    <a:masterClrMapping/>
  </p:clrMapOvr>
  <p:transition spd="slow"/>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7"/>
          <p:cNvPicPr>
            <a:picLocks noChangeAspect="1"/>
          </p:cNvPicPr>
          <p:nvPr/>
        </p:nvPicPr>
        <p:blipFill rotWithShape="1">
          <a:blip r:embed="rId3" cstate="print"/>
          <a:srcRect l="39320" t="1565" r="-39320" b="1269"/>
          <a:stretch/>
        </p:blipFill>
        <p:spPr bwMode="auto">
          <a:xfrm>
            <a:off x="1510146" y="1019989"/>
            <a:ext cx="10183091" cy="5164137"/>
          </a:xfrm>
          <a:prstGeom prst="rect">
            <a:avLst/>
          </a:prstGeom>
          <a:noFill/>
          <a:ln w="9525">
            <a:noFill/>
            <a:miter lim="800000"/>
            <a:headEnd/>
            <a:tailEnd/>
          </a:ln>
        </p:spPr>
      </p:pic>
      <p:sp>
        <p:nvSpPr>
          <p:cNvPr id="30723" name="TextBox 6"/>
          <p:cNvSpPr txBox="1">
            <a:spLocks noChangeArrowheads="1"/>
          </p:cNvSpPr>
          <p:nvPr/>
        </p:nvSpPr>
        <p:spPr bwMode="auto">
          <a:xfrm>
            <a:off x="3522170" y="155919"/>
            <a:ext cx="2948968" cy="698837"/>
          </a:xfrm>
          <a:prstGeom prst="rect">
            <a:avLst/>
          </a:prstGeom>
          <a:solidFill>
            <a:srgbClr val="C62ABB"/>
          </a:solidFill>
          <a:ln w="9525">
            <a:solidFill>
              <a:schemeClr val="tx2"/>
            </a:solidFill>
            <a:miter lim="800000"/>
            <a:headEnd/>
            <a:tailEnd/>
          </a:ln>
        </p:spPr>
        <p:txBody>
          <a:bodyPr wrap="square" lIns="82479" tIns="41239" rIns="82479" bIns="41239">
            <a:spAutoFit/>
          </a:bodyPr>
          <a:lstStyle/>
          <a:p>
            <a:pPr algn="ctr" defTabSz="825500"/>
            <a:r>
              <a:rPr lang="en-GB" sz="4000" dirty="0" err="1" smtClean="0">
                <a:ea typeface="ＭＳ Ｐゴシック" pitchFamily="34" charset="-128"/>
                <a:cs typeface="Helvetica" charset="0"/>
              </a:rPr>
              <a:t>Cyd-bwysedd</a:t>
            </a:r>
            <a:endParaRPr lang="en-GB" sz="4000" dirty="0">
              <a:ea typeface="ＭＳ Ｐゴシック" pitchFamily="34" charset="-128"/>
              <a:cs typeface="Helvetica" charset="0"/>
            </a:endParaRPr>
          </a:p>
        </p:txBody>
      </p:sp>
      <p:sp>
        <p:nvSpPr>
          <p:cNvPr id="4" name="Rectangle 2"/>
          <p:cNvSpPr>
            <a:spLocks/>
          </p:cNvSpPr>
          <p:nvPr/>
        </p:nvSpPr>
        <p:spPr bwMode="auto">
          <a:xfrm>
            <a:off x="6341110" y="4446281"/>
            <a:ext cx="3499889"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nchor="ctr">
            <a:spAutoFit/>
          </a:bodyPr>
          <a:lstStyle/>
          <a:p>
            <a:r>
              <a:rPr lang="en-US" sz="4000" dirty="0" err="1" smtClean="0">
                <a:latin typeface="Helvetica" charset="0"/>
              </a:rPr>
              <a:t>Yn</a:t>
            </a:r>
            <a:r>
              <a:rPr lang="en-US" sz="4000" dirty="0" smtClean="0">
                <a:latin typeface="Helvetica" charset="0"/>
              </a:rPr>
              <a:t> </a:t>
            </a:r>
            <a:r>
              <a:rPr lang="en-US" sz="4000" dirty="0" err="1" smtClean="0">
                <a:latin typeface="Helvetica" charset="0"/>
              </a:rPr>
              <a:t>bwysig</a:t>
            </a:r>
            <a:r>
              <a:rPr lang="en-US" sz="4000" dirty="0" smtClean="0">
                <a:latin typeface="Helvetica" charset="0"/>
              </a:rPr>
              <a:t> </a:t>
            </a:r>
          </a:p>
          <a:p>
            <a:r>
              <a:rPr lang="en-US" sz="4000" dirty="0" err="1" smtClean="0">
                <a:latin typeface="Helvetica" charset="0"/>
              </a:rPr>
              <a:t>ar</a:t>
            </a:r>
            <a:r>
              <a:rPr lang="en-US" sz="4000" dirty="0" smtClean="0">
                <a:latin typeface="Helvetica" charset="0"/>
              </a:rPr>
              <a:t> </a:t>
            </a:r>
            <a:r>
              <a:rPr lang="en-US" sz="4000" dirty="0" err="1" smtClean="0">
                <a:latin typeface="Helvetica" charset="0"/>
              </a:rPr>
              <a:t>gyfer</a:t>
            </a:r>
            <a:r>
              <a:rPr lang="en-US" sz="4000" dirty="0" smtClean="0">
                <a:latin typeface="Helvetica" charset="0"/>
              </a:rPr>
              <a:t>…</a:t>
            </a:r>
            <a:endParaRPr lang="en-US" sz="4000" dirty="0">
              <a:latin typeface="Helvetica" charset="0"/>
            </a:endParaRPr>
          </a:p>
        </p:txBody>
      </p:sp>
      <p:sp>
        <p:nvSpPr>
          <p:cNvPr id="5" name="Rectangle 3"/>
          <p:cNvSpPr>
            <a:spLocks/>
          </p:cNvSpPr>
          <p:nvPr/>
        </p:nvSpPr>
        <p:spPr bwMode="auto">
          <a:xfrm>
            <a:off x="830525" y="1309613"/>
            <a:ext cx="3173439"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nchor="ctr">
            <a:spAutoFit/>
          </a:bodyPr>
          <a:lstStyle/>
          <a:p>
            <a:r>
              <a:rPr lang="en-US" sz="4400" dirty="0" err="1" smtClean="0">
                <a:latin typeface="Helvetica" charset="0"/>
              </a:rPr>
              <a:t>Yn</a:t>
            </a:r>
            <a:r>
              <a:rPr lang="en-US" sz="4400" dirty="0" smtClean="0">
                <a:latin typeface="Helvetica" charset="0"/>
              </a:rPr>
              <a:t> </a:t>
            </a:r>
            <a:r>
              <a:rPr lang="en-US" sz="4400" dirty="0" err="1" smtClean="0">
                <a:latin typeface="Helvetica" charset="0"/>
              </a:rPr>
              <a:t>bwysig</a:t>
            </a:r>
            <a:r>
              <a:rPr lang="en-US" sz="4400" dirty="0" smtClean="0">
                <a:latin typeface="Helvetica" charset="0"/>
              </a:rPr>
              <a:t> </a:t>
            </a:r>
            <a:r>
              <a:rPr lang="en-US" sz="4400" dirty="0" err="1" smtClean="0">
                <a:latin typeface="Helvetica" charset="0"/>
              </a:rPr>
              <a:t>i</a:t>
            </a:r>
            <a:endParaRPr lang="en-US" sz="4400" dirty="0">
              <a:latin typeface="Helvetica" charset="0"/>
            </a:endParaRPr>
          </a:p>
        </p:txBody>
      </p:sp>
      <p:sp>
        <p:nvSpPr>
          <p:cNvPr id="6" name="Rectangle 3"/>
          <p:cNvSpPr txBox="1">
            <a:spLocks noChangeArrowheads="1"/>
          </p:cNvSpPr>
          <p:nvPr/>
        </p:nvSpPr>
        <p:spPr>
          <a:xfrm>
            <a:off x="457200" y="1600200"/>
            <a:ext cx="8229600" cy="4525963"/>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GB" dirty="0" smtClean="0"/>
              <a:t>.</a:t>
            </a:r>
            <a:endParaRPr lang="en-GB" dirty="0"/>
          </a:p>
        </p:txBody>
      </p:sp>
    </p:spTree>
    <p:extLst>
      <p:ext uri="{BB962C8B-B14F-4D97-AF65-F5344CB8AC3E}">
        <p14:creationId xmlns:p14="http://schemas.microsoft.com/office/powerpoint/2010/main" val="541605442"/>
      </p:ext>
    </p:extLst>
  </p:cSld>
  <p:clrMapOvr>
    <a:masterClrMapping/>
  </p:clrMapOvr>
  <p:transition advClick="0"/>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ext Box 8"/>
          <p:cNvSpPr txBox="1">
            <a:spLocks noChangeArrowheads="1"/>
          </p:cNvSpPr>
          <p:nvPr/>
        </p:nvSpPr>
        <p:spPr bwMode="auto">
          <a:xfrm>
            <a:off x="961828" y="944073"/>
            <a:ext cx="2496956" cy="461649"/>
          </a:xfrm>
          <a:prstGeom prst="rect">
            <a:avLst/>
          </a:prstGeom>
          <a:solidFill>
            <a:schemeClr val="bg1">
              <a:alpha val="58823"/>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wrap="square" lIns="91425" tIns="45712" rIns="91425" bIns="45712">
            <a:spAutoFit/>
          </a:bodyPr>
          <a:lstStyle>
            <a:lvl1pPr marL="465138" indent="-465138" defTabSz="1014413" eaLnBrk="0" hangingPunct="0">
              <a:defRPr sz="2400">
                <a:solidFill>
                  <a:schemeClr val="tx1"/>
                </a:solidFill>
                <a:latin typeface="Arial" charset="0"/>
                <a:ea typeface="ＭＳ Ｐゴシック" charset="0"/>
                <a:cs typeface="MS PGothic" charset="0"/>
              </a:defRPr>
            </a:lvl1pPr>
            <a:lvl2pPr marL="742950" indent="-285750" defTabSz="1014413" eaLnBrk="0" hangingPunct="0">
              <a:defRPr sz="2400">
                <a:solidFill>
                  <a:schemeClr val="tx1"/>
                </a:solidFill>
                <a:latin typeface="Arial" charset="0"/>
                <a:ea typeface="MS PGothic" charset="0"/>
                <a:cs typeface="MS PGothic" charset="0"/>
              </a:defRPr>
            </a:lvl2pPr>
            <a:lvl3pPr marL="1143000" indent="-228600" defTabSz="1014413" eaLnBrk="0" hangingPunct="0">
              <a:defRPr sz="2400">
                <a:solidFill>
                  <a:schemeClr val="tx1"/>
                </a:solidFill>
                <a:latin typeface="Arial" charset="0"/>
                <a:ea typeface="MS PGothic" charset="0"/>
                <a:cs typeface="MS PGothic" charset="0"/>
              </a:defRPr>
            </a:lvl3pPr>
            <a:lvl4pPr marL="1600200" indent="-228600" defTabSz="1014413" eaLnBrk="0" hangingPunct="0">
              <a:defRPr sz="2400">
                <a:solidFill>
                  <a:schemeClr val="tx1"/>
                </a:solidFill>
                <a:latin typeface="Arial" charset="0"/>
                <a:ea typeface="MS PGothic" charset="0"/>
                <a:cs typeface="MS PGothic" charset="0"/>
              </a:defRPr>
            </a:lvl4pPr>
            <a:lvl5pPr marL="2057400" indent="-228600" defTabSz="1014413" eaLnBrk="0" hangingPunct="0">
              <a:defRPr sz="2400">
                <a:solidFill>
                  <a:schemeClr val="tx1"/>
                </a:solidFill>
                <a:latin typeface="Arial" charset="0"/>
                <a:ea typeface="MS PGothic" charset="0"/>
                <a:cs typeface="MS PGothic" charset="0"/>
              </a:defRPr>
            </a:lvl5pPr>
            <a:lvl6pPr marL="25146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b="1" dirty="0" smtClean="0">
                <a:latin typeface="Helvetica" charset="0"/>
              </a:rPr>
              <a:t>Yn bwysig i </a:t>
            </a:r>
            <a:endParaRPr lang="cy-GB" b="1" dirty="0">
              <a:latin typeface="Helvetica" charset="0"/>
            </a:endParaRPr>
          </a:p>
        </p:txBody>
      </p:sp>
      <p:sp>
        <p:nvSpPr>
          <p:cNvPr id="3" name="TextBox 6"/>
          <p:cNvSpPr txBox="1">
            <a:spLocks noChangeArrowheads="1"/>
          </p:cNvSpPr>
          <p:nvPr/>
        </p:nvSpPr>
        <p:spPr bwMode="auto">
          <a:xfrm>
            <a:off x="1410191" y="21974"/>
            <a:ext cx="6650182" cy="575726"/>
          </a:xfrm>
          <a:prstGeom prst="rect">
            <a:avLst/>
          </a:prstGeom>
          <a:solidFill>
            <a:srgbClr val="C62ABB"/>
          </a:solidFill>
          <a:ln w="9525">
            <a:solidFill>
              <a:schemeClr val="tx2"/>
            </a:solidFill>
            <a:miter lim="800000"/>
            <a:headEnd/>
            <a:tailEnd/>
          </a:ln>
        </p:spPr>
        <p:txBody>
          <a:bodyPr wrap="square" lIns="82479" tIns="41239" rIns="82479" bIns="41239">
            <a:spAutoFit/>
          </a:bodyPr>
          <a:lstStyle/>
          <a:p>
            <a:pPr algn="ctr" defTabSz="825500"/>
            <a:r>
              <a:rPr lang="cy-GB" sz="3200" dirty="0" smtClean="0">
                <a:latin typeface="Helvetica" charset="0"/>
                <a:ea typeface="ＭＳ Ｐゴシック" pitchFamily="34" charset="-128"/>
                <a:cs typeface="Helvetica" charset="0"/>
              </a:rPr>
              <a:t>Enghraifft </a:t>
            </a:r>
            <a:endParaRPr lang="en-GB" sz="3200" dirty="0">
              <a:latin typeface="Helvetica" charset="0"/>
              <a:ea typeface="ＭＳ Ｐゴシック" pitchFamily="34" charset="-128"/>
              <a:cs typeface="Helvetica" charset="0"/>
            </a:endParaRPr>
          </a:p>
        </p:txBody>
      </p:sp>
      <p:sp>
        <p:nvSpPr>
          <p:cNvPr id="4" name="TextBox 3"/>
          <p:cNvSpPr txBox="1"/>
          <p:nvPr/>
        </p:nvSpPr>
        <p:spPr>
          <a:xfrm>
            <a:off x="6140206" y="944073"/>
            <a:ext cx="1672046" cy="523220"/>
          </a:xfrm>
          <a:prstGeom prst="rect">
            <a:avLst/>
          </a:prstGeom>
          <a:noFill/>
        </p:spPr>
        <p:txBody>
          <a:bodyPr wrap="square" rtlCol="0">
            <a:spAutoFit/>
          </a:bodyPr>
          <a:lstStyle/>
          <a:p>
            <a:r>
              <a:rPr lang="cy-GB" sz="2800" b="1" dirty="0" smtClean="0"/>
              <a:t>Ar gyfer</a:t>
            </a:r>
            <a:endParaRPr lang="en-GB" sz="2800" b="1"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441" y="1920388"/>
            <a:ext cx="2894588" cy="289458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9836" y="1813666"/>
            <a:ext cx="2220537" cy="2220537"/>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31029" y="2134606"/>
            <a:ext cx="2301848" cy="1695636"/>
          </a:xfrm>
          <a:prstGeom prst="rect">
            <a:avLst/>
          </a:prstGeom>
        </p:spPr>
      </p:pic>
      <p:pic>
        <p:nvPicPr>
          <p:cNvPr id="10" name="Picture 9" descr="Dewis da.pub - Publisher"/>
          <p:cNvPicPr>
            <a:picLocks noChangeAspect="1"/>
          </p:cNvPicPr>
          <p:nvPr/>
        </p:nvPicPr>
        <p:blipFill rotWithShape="1">
          <a:blip r:embed="rId6">
            <a:extLst>
              <a:ext uri="{28A0092B-C50C-407E-A947-70E740481C1C}">
                <a14:useLocalDpi xmlns:a14="http://schemas.microsoft.com/office/drawing/2010/main" val="0"/>
              </a:ext>
            </a:extLst>
          </a:blip>
          <a:srcRect l="39573" t="37868" r="24856" b="12485"/>
          <a:stretch/>
        </p:blipFill>
        <p:spPr>
          <a:xfrm>
            <a:off x="2786298" y="4457671"/>
            <a:ext cx="3252652" cy="2325188"/>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21806" y="5075097"/>
            <a:ext cx="1232115" cy="1232115"/>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55945" y="5203507"/>
            <a:ext cx="1103705" cy="1103705"/>
          </a:xfrm>
          <a:prstGeom prst="rect">
            <a:avLst/>
          </a:prstGeom>
        </p:spPr>
      </p:pic>
    </p:spTree>
    <p:extLst>
      <p:ext uri="{BB962C8B-B14F-4D97-AF65-F5344CB8AC3E}">
        <p14:creationId xmlns:p14="http://schemas.microsoft.com/office/powerpoint/2010/main" val="200408671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ext Box 8"/>
          <p:cNvSpPr txBox="1">
            <a:spLocks noChangeArrowheads="1"/>
          </p:cNvSpPr>
          <p:nvPr/>
        </p:nvSpPr>
        <p:spPr bwMode="auto">
          <a:xfrm>
            <a:off x="834073" y="974452"/>
            <a:ext cx="2496956" cy="461649"/>
          </a:xfrm>
          <a:prstGeom prst="rect">
            <a:avLst/>
          </a:prstGeom>
          <a:solidFill>
            <a:schemeClr val="bg1">
              <a:alpha val="58823"/>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wrap="square" lIns="91425" tIns="45712" rIns="91425" bIns="45712">
            <a:spAutoFit/>
          </a:bodyPr>
          <a:lstStyle>
            <a:lvl1pPr marL="465138" indent="-465138" defTabSz="1014413" eaLnBrk="0" hangingPunct="0">
              <a:defRPr sz="2400">
                <a:solidFill>
                  <a:schemeClr val="tx1"/>
                </a:solidFill>
                <a:latin typeface="Arial" charset="0"/>
                <a:ea typeface="ＭＳ Ｐゴシック" charset="0"/>
                <a:cs typeface="MS PGothic" charset="0"/>
              </a:defRPr>
            </a:lvl1pPr>
            <a:lvl2pPr marL="742950" indent="-285750" defTabSz="1014413" eaLnBrk="0" hangingPunct="0">
              <a:defRPr sz="2400">
                <a:solidFill>
                  <a:schemeClr val="tx1"/>
                </a:solidFill>
                <a:latin typeface="Arial" charset="0"/>
                <a:ea typeface="MS PGothic" charset="0"/>
                <a:cs typeface="MS PGothic" charset="0"/>
              </a:defRPr>
            </a:lvl2pPr>
            <a:lvl3pPr marL="1143000" indent="-228600" defTabSz="1014413" eaLnBrk="0" hangingPunct="0">
              <a:defRPr sz="2400">
                <a:solidFill>
                  <a:schemeClr val="tx1"/>
                </a:solidFill>
                <a:latin typeface="Arial" charset="0"/>
                <a:ea typeface="MS PGothic" charset="0"/>
                <a:cs typeface="MS PGothic" charset="0"/>
              </a:defRPr>
            </a:lvl3pPr>
            <a:lvl4pPr marL="1600200" indent="-228600" defTabSz="1014413" eaLnBrk="0" hangingPunct="0">
              <a:defRPr sz="2400">
                <a:solidFill>
                  <a:schemeClr val="tx1"/>
                </a:solidFill>
                <a:latin typeface="Arial" charset="0"/>
                <a:ea typeface="MS PGothic" charset="0"/>
                <a:cs typeface="MS PGothic" charset="0"/>
              </a:defRPr>
            </a:lvl4pPr>
            <a:lvl5pPr marL="2057400" indent="-228600" defTabSz="1014413" eaLnBrk="0" hangingPunct="0">
              <a:defRPr sz="2400">
                <a:solidFill>
                  <a:schemeClr val="tx1"/>
                </a:solidFill>
                <a:latin typeface="Arial" charset="0"/>
                <a:ea typeface="MS PGothic" charset="0"/>
                <a:cs typeface="MS PGothic" charset="0"/>
              </a:defRPr>
            </a:lvl5pPr>
            <a:lvl6pPr marL="25146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b="1" dirty="0" smtClean="0">
                <a:latin typeface="Helvetica" charset="0"/>
              </a:rPr>
              <a:t>Yn bwysig i </a:t>
            </a:r>
            <a:endParaRPr lang="cy-GB" b="1" dirty="0">
              <a:latin typeface="Helvetica" charset="0"/>
            </a:endParaRPr>
          </a:p>
        </p:txBody>
      </p:sp>
      <p:sp>
        <p:nvSpPr>
          <p:cNvPr id="3" name="TextBox 6"/>
          <p:cNvSpPr txBox="1">
            <a:spLocks noChangeArrowheads="1"/>
          </p:cNvSpPr>
          <p:nvPr/>
        </p:nvSpPr>
        <p:spPr bwMode="auto">
          <a:xfrm>
            <a:off x="1410191" y="21974"/>
            <a:ext cx="6650182" cy="575726"/>
          </a:xfrm>
          <a:prstGeom prst="rect">
            <a:avLst/>
          </a:prstGeom>
          <a:solidFill>
            <a:srgbClr val="C62ABB"/>
          </a:solidFill>
          <a:ln w="9525">
            <a:solidFill>
              <a:schemeClr val="tx2"/>
            </a:solidFill>
            <a:miter lim="800000"/>
            <a:headEnd/>
            <a:tailEnd/>
          </a:ln>
        </p:spPr>
        <p:txBody>
          <a:bodyPr wrap="square" lIns="82479" tIns="41239" rIns="82479" bIns="41239">
            <a:spAutoFit/>
          </a:bodyPr>
          <a:lstStyle/>
          <a:p>
            <a:pPr algn="ctr" defTabSz="825500"/>
            <a:r>
              <a:rPr lang="cy-GB" sz="3200" dirty="0" smtClean="0">
                <a:latin typeface="Helvetica" charset="0"/>
                <a:ea typeface="ＭＳ Ｐゴシック" pitchFamily="34" charset="-128"/>
                <a:cs typeface="Helvetica" charset="0"/>
              </a:rPr>
              <a:t>Enghraifft </a:t>
            </a:r>
            <a:endParaRPr lang="en-GB" sz="3200" dirty="0">
              <a:latin typeface="Helvetica" charset="0"/>
              <a:ea typeface="ＭＳ Ｐゴシック" pitchFamily="34" charset="-128"/>
              <a:cs typeface="Helvetica" charset="0"/>
            </a:endParaRPr>
          </a:p>
        </p:txBody>
      </p:sp>
      <p:sp>
        <p:nvSpPr>
          <p:cNvPr id="4" name="TextBox 3"/>
          <p:cNvSpPr txBox="1"/>
          <p:nvPr/>
        </p:nvSpPr>
        <p:spPr>
          <a:xfrm>
            <a:off x="6140206" y="944073"/>
            <a:ext cx="1672046" cy="523220"/>
          </a:xfrm>
          <a:prstGeom prst="rect">
            <a:avLst/>
          </a:prstGeom>
          <a:noFill/>
        </p:spPr>
        <p:txBody>
          <a:bodyPr wrap="square" rtlCol="0">
            <a:spAutoFit/>
          </a:bodyPr>
          <a:lstStyle/>
          <a:p>
            <a:r>
              <a:rPr lang="cy-GB" sz="2800" b="1" dirty="0" smtClean="0"/>
              <a:t>Ar gyfer</a:t>
            </a:r>
            <a:endParaRPr lang="en-GB" sz="2800" b="1" dirty="0"/>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31029" y="2446663"/>
            <a:ext cx="2301848" cy="1695636"/>
          </a:xfrm>
          <a:prstGeom prst="rect">
            <a:avLst/>
          </a:prstGeom>
        </p:spPr>
      </p:pic>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666" y="1639152"/>
            <a:ext cx="2381250" cy="1924050"/>
          </a:xfrm>
          <a:prstGeom prst="rect">
            <a:avLst/>
          </a:prstGeom>
        </p:spPr>
      </p:pic>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8825" y="3742074"/>
            <a:ext cx="1842732" cy="1352550"/>
          </a:xfrm>
          <a:prstGeom prst="rect">
            <a:avLst/>
          </a:prstGeom>
        </p:spPr>
      </p:pic>
      <p:pic>
        <p:nvPicPr>
          <p:cNvPr id="16"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9340" t="40953" r="2367" b="4639"/>
          <a:stretch/>
        </p:blipFill>
        <p:spPr bwMode="auto">
          <a:xfrm>
            <a:off x="7914914" y="2428935"/>
            <a:ext cx="1139129" cy="1332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5" name="Group 24"/>
          <p:cNvGrpSpPr/>
          <p:nvPr/>
        </p:nvGrpSpPr>
        <p:grpSpPr>
          <a:xfrm>
            <a:off x="1179279" y="5647733"/>
            <a:ext cx="5375588" cy="750410"/>
            <a:chOff x="1553064" y="5651003"/>
            <a:chExt cx="5375588" cy="750410"/>
          </a:xfrm>
        </p:grpSpPr>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74338" y="5688032"/>
              <a:ext cx="713381" cy="713381"/>
            </a:xfrm>
            <a:prstGeom prst="rect">
              <a:avLst/>
            </a:prstGeom>
          </p:spPr>
        </p:pic>
        <p:pic>
          <p:nvPicPr>
            <p:cNvPr id="18" name="Picture 1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53064" y="5906258"/>
              <a:ext cx="612815" cy="495155"/>
            </a:xfrm>
            <a:prstGeom prst="rect">
              <a:avLst/>
            </a:prstGeom>
          </p:spPr>
        </p:pic>
        <p:pic>
          <p:nvPicPr>
            <p:cNvPr id="19" name="Picture 7" descr="C:\Users\CatrinWilliams_3005\PECS\SCHOOL\morning circle 2.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901039" y="5651003"/>
              <a:ext cx="597940" cy="59794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9340" t="40953" r="2367" b="4639"/>
            <a:stretch/>
          </p:blipFill>
          <p:spPr bwMode="auto">
            <a:xfrm>
              <a:off x="3687719" y="5771182"/>
              <a:ext cx="467828" cy="547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409285" y="5729830"/>
              <a:ext cx="613861" cy="613861"/>
            </a:xfrm>
            <a:prstGeom prst="rect">
              <a:avLst/>
            </a:prstGeom>
          </p:spPr>
        </p:pic>
        <p:pic>
          <p:nvPicPr>
            <p:cNvPr id="21" name="Picture 2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441301" y="5671999"/>
              <a:ext cx="487351" cy="487351"/>
            </a:xfrm>
            <a:prstGeom prst="rect">
              <a:avLst/>
            </a:prstGeom>
          </p:spPr>
        </p:pic>
        <p:pic>
          <p:nvPicPr>
            <p:cNvPr id="23" name="Picture 22"/>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474319" y="5786360"/>
              <a:ext cx="516721" cy="516721"/>
            </a:xfrm>
            <a:prstGeom prst="rect">
              <a:avLst/>
            </a:prstGeom>
          </p:spPr>
        </p:pic>
        <p:pic>
          <p:nvPicPr>
            <p:cNvPr id="24" name="Picture 23"/>
            <p:cNvPicPr>
              <a:picLocks noChangeAspect="1"/>
            </p:cNvPicPr>
            <p:nvPr/>
          </p:nvPicPr>
          <p:blipFill rotWithShape="1">
            <a:blip r:embed="rId15">
              <a:extLst>
                <a:ext uri="{28A0092B-C50C-407E-A947-70E740481C1C}">
                  <a14:useLocalDpi xmlns:a14="http://schemas.microsoft.com/office/drawing/2010/main" val="0"/>
                </a:ext>
              </a:extLst>
            </a:blip>
            <a:srcRect l="50839" t="13538" r="31008" b="66574"/>
            <a:stretch/>
          </p:blipFill>
          <p:spPr>
            <a:xfrm>
              <a:off x="4199069" y="5870650"/>
              <a:ext cx="378847" cy="332220"/>
            </a:xfrm>
            <a:prstGeom prst="rect">
              <a:avLst/>
            </a:prstGeom>
          </p:spPr>
        </p:pic>
        <p:pic>
          <p:nvPicPr>
            <p:cNvPr id="26" name="Picture 25"/>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4896688" y="5755712"/>
              <a:ext cx="574678" cy="464340"/>
            </a:xfrm>
            <a:prstGeom prst="rect">
              <a:avLst/>
            </a:prstGeom>
          </p:spPr>
        </p:pic>
        <p:pic>
          <p:nvPicPr>
            <p:cNvPr id="27"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9340" t="40953" r="2367" b="4639"/>
            <a:stretch/>
          </p:blipFill>
          <p:spPr bwMode="auto">
            <a:xfrm>
              <a:off x="5488357" y="5651003"/>
              <a:ext cx="467828" cy="547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9340" t="40953" r="2367" b="4639"/>
            <a:stretch/>
          </p:blipFill>
          <p:spPr bwMode="auto">
            <a:xfrm>
              <a:off x="2120420" y="5815963"/>
              <a:ext cx="467828" cy="547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9" name="TextBox 28"/>
          <p:cNvSpPr txBox="1"/>
          <p:nvPr/>
        </p:nvSpPr>
        <p:spPr>
          <a:xfrm>
            <a:off x="3311370" y="5276555"/>
            <a:ext cx="2644815" cy="369332"/>
          </a:xfrm>
          <a:prstGeom prst="rect">
            <a:avLst/>
          </a:prstGeom>
          <a:noFill/>
        </p:spPr>
        <p:txBody>
          <a:bodyPr wrap="square" rtlCol="0">
            <a:spAutoFit/>
          </a:bodyPr>
          <a:lstStyle/>
          <a:p>
            <a:r>
              <a:rPr lang="cy-GB" dirty="0" smtClean="0"/>
              <a:t>Amserlen weledol</a:t>
            </a:r>
            <a:endParaRPr lang="en-GB" dirty="0"/>
          </a:p>
        </p:txBody>
      </p:sp>
      <p:pic>
        <p:nvPicPr>
          <p:cNvPr id="31" name="Picture 30"/>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954781" y="2038684"/>
            <a:ext cx="1857471" cy="1857471"/>
          </a:xfrm>
          <a:prstGeom prst="rect">
            <a:avLst/>
          </a:prstGeom>
        </p:spPr>
      </p:pic>
      <p:pic>
        <p:nvPicPr>
          <p:cNvPr id="32"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9340" t="40953" r="2367" b="4639"/>
          <a:stretch/>
        </p:blipFill>
        <p:spPr bwMode="auto">
          <a:xfrm>
            <a:off x="6928652" y="4836519"/>
            <a:ext cx="1167679" cy="1365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29"/>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013919" y="5187672"/>
            <a:ext cx="941121" cy="845818"/>
          </a:xfrm>
          <a:prstGeom prst="rect">
            <a:avLst/>
          </a:prstGeom>
        </p:spPr>
      </p:pic>
      <p:pic>
        <p:nvPicPr>
          <p:cNvPr id="8806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9"/>
          <a:stretch>
            <a:fillRect/>
          </a:stretch>
        </p:blipFill>
        <p:spPr>
          <a:xfrm>
            <a:off x="8286526" y="5845765"/>
            <a:ext cx="609600" cy="609600"/>
          </a:xfrm>
          <a:prstGeom prst="rect">
            <a:avLst/>
          </a:prstGeom>
        </p:spPr>
      </p:pic>
    </p:spTree>
    <p:extLst>
      <p:ext uri="{BB962C8B-B14F-4D97-AF65-F5344CB8AC3E}">
        <p14:creationId xmlns:p14="http://schemas.microsoft.com/office/powerpoint/2010/main" val="115504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88064"/>
                    </p:tgtEl>
                  </p:cond>
                </p:stCondLst>
                <p:endSync evt="end" delay="0">
                  <p:rtn val="all"/>
                </p:endSync>
                <p:childTnLst>
                  <p:par>
                    <p:cTn id="26" fill="hold">
                      <p:stCondLst>
                        <p:cond delay="0"/>
                      </p:stCondLst>
                      <p:childTnLst>
                        <p:par>
                          <p:cTn id="27" fill="hold">
                            <p:stCondLst>
                              <p:cond delay="0"/>
                            </p:stCondLst>
                            <p:childTnLst>
                              <p:par>
                                <p:cTn id="28" presetID="1" presetClass="mediacall" presetSubtype="0" fill="hold" nodeType="clickEffect">
                                  <p:stCondLst>
                                    <p:cond delay="0"/>
                                  </p:stCondLst>
                                  <p:childTnLst>
                                    <p:cmd type="call" cmd="playFrom(0.0)">
                                      <p:cBhvr>
                                        <p:cTn id="29" dur="8873" fill="hold"/>
                                        <p:tgtEl>
                                          <p:spTgt spid="88064"/>
                                        </p:tgtEl>
                                      </p:cBhvr>
                                    </p:cmd>
                                  </p:childTnLst>
                                </p:cTn>
                              </p:par>
                            </p:childTnLst>
                          </p:cTn>
                        </p:par>
                      </p:childTnLst>
                    </p:cTn>
                  </p:par>
                </p:childTnLst>
              </p:cTn>
              <p:nextCondLst>
                <p:cond evt="onClick" delay="0">
                  <p:tgtEl>
                    <p:spTgt spid="88064"/>
                  </p:tgtEl>
                </p:cond>
              </p:nextCondLst>
            </p:seq>
            <p:audio>
              <p:cMediaNode vol="80000">
                <p:cTn id="30" fill="hold" display="0">
                  <p:stCondLst>
                    <p:cond delay="indefinite"/>
                  </p:stCondLst>
                  <p:endCondLst>
                    <p:cond evt="onStopAudio" delay="0">
                      <p:tgtEl>
                        <p:sldTgt/>
                      </p:tgtEl>
                    </p:cond>
                  </p:endCondLst>
                </p:cTn>
                <p:tgtEl>
                  <p:spTgt spid="88064"/>
                </p:tgtEl>
              </p:cMediaNode>
            </p:audio>
          </p:childTnLst>
        </p:cTn>
      </p:par>
    </p:tnLst>
    <p:bldLst>
      <p:bldP spid="29" grpId="0"/>
      <p:bldP spid="29" grpId="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5528" y="1048105"/>
            <a:ext cx="6858000" cy="6401753"/>
          </a:xfrm>
          <a:prstGeom prst="rect">
            <a:avLst/>
          </a:prstGeom>
        </p:spPr>
        <p:txBody>
          <a:bodyPr wrap="square">
            <a:spAutoFit/>
          </a:bodyPr>
          <a:lstStyle/>
          <a:p>
            <a:pPr algn="ctr"/>
            <a:r>
              <a:rPr lang="cy-GB" sz="2800" b="1" u="sng" dirty="0" smtClean="0"/>
              <a:t>Dyfalu a gofyn</a:t>
            </a:r>
            <a:endParaRPr lang="en-GB" sz="2800" b="1" u="sng" dirty="0" smtClean="0"/>
          </a:p>
          <a:p>
            <a:endParaRPr lang="cy-GB" sz="2800" dirty="0" smtClean="0"/>
          </a:p>
          <a:p>
            <a:r>
              <a:rPr lang="cy-GB" sz="2000" dirty="0" smtClean="0"/>
              <a:t>Os nad yw’r plentyn yn siarad gallwch ofyn i berthnasau, ffrindiau ac aelodau staff sy’n eu hadnabod yn dda.</a:t>
            </a:r>
          </a:p>
          <a:p>
            <a:endParaRPr lang="cy-GB" sz="2000" dirty="0"/>
          </a:p>
          <a:p>
            <a:pPr algn="ctr"/>
            <a:r>
              <a:rPr lang="cy-GB" sz="2000" b="1" u="sng" dirty="0"/>
              <a:t>6</a:t>
            </a:r>
            <a:r>
              <a:rPr lang="cy-GB" sz="2000" b="1" u="sng" dirty="0" smtClean="0"/>
              <a:t> cwestiwn allweddol a’r offer meddwl:</a:t>
            </a:r>
          </a:p>
          <a:p>
            <a:endParaRPr lang="cy-GB" sz="2000" dirty="0" smtClean="0"/>
          </a:p>
          <a:p>
            <a:r>
              <a:rPr lang="cy-GB" sz="2000" dirty="0" smtClean="0"/>
              <a:t>1)Pwy yw’r </a:t>
            </a:r>
            <a:r>
              <a:rPr lang="cy-GB" sz="2000" b="1" u="sng" dirty="0" smtClean="0"/>
              <a:t>bobl bwysicaf i chi</a:t>
            </a:r>
            <a:r>
              <a:rPr lang="cy-GB" sz="2000" dirty="0" smtClean="0"/>
              <a:t>? (pa mor aml ydych chi’n treulio amser efo nhw? Beth fyddwch yn ei wneud efo’ch gilydd?</a:t>
            </a:r>
          </a:p>
          <a:p>
            <a:endParaRPr lang="cy-GB" sz="2000" dirty="0"/>
          </a:p>
          <a:p>
            <a:r>
              <a:rPr lang="cy-GB" sz="2000" dirty="0" smtClean="0"/>
              <a:t>2) </a:t>
            </a:r>
            <a:r>
              <a:rPr lang="cy-GB" sz="2000" dirty="0"/>
              <a:t>Beth wyt ti’n </a:t>
            </a:r>
            <a:r>
              <a:rPr lang="cy-GB" sz="2000" b="1" u="sng" dirty="0"/>
              <a:t>ei wneud </a:t>
            </a:r>
            <a:r>
              <a:rPr lang="cy-GB" sz="2000" dirty="0"/>
              <a:t>fel arfer / bob amser? ( gyda’r nos, yn ystod yr wythnos. Rhaglenni teledu, hobïau, diddordebau, </a:t>
            </a:r>
            <a:r>
              <a:rPr lang="cy-GB" sz="2000" dirty="0" smtClean="0"/>
              <a:t>y bobl y byddwch </a:t>
            </a:r>
            <a:r>
              <a:rPr lang="cy-GB" sz="2000" dirty="0"/>
              <a:t>yn </a:t>
            </a:r>
            <a:r>
              <a:rPr lang="cy-GB" sz="2000" dirty="0" smtClean="0"/>
              <a:t>eu gweld</a:t>
            </a:r>
            <a:r>
              <a:rPr lang="cy-GB" sz="2000" dirty="0"/>
              <a:t>, llefydd i </a:t>
            </a:r>
            <a:r>
              <a:rPr lang="cy-GB" sz="2000" dirty="0" smtClean="0"/>
              <a:t>fynd, bwyta, chwarae, synau dwi’n hoffi, patrwm cysgu)</a:t>
            </a:r>
          </a:p>
          <a:p>
            <a:endParaRPr lang="cy-GB" sz="2000" dirty="0" smtClean="0"/>
          </a:p>
          <a:p>
            <a:r>
              <a:rPr lang="cy-GB" sz="2000" dirty="0" smtClean="0"/>
              <a:t>3) </a:t>
            </a:r>
            <a:r>
              <a:rPr lang="cy-GB" sz="2000" dirty="0"/>
              <a:t>Beth fyddech chi’n </a:t>
            </a:r>
            <a:r>
              <a:rPr lang="cy-GB" sz="2000" b="1" u="sng" dirty="0"/>
              <a:t>methu gadael cartref </a:t>
            </a:r>
            <a:r>
              <a:rPr lang="cy-GB" sz="2000" dirty="0"/>
              <a:t>hebddo? (</a:t>
            </a:r>
            <a:r>
              <a:rPr lang="cy-GB" sz="2000" dirty="0" smtClean="0"/>
              <a:t>eiddo yr </a:t>
            </a:r>
            <a:r>
              <a:rPr lang="cy-GB" sz="2000" dirty="0"/>
              <a:t>ydych chi’n ei drysori)</a:t>
            </a:r>
          </a:p>
          <a:p>
            <a:endParaRPr lang="cy-GB" dirty="0"/>
          </a:p>
          <a:p>
            <a:endParaRPr lang="cy-GB" dirty="0" smtClean="0"/>
          </a:p>
          <a:p>
            <a:endParaRPr lang="cy-GB" dirty="0" smtClean="0"/>
          </a:p>
        </p:txBody>
      </p:sp>
      <p:sp>
        <p:nvSpPr>
          <p:cNvPr id="3" name="TextBox 1"/>
          <p:cNvSpPr txBox="1">
            <a:spLocks noChangeArrowheads="1"/>
          </p:cNvSpPr>
          <p:nvPr/>
        </p:nvSpPr>
        <p:spPr bwMode="auto">
          <a:xfrm>
            <a:off x="1007234" y="207818"/>
            <a:ext cx="7392987" cy="646323"/>
          </a:xfrm>
          <a:prstGeom prst="rect">
            <a:avLst/>
          </a:prstGeom>
          <a:solidFill>
            <a:srgbClr val="C62ABB"/>
          </a:solidFill>
          <a:ln>
            <a:solidFill>
              <a:schemeClr val="tx2"/>
            </a:solidFill>
          </a:ln>
          <a:extLst/>
        </p:spPr>
        <p:txBody>
          <a:bodyPr lIns="91431" tIns="45716" rIns="91431" bIns="45716">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sz="3600" b="1" dirty="0" smtClean="0">
                <a:latin typeface="Helvetica" charset="0"/>
                <a:sym typeface="Times New Roman" charset="0"/>
              </a:rPr>
              <a:t>Casglu gwybodaeth</a:t>
            </a:r>
            <a:endParaRPr lang="cy-GB" sz="3600" b="1" dirty="0">
              <a:latin typeface="Comic Sans MS" charset="0"/>
              <a:sym typeface="Times New Roman"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640" y="1022335"/>
            <a:ext cx="1437617" cy="846561"/>
          </a:xfrm>
          <a:prstGeom prst="rect">
            <a:avLst/>
          </a:prstGeom>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t="5365" b="10359"/>
          <a:stretch/>
        </p:blipFill>
        <p:spPr>
          <a:xfrm>
            <a:off x="6966220" y="1134770"/>
            <a:ext cx="1615077" cy="1468252"/>
          </a:xfrm>
          <a:prstGeom prst="rect">
            <a:avLst/>
          </a:prstGeom>
        </p:spPr>
      </p:pic>
      <p:sp>
        <p:nvSpPr>
          <p:cNvPr id="6" name="Wave 5"/>
          <p:cNvSpPr/>
          <p:nvPr/>
        </p:nvSpPr>
        <p:spPr>
          <a:xfrm>
            <a:off x="7311225" y="3217014"/>
            <a:ext cx="1615077" cy="1499017"/>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dirty="0" smtClean="0"/>
              <a:t>TAFLEN CASGLU GWYBODAETH</a:t>
            </a:r>
            <a:endParaRPr lang="en-GB" dirty="0"/>
          </a:p>
        </p:txBody>
      </p:sp>
      <p:pic>
        <p:nvPicPr>
          <p:cNvPr id="7" name="Llun 6"/>
          <p:cNvPicPr>
            <a:picLocks noChangeAspect="1"/>
          </p:cNvPicPr>
          <p:nvPr/>
        </p:nvPicPr>
        <p:blipFill>
          <a:blip r:embed="rId5"/>
          <a:stretch>
            <a:fillRect/>
          </a:stretch>
        </p:blipFill>
        <p:spPr>
          <a:xfrm>
            <a:off x="7091917" y="4965895"/>
            <a:ext cx="2052083" cy="1230923"/>
          </a:xfrm>
          <a:prstGeom prst="rect">
            <a:avLst/>
          </a:prstGeom>
        </p:spPr>
      </p:pic>
    </p:spTree>
    <p:extLst>
      <p:ext uri="{BB962C8B-B14F-4D97-AF65-F5344CB8AC3E}">
        <p14:creationId xmlns:p14="http://schemas.microsoft.com/office/powerpoint/2010/main" val="206320789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055" y="692728"/>
            <a:ext cx="7716341" cy="7294305"/>
          </a:xfrm>
          <a:prstGeom prst="rect">
            <a:avLst/>
          </a:prstGeom>
        </p:spPr>
        <p:txBody>
          <a:bodyPr wrap="square">
            <a:spAutoFit/>
          </a:bodyPr>
          <a:lstStyle/>
          <a:p>
            <a:endParaRPr lang="cy-GB" sz="2400" dirty="0" smtClean="0"/>
          </a:p>
          <a:p>
            <a:r>
              <a:rPr lang="cy-GB" sz="2400" dirty="0" smtClean="0"/>
              <a:t>4)Beth fydd eich </a:t>
            </a:r>
            <a:r>
              <a:rPr lang="cy-GB" sz="2400" b="1" u="sng" dirty="0" smtClean="0"/>
              <a:t>diwrnod gorau a’ch diwrnod gwaethaf? </a:t>
            </a:r>
          </a:p>
          <a:p>
            <a:r>
              <a:rPr lang="cy-GB" sz="2400" dirty="0" smtClean="0">
                <a:solidFill>
                  <a:srgbClr val="FF0000"/>
                </a:solidFill>
              </a:rPr>
              <a:t>(defnyddio’r offeryn meddwl – </a:t>
            </a:r>
            <a:r>
              <a:rPr lang="cy-GB" sz="2400" b="1" u="sng" dirty="0" smtClean="0">
                <a:solidFill>
                  <a:srgbClr val="FF0000"/>
                </a:solidFill>
              </a:rPr>
              <a:t>diwrnod da a diwrnod gwael</a:t>
            </a:r>
            <a:r>
              <a:rPr lang="cy-GB" sz="2400" dirty="0" smtClean="0">
                <a:solidFill>
                  <a:srgbClr val="FF0000"/>
                </a:solidFill>
              </a:rPr>
              <a:t>)</a:t>
            </a:r>
          </a:p>
          <a:p>
            <a:endParaRPr lang="cy-GB" sz="2400" dirty="0"/>
          </a:p>
          <a:p>
            <a:endParaRPr lang="cy-GB" sz="2400" dirty="0" smtClean="0"/>
          </a:p>
          <a:p>
            <a:r>
              <a:rPr lang="cy-GB" sz="2400" dirty="0" smtClean="0"/>
              <a:t>Casglu gwybodaeth drwy:</a:t>
            </a:r>
          </a:p>
          <a:p>
            <a:r>
              <a:rPr lang="cy-GB" sz="2400" dirty="0" smtClean="0"/>
              <a:t>	-  Arsylwadau</a:t>
            </a:r>
          </a:p>
          <a:p>
            <a:r>
              <a:rPr lang="cy-GB" sz="2400" dirty="0"/>
              <a:t>	</a:t>
            </a:r>
            <a:r>
              <a:rPr lang="cy-GB" sz="2400" dirty="0" smtClean="0"/>
              <a:t>-  Sgyrsiau</a:t>
            </a:r>
          </a:p>
          <a:p>
            <a:endParaRPr lang="cy-GB" sz="2400" dirty="0" smtClean="0"/>
          </a:p>
          <a:p>
            <a:pPr marL="285750" indent="-285750">
              <a:buFont typeface="Arial" panose="020B0604020202020204" pitchFamily="34" charset="0"/>
              <a:buChar char="•"/>
            </a:pPr>
            <a:r>
              <a:rPr lang="cy-GB" sz="2400" dirty="0" smtClean="0"/>
              <a:t>Beth wyt ti’n ei wneud ar dy hoff ddiwrnod?</a:t>
            </a:r>
          </a:p>
          <a:p>
            <a:pPr marL="285750" indent="-285750">
              <a:buFont typeface="Arial" panose="020B0604020202020204" pitchFamily="34" charset="0"/>
              <a:buChar char="•"/>
            </a:pPr>
            <a:r>
              <a:rPr lang="cy-GB" sz="2400" dirty="0" smtClean="0"/>
              <a:t>Pa bryd wyt ti’n cael y mwyaf o hwyl?</a:t>
            </a:r>
          </a:p>
          <a:p>
            <a:pPr marL="285750" indent="-285750">
              <a:buFont typeface="Arial" panose="020B0604020202020204" pitchFamily="34" charset="0"/>
              <a:buChar char="•"/>
            </a:pPr>
            <a:r>
              <a:rPr lang="cy-GB" sz="2400" dirty="0" smtClean="0"/>
              <a:t>Beth sy’n gwneud i ti deimlo’n dda?</a:t>
            </a:r>
          </a:p>
          <a:p>
            <a:pPr marL="285750" indent="-285750">
              <a:buFont typeface="Arial" panose="020B0604020202020204" pitchFamily="34" charset="0"/>
              <a:buChar char="•"/>
            </a:pPr>
            <a:r>
              <a:rPr lang="cy-GB" sz="2400" dirty="0" smtClean="0"/>
              <a:t>Pwy sydd gyda ti am bob rhan o’r dydd?</a:t>
            </a:r>
          </a:p>
          <a:p>
            <a:pPr marL="285750" indent="-285750">
              <a:buFont typeface="Arial" panose="020B0604020202020204" pitchFamily="34" charset="0"/>
              <a:buChar char="•"/>
            </a:pPr>
            <a:r>
              <a:rPr lang="cy-GB" sz="2400" dirty="0"/>
              <a:t>B</a:t>
            </a:r>
            <a:r>
              <a:rPr lang="cy-GB" sz="2400" dirty="0" smtClean="0"/>
              <a:t>le wyt ti’n gwneud y weithgaredd yma?</a:t>
            </a:r>
          </a:p>
          <a:p>
            <a:pPr marL="285750" indent="-285750">
              <a:buFont typeface="Arial" panose="020B0604020202020204" pitchFamily="34" charset="0"/>
              <a:buChar char="•"/>
            </a:pPr>
            <a:endParaRPr lang="cy-GB" dirty="0"/>
          </a:p>
          <a:p>
            <a:endParaRPr lang="cy-GB" dirty="0" smtClean="0"/>
          </a:p>
          <a:p>
            <a:endParaRPr lang="cy-GB" dirty="0"/>
          </a:p>
          <a:p>
            <a:endParaRPr lang="cy-GB" dirty="0" smtClean="0"/>
          </a:p>
          <a:p>
            <a:endParaRPr lang="cy-GB" dirty="0" smtClean="0"/>
          </a:p>
          <a:p>
            <a:r>
              <a:rPr lang="cy-GB" dirty="0" smtClean="0"/>
              <a:t> </a:t>
            </a:r>
          </a:p>
        </p:txBody>
      </p:sp>
      <p:sp>
        <p:nvSpPr>
          <p:cNvPr id="3" name="TextBox 1"/>
          <p:cNvSpPr txBox="1">
            <a:spLocks noChangeArrowheads="1"/>
          </p:cNvSpPr>
          <p:nvPr/>
        </p:nvSpPr>
        <p:spPr bwMode="auto">
          <a:xfrm>
            <a:off x="1007234" y="207818"/>
            <a:ext cx="7392987" cy="646323"/>
          </a:xfrm>
          <a:prstGeom prst="rect">
            <a:avLst/>
          </a:prstGeom>
          <a:solidFill>
            <a:srgbClr val="C62ABB"/>
          </a:solidFill>
          <a:ln>
            <a:solidFill>
              <a:schemeClr val="tx2"/>
            </a:solidFill>
          </a:ln>
          <a:extLst/>
        </p:spPr>
        <p:txBody>
          <a:bodyPr lIns="91431" tIns="45716" rIns="91431" bIns="45716">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sz="3600" b="1" dirty="0" smtClean="0">
                <a:latin typeface="Helvetica" charset="0"/>
                <a:sym typeface="Times New Roman" charset="0"/>
              </a:rPr>
              <a:t>Casglu gwybodaeth</a:t>
            </a:r>
            <a:endParaRPr lang="cy-GB" sz="3600" b="1" dirty="0">
              <a:latin typeface="Comic Sans MS" charset="0"/>
              <a:sym typeface="Times New Roman" charset="0"/>
            </a:endParaRPr>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5556" y="1884489"/>
            <a:ext cx="3021693" cy="1885653"/>
          </a:xfrm>
          <a:prstGeom prst="rect">
            <a:avLst/>
          </a:prstGeom>
        </p:spPr>
      </p:pic>
    </p:spTree>
    <p:extLst>
      <p:ext uri="{BB962C8B-B14F-4D97-AF65-F5344CB8AC3E}">
        <p14:creationId xmlns:p14="http://schemas.microsoft.com/office/powerpoint/2010/main" val="287557210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6437" y="1250569"/>
            <a:ext cx="8145193" cy="6401753"/>
          </a:xfrm>
          <a:prstGeom prst="rect">
            <a:avLst/>
          </a:prstGeom>
        </p:spPr>
        <p:txBody>
          <a:bodyPr wrap="square">
            <a:spAutoFit/>
          </a:bodyPr>
          <a:lstStyle/>
          <a:p>
            <a:r>
              <a:rPr lang="cy-GB" sz="3600" dirty="0"/>
              <a:t>5</a:t>
            </a:r>
            <a:r>
              <a:rPr lang="cy-GB" sz="3600" dirty="0" smtClean="0"/>
              <a:t>) </a:t>
            </a:r>
            <a:r>
              <a:rPr lang="cy-GB" sz="3200" dirty="0" smtClean="0"/>
              <a:t>Beth yw’r ffordd orau i fy nghefnogi?</a:t>
            </a:r>
          </a:p>
          <a:p>
            <a:r>
              <a:rPr lang="cy-GB" sz="2800" dirty="0" smtClean="0">
                <a:solidFill>
                  <a:srgbClr val="FF0000"/>
                </a:solidFill>
              </a:rPr>
              <a:t>(defnyddio’r </a:t>
            </a:r>
            <a:r>
              <a:rPr lang="cy-GB" sz="2800" dirty="0">
                <a:solidFill>
                  <a:srgbClr val="FF0000"/>
                </a:solidFill>
              </a:rPr>
              <a:t>offeryn meddwl – </a:t>
            </a:r>
            <a:r>
              <a:rPr lang="cy-GB" sz="2800" b="1" u="sng" dirty="0" smtClean="0">
                <a:solidFill>
                  <a:srgbClr val="FF0000"/>
                </a:solidFill>
              </a:rPr>
              <a:t>Log Dysgu</a:t>
            </a:r>
            <a:r>
              <a:rPr lang="cy-GB" sz="2800" dirty="0" smtClean="0">
                <a:solidFill>
                  <a:srgbClr val="FF0000"/>
                </a:solidFill>
              </a:rPr>
              <a:t>)</a:t>
            </a:r>
            <a:endParaRPr lang="cy-GB" sz="2800" dirty="0">
              <a:solidFill>
                <a:srgbClr val="FF0000"/>
              </a:solidFill>
            </a:endParaRPr>
          </a:p>
          <a:p>
            <a:endParaRPr lang="cy-GB" sz="2000" dirty="0"/>
          </a:p>
          <a:p>
            <a:pPr marL="342900" indent="-342900">
              <a:buFont typeface="Arial" panose="020B0604020202020204" pitchFamily="34" charset="0"/>
              <a:buChar char="•"/>
            </a:pPr>
            <a:r>
              <a:rPr lang="cy-GB" sz="2000" dirty="0" smtClean="0"/>
              <a:t>Ffordd effeithiol i ganfod yr hyn ddysgwyd yn hytrach na’r hyn ddigwyddodd</a:t>
            </a:r>
          </a:p>
          <a:p>
            <a:pPr marL="342900" indent="-342900" algn="ctr">
              <a:buFont typeface="Arial" panose="020B0604020202020204" pitchFamily="34" charset="0"/>
              <a:buChar char="•"/>
            </a:pPr>
            <a:endParaRPr lang="cy-GB" sz="2000" b="1" dirty="0"/>
          </a:p>
          <a:p>
            <a:pPr algn="ctr"/>
            <a:r>
              <a:rPr lang="cy-GB" sz="3200" b="1" dirty="0" smtClean="0"/>
              <a:t>Pob ymddygiad yn ffordd o gyfathrebu</a:t>
            </a:r>
            <a:endParaRPr lang="cy-GB" sz="2800" b="1" dirty="0"/>
          </a:p>
          <a:p>
            <a:endParaRPr lang="cy-GB" dirty="0" smtClean="0"/>
          </a:p>
          <a:p>
            <a:endParaRPr lang="cy-GB" dirty="0"/>
          </a:p>
          <a:p>
            <a:endParaRPr lang="cy-GB" dirty="0" smtClean="0"/>
          </a:p>
          <a:p>
            <a:endParaRPr lang="cy-GB" dirty="0"/>
          </a:p>
          <a:p>
            <a:endParaRPr lang="cy-GB" dirty="0" smtClean="0"/>
          </a:p>
          <a:p>
            <a:endParaRPr lang="cy-GB" dirty="0"/>
          </a:p>
          <a:p>
            <a:endParaRPr lang="cy-GB" dirty="0" smtClean="0"/>
          </a:p>
          <a:p>
            <a:endParaRPr lang="cy-GB" dirty="0"/>
          </a:p>
          <a:p>
            <a:endParaRPr lang="cy-GB" dirty="0" smtClean="0"/>
          </a:p>
          <a:p>
            <a:endParaRPr lang="cy-GB" dirty="0" smtClean="0"/>
          </a:p>
          <a:p>
            <a:endParaRPr lang="cy-GB" dirty="0" smtClean="0"/>
          </a:p>
          <a:p>
            <a:endParaRPr lang="cy-GB" dirty="0" smtClean="0"/>
          </a:p>
          <a:p>
            <a:endParaRPr lang="en-GB" dirty="0"/>
          </a:p>
        </p:txBody>
      </p:sp>
      <p:sp>
        <p:nvSpPr>
          <p:cNvPr id="3" name="TextBox 1"/>
          <p:cNvSpPr txBox="1">
            <a:spLocks noChangeArrowheads="1"/>
          </p:cNvSpPr>
          <p:nvPr/>
        </p:nvSpPr>
        <p:spPr bwMode="auto">
          <a:xfrm>
            <a:off x="1007234" y="207818"/>
            <a:ext cx="7392987" cy="646323"/>
          </a:xfrm>
          <a:prstGeom prst="rect">
            <a:avLst/>
          </a:prstGeom>
          <a:solidFill>
            <a:srgbClr val="C62ABB"/>
          </a:solidFill>
          <a:ln>
            <a:solidFill>
              <a:schemeClr val="tx2"/>
            </a:solidFill>
          </a:ln>
          <a:extLst/>
        </p:spPr>
        <p:txBody>
          <a:bodyPr lIns="91431" tIns="45716" rIns="91431" bIns="45716">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sz="3600" b="1" dirty="0" smtClean="0">
                <a:latin typeface="Helvetica" charset="0"/>
                <a:sym typeface="Times New Roman" charset="0"/>
              </a:rPr>
              <a:t>Casglu gwybodaeth</a:t>
            </a:r>
            <a:endParaRPr lang="cy-GB" sz="3600" b="1" dirty="0">
              <a:latin typeface="Comic Sans MS" charset="0"/>
              <a:sym typeface="Times New Roman" charset="0"/>
            </a:endParaRPr>
          </a:p>
        </p:txBody>
      </p:sp>
      <p:pic>
        <p:nvPicPr>
          <p:cNvPr id="4" name="Llun 3"/>
          <p:cNvPicPr>
            <a:picLocks noChangeAspect="1"/>
          </p:cNvPicPr>
          <p:nvPr/>
        </p:nvPicPr>
        <p:blipFill>
          <a:blip r:embed="rId3"/>
          <a:stretch>
            <a:fillRect/>
          </a:stretch>
        </p:blipFill>
        <p:spPr>
          <a:xfrm>
            <a:off x="2725502" y="4157132"/>
            <a:ext cx="3956450" cy="2394188"/>
          </a:xfrm>
          <a:prstGeom prst="rect">
            <a:avLst/>
          </a:prstGeom>
        </p:spPr>
      </p:pic>
    </p:spTree>
    <p:extLst>
      <p:ext uri="{BB962C8B-B14F-4D97-AF65-F5344CB8AC3E}">
        <p14:creationId xmlns:p14="http://schemas.microsoft.com/office/powerpoint/2010/main" val="339779995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9655" y="854141"/>
            <a:ext cx="7522909" cy="2369880"/>
          </a:xfrm>
          <a:prstGeom prst="rect">
            <a:avLst/>
          </a:prstGeom>
        </p:spPr>
        <p:txBody>
          <a:bodyPr wrap="square">
            <a:spAutoFit/>
          </a:bodyPr>
          <a:lstStyle/>
          <a:p>
            <a:endParaRPr lang="cy-GB" dirty="0" smtClean="0"/>
          </a:p>
          <a:p>
            <a:r>
              <a:rPr lang="cy-GB" sz="2800" dirty="0" smtClean="0"/>
              <a:t>6) Beth fydd eich teulu a’ch ffrindiau’n ei ddweud eu bod yn ei garu a’i edmygu amdanoch? </a:t>
            </a:r>
          </a:p>
          <a:p>
            <a:r>
              <a:rPr lang="cy-GB" sz="2000" dirty="0" smtClean="0"/>
              <a:t>(cyfrannu at y golofn hoffi ac edmygu)</a:t>
            </a:r>
          </a:p>
          <a:p>
            <a:endParaRPr lang="cy-GB" dirty="0" smtClean="0"/>
          </a:p>
          <a:p>
            <a:endParaRPr lang="cy-GB" dirty="0" smtClean="0"/>
          </a:p>
          <a:p>
            <a:endParaRPr lang="en-GB" dirty="0"/>
          </a:p>
        </p:txBody>
      </p:sp>
      <p:sp>
        <p:nvSpPr>
          <p:cNvPr id="3" name="TextBox 1"/>
          <p:cNvSpPr txBox="1">
            <a:spLocks noChangeArrowheads="1"/>
          </p:cNvSpPr>
          <p:nvPr/>
        </p:nvSpPr>
        <p:spPr bwMode="auto">
          <a:xfrm>
            <a:off x="1007234" y="207818"/>
            <a:ext cx="7392987" cy="646323"/>
          </a:xfrm>
          <a:prstGeom prst="rect">
            <a:avLst/>
          </a:prstGeom>
          <a:solidFill>
            <a:srgbClr val="C62ABB"/>
          </a:solidFill>
          <a:ln>
            <a:solidFill>
              <a:schemeClr val="tx2"/>
            </a:solidFill>
          </a:ln>
          <a:extLst/>
        </p:spPr>
        <p:txBody>
          <a:bodyPr lIns="91431" tIns="45716" rIns="91431" bIns="45716">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sz="3600" b="1" dirty="0" smtClean="0">
                <a:latin typeface="Helvetica" charset="0"/>
                <a:sym typeface="Times New Roman" charset="0"/>
              </a:rPr>
              <a:t>Casglu gwybodaeth</a:t>
            </a:r>
            <a:endParaRPr lang="cy-GB" sz="3600" b="1" dirty="0">
              <a:latin typeface="Comic Sans MS" charset="0"/>
              <a:sym typeface="Times New Roman" charset="0"/>
            </a:endParaRPr>
          </a:p>
        </p:txBody>
      </p:sp>
      <p:sp>
        <p:nvSpPr>
          <p:cNvPr id="4" name="TextBox 3"/>
          <p:cNvSpPr txBox="1">
            <a:spLocks noChangeArrowheads="1"/>
          </p:cNvSpPr>
          <p:nvPr/>
        </p:nvSpPr>
        <p:spPr bwMode="auto">
          <a:xfrm>
            <a:off x="2164189" y="1096848"/>
            <a:ext cx="8019856" cy="2345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479" tIns="41239" rIns="82479" bIns="41239">
            <a:spAutoFit/>
          </a:bodyPr>
          <a:lstStyle>
            <a:lvl1pPr eaLnBrk="0" hangingPunct="0">
              <a:defRPr sz="2400">
                <a:solidFill>
                  <a:schemeClr val="tx1"/>
                </a:solidFill>
                <a:latin typeface="Arial" charset="0"/>
                <a:ea typeface="ＭＳ Ｐゴシック"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endParaRPr lang="en-US" sz="8700" b="1" dirty="0">
              <a:solidFill>
                <a:srgbClr val="9DD500"/>
              </a:solidFill>
              <a:latin typeface="Chalkduster" charset="0"/>
            </a:endParaRPr>
          </a:p>
          <a:p>
            <a:pPr eaLnBrk="1" hangingPunct="1"/>
            <a:r>
              <a:rPr lang="en-US" sz="6000" b="1" dirty="0" err="1" smtClean="0">
                <a:solidFill>
                  <a:srgbClr val="27B6C9"/>
                </a:solidFill>
                <a:latin typeface="Chalkduster" charset="0"/>
              </a:rPr>
              <a:t>Cadarnhaol</a:t>
            </a:r>
            <a:endParaRPr lang="en-US" sz="6000" b="1" dirty="0" smtClean="0">
              <a:solidFill>
                <a:srgbClr val="27B6C9"/>
              </a:solidFill>
              <a:latin typeface="Chalkduster" charset="0"/>
            </a:endParaRPr>
          </a:p>
        </p:txBody>
      </p:sp>
      <p:pic>
        <p:nvPicPr>
          <p:cNvPr id="5" name="Llun 4"/>
          <p:cNvPicPr>
            <a:picLocks noChangeAspect="1"/>
          </p:cNvPicPr>
          <p:nvPr/>
        </p:nvPicPr>
        <p:blipFill>
          <a:blip r:embed="rId3"/>
          <a:stretch>
            <a:fillRect/>
          </a:stretch>
        </p:blipFill>
        <p:spPr>
          <a:xfrm>
            <a:off x="2054790" y="3428521"/>
            <a:ext cx="4572638" cy="3429479"/>
          </a:xfrm>
          <a:prstGeom prst="rect">
            <a:avLst/>
          </a:prstGeom>
        </p:spPr>
      </p:pic>
    </p:spTree>
    <p:extLst>
      <p:ext uri="{BB962C8B-B14F-4D97-AF65-F5344CB8AC3E}">
        <p14:creationId xmlns:p14="http://schemas.microsoft.com/office/powerpoint/2010/main" val="148072019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ext Box 8"/>
          <p:cNvSpPr txBox="1">
            <a:spLocks noChangeArrowheads="1"/>
          </p:cNvSpPr>
          <p:nvPr/>
        </p:nvSpPr>
        <p:spPr bwMode="auto">
          <a:xfrm>
            <a:off x="468313" y="631826"/>
            <a:ext cx="8305800" cy="6217070"/>
          </a:xfrm>
          <a:prstGeom prst="rect">
            <a:avLst/>
          </a:prstGeom>
          <a:solidFill>
            <a:schemeClr val="bg1">
              <a:alpha val="58823"/>
            </a:schemeClr>
          </a:solidFill>
          <a:ln>
            <a:noFill/>
          </a:ln>
          <a:extLst>
            <a:ext uri="{91240B29-F687-4F45-9708-019B960494DF}">
              <a14:hiddenLine xmlns:a14="http://schemas.microsoft.com/office/drawing/2010/main" w="25400">
                <a:solidFill>
                  <a:srgbClr val="000000"/>
                </a:solidFill>
                <a:miter lim="800000"/>
                <a:headEnd/>
                <a:tailEnd/>
              </a14:hiddenLine>
            </a:ext>
          </a:extLst>
        </p:spPr>
        <p:txBody>
          <a:bodyPr lIns="91425" tIns="45712" rIns="91425" bIns="45712">
            <a:spAutoFit/>
          </a:bodyPr>
          <a:lstStyle>
            <a:lvl1pPr marL="465138" indent="-465138" defTabSz="1014413" eaLnBrk="0" hangingPunct="0">
              <a:defRPr sz="2400">
                <a:solidFill>
                  <a:schemeClr val="tx1"/>
                </a:solidFill>
                <a:latin typeface="Arial" charset="0"/>
                <a:ea typeface="ＭＳ Ｐゴシック" charset="0"/>
                <a:cs typeface="MS PGothic" charset="0"/>
              </a:defRPr>
            </a:lvl1pPr>
            <a:lvl2pPr marL="742950" indent="-285750" defTabSz="1014413" eaLnBrk="0" hangingPunct="0">
              <a:defRPr sz="2400">
                <a:solidFill>
                  <a:schemeClr val="tx1"/>
                </a:solidFill>
                <a:latin typeface="Arial" charset="0"/>
                <a:ea typeface="MS PGothic" charset="0"/>
                <a:cs typeface="MS PGothic" charset="0"/>
              </a:defRPr>
            </a:lvl2pPr>
            <a:lvl3pPr marL="1143000" indent="-228600" defTabSz="1014413" eaLnBrk="0" hangingPunct="0">
              <a:defRPr sz="2400">
                <a:solidFill>
                  <a:schemeClr val="tx1"/>
                </a:solidFill>
                <a:latin typeface="Arial" charset="0"/>
                <a:ea typeface="MS PGothic" charset="0"/>
                <a:cs typeface="MS PGothic" charset="0"/>
              </a:defRPr>
            </a:lvl3pPr>
            <a:lvl4pPr marL="1600200" indent="-228600" defTabSz="1014413" eaLnBrk="0" hangingPunct="0">
              <a:defRPr sz="2400">
                <a:solidFill>
                  <a:schemeClr val="tx1"/>
                </a:solidFill>
                <a:latin typeface="Arial" charset="0"/>
                <a:ea typeface="MS PGothic" charset="0"/>
                <a:cs typeface="MS PGothic" charset="0"/>
              </a:defRPr>
            </a:lvl4pPr>
            <a:lvl5pPr marL="2057400" indent="-228600" defTabSz="1014413" eaLnBrk="0" hangingPunct="0">
              <a:defRPr sz="2400">
                <a:solidFill>
                  <a:schemeClr val="tx1"/>
                </a:solidFill>
                <a:latin typeface="Arial" charset="0"/>
                <a:ea typeface="MS PGothic" charset="0"/>
                <a:cs typeface="MS PGothic" charset="0"/>
              </a:defRPr>
            </a:lvl5pPr>
            <a:lvl6pPr marL="25146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1014413"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cy-GB" sz="2500" dirty="0" smtClean="0">
                <a:latin typeface="Helvetica" charset="0"/>
                <a:cs typeface="ＭＳ Ｐゴシック" charset="0"/>
              </a:rPr>
              <a:t>Ar gyfer pob elfen negyddol, gofynnwch 3 chwestiwn:</a:t>
            </a:r>
          </a:p>
          <a:p>
            <a:pPr eaLnBrk="1" hangingPunct="1"/>
            <a:endParaRPr lang="cy-GB" sz="1100" dirty="0" smtClean="0">
              <a:latin typeface="Helvetica" charset="0"/>
              <a:cs typeface="ＭＳ Ｐゴシック" charset="0"/>
            </a:endParaRPr>
          </a:p>
          <a:p>
            <a:pPr eaLnBrk="1" hangingPunct="1">
              <a:buFontTx/>
              <a:buAutoNum type="arabicPeriod"/>
            </a:pPr>
            <a:r>
              <a:rPr lang="cy-GB" dirty="0" smtClean="0">
                <a:latin typeface="Helvetica" charset="0"/>
                <a:cs typeface="ＭＳ Ｐゴシック" charset="0"/>
              </a:rPr>
              <a:t>Oes yna amgylchiadau lle mae’r elfen negyddol yn gadarnhaol?  </a:t>
            </a:r>
          </a:p>
          <a:p>
            <a:pPr eaLnBrk="1" hangingPunct="1">
              <a:buFontTx/>
              <a:buAutoNum type="arabicPeriod"/>
            </a:pPr>
            <a:endParaRPr lang="cy-GB" sz="900" dirty="0" smtClean="0">
              <a:latin typeface="Helvetica" charset="0"/>
              <a:cs typeface="ＭＳ Ｐゴシック" charset="0"/>
            </a:endParaRPr>
          </a:p>
          <a:p>
            <a:pPr eaLnBrk="1" hangingPunct="1"/>
            <a:r>
              <a:rPr lang="cy-GB" dirty="0" smtClean="0">
                <a:latin typeface="Helvetica" charset="0"/>
                <a:cs typeface="ＭＳ Ｐゴシック" charset="0"/>
              </a:rPr>
              <a:t>	Os felly, ychwanegwch at y </a:t>
            </a:r>
            <a:r>
              <a:rPr lang="cy-GB" sz="3200" dirty="0" smtClean="0">
                <a:solidFill>
                  <a:srgbClr val="A1C920"/>
                </a:solidFill>
                <a:latin typeface="Helvetica" charset="0"/>
                <a:cs typeface="ＭＳ Ｐゴシック" charset="0"/>
              </a:rPr>
              <a:t>pethau a werthfawrogir</a:t>
            </a:r>
          </a:p>
          <a:p>
            <a:pPr eaLnBrk="1" hangingPunct="1">
              <a:buFontTx/>
              <a:buAutoNum type="arabicPeriod"/>
            </a:pPr>
            <a:endParaRPr lang="cy-GB" dirty="0" smtClean="0">
              <a:latin typeface="Helvetica" charset="0"/>
              <a:cs typeface="ＭＳ Ｐゴシック" charset="0"/>
            </a:endParaRPr>
          </a:p>
          <a:p>
            <a:pPr eaLnBrk="1" hangingPunct="1">
              <a:buFontTx/>
              <a:buAutoNum type="arabicPeriod" startAt="2"/>
            </a:pPr>
            <a:r>
              <a:rPr lang="cy-GB" dirty="0" smtClean="0">
                <a:latin typeface="Helvetica" charset="0"/>
                <a:cs typeface="ＭＳ Ｐゴシック" charset="0"/>
              </a:rPr>
              <a:t>Ydi’r elfen negyddol yn adlewyrchu rhywbeth sy’n bwysig i’r unigolyn?  </a:t>
            </a:r>
          </a:p>
          <a:p>
            <a:pPr eaLnBrk="1" hangingPunct="1">
              <a:buFontTx/>
              <a:buAutoNum type="arabicPeriod" startAt="2"/>
            </a:pPr>
            <a:endParaRPr lang="cy-GB" sz="900" dirty="0" smtClean="0">
              <a:latin typeface="Helvetica" charset="0"/>
              <a:cs typeface="ＭＳ Ｐゴシック" charset="0"/>
            </a:endParaRPr>
          </a:p>
          <a:p>
            <a:pPr eaLnBrk="1" hangingPunct="1"/>
            <a:r>
              <a:rPr lang="cy-GB" dirty="0" smtClean="0">
                <a:latin typeface="Helvetica" charset="0"/>
                <a:cs typeface="ＭＳ Ｐゴシック" charset="0"/>
              </a:rPr>
              <a:t>	Os felly, ychwanegwch at y rhestr </a:t>
            </a:r>
            <a:r>
              <a:rPr lang="cy-GB" sz="3200" dirty="0" smtClean="0">
                <a:solidFill>
                  <a:srgbClr val="A1C920"/>
                </a:solidFill>
                <a:latin typeface="Helvetica" charset="0"/>
                <a:cs typeface="ＭＳ Ｐゴシック" charset="0"/>
              </a:rPr>
              <a:t>yn bwysig i</a:t>
            </a:r>
            <a:endParaRPr lang="cy-GB" dirty="0" smtClean="0">
              <a:latin typeface="Helvetica" charset="0"/>
              <a:cs typeface="ＭＳ Ｐゴシック" charset="0"/>
            </a:endParaRPr>
          </a:p>
          <a:p>
            <a:pPr eaLnBrk="1" hangingPunct="1"/>
            <a:endParaRPr lang="cy-GB" dirty="0" smtClean="0">
              <a:latin typeface="Helvetica" charset="0"/>
              <a:cs typeface="ＭＳ Ｐゴシック" charset="0"/>
            </a:endParaRPr>
          </a:p>
          <a:p>
            <a:pPr eaLnBrk="1" hangingPunct="1">
              <a:buFontTx/>
              <a:buAutoNum type="arabicPeriod" startAt="3"/>
            </a:pPr>
            <a:r>
              <a:rPr lang="cy-GB" dirty="0" smtClean="0">
                <a:latin typeface="Helvetica" charset="0"/>
                <a:cs typeface="ＭＳ Ｐゴシック" charset="0"/>
              </a:rPr>
              <a:t>Ydi’r elfen negyddol </a:t>
            </a:r>
            <a:r>
              <a:rPr lang="cy-GB" dirty="0" err="1" smtClean="0">
                <a:latin typeface="Helvetica" charset="0"/>
                <a:cs typeface="ＭＳ Ｐゴシック" charset="0"/>
              </a:rPr>
              <a:t>weithiau’n</a:t>
            </a:r>
            <a:r>
              <a:rPr lang="cy-GB" dirty="0" smtClean="0">
                <a:latin typeface="Helvetica" charset="0"/>
                <a:cs typeface="ＭＳ Ｐゴシック" charset="0"/>
              </a:rPr>
              <a:t> broblem? Os felly, beth mae angen i bobl eraill wybod neu wneud i gefnogi’r unigolyn pan </a:t>
            </a:r>
            <a:r>
              <a:rPr lang="cy-GB" dirty="0" err="1" smtClean="0">
                <a:latin typeface="Helvetica" charset="0"/>
                <a:cs typeface="ＭＳ Ｐゴシック" charset="0"/>
              </a:rPr>
              <a:t>fo’n</a:t>
            </a:r>
            <a:r>
              <a:rPr lang="cy-GB" dirty="0" smtClean="0">
                <a:latin typeface="Helvetica" charset="0"/>
                <a:cs typeface="ＭＳ Ｐゴシック" charset="0"/>
              </a:rPr>
              <a:t> elfen negyddol? Ychwanegwch at y rhestr </a:t>
            </a:r>
            <a:r>
              <a:rPr lang="cy-GB" sz="3200" dirty="0" smtClean="0">
                <a:solidFill>
                  <a:srgbClr val="A1C920"/>
                </a:solidFill>
                <a:latin typeface="Helvetica" charset="0"/>
                <a:cs typeface="ＭＳ Ｐゴシック" charset="0"/>
              </a:rPr>
              <a:t>yn bwysig ar gyfer</a:t>
            </a:r>
            <a:endParaRPr lang="cy-GB" dirty="0">
              <a:latin typeface="Helvetica" charset="0"/>
            </a:endParaRPr>
          </a:p>
        </p:txBody>
      </p:sp>
      <p:sp>
        <p:nvSpPr>
          <p:cNvPr id="3" name="TextBox 6"/>
          <p:cNvSpPr txBox="1">
            <a:spLocks noChangeArrowheads="1"/>
          </p:cNvSpPr>
          <p:nvPr/>
        </p:nvSpPr>
        <p:spPr bwMode="auto">
          <a:xfrm>
            <a:off x="1410191" y="21974"/>
            <a:ext cx="6650182" cy="575726"/>
          </a:xfrm>
          <a:prstGeom prst="rect">
            <a:avLst/>
          </a:prstGeom>
          <a:solidFill>
            <a:srgbClr val="C62ABB"/>
          </a:solidFill>
          <a:ln w="9525">
            <a:solidFill>
              <a:schemeClr val="tx2"/>
            </a:solidFill>
            <a:miter lim="800000"/>
            <a:headEnd/>
            <a:tailEnd/>
          </a:ln>
        </p:spPr>
        <p:txBody>
          <a:bodyPr wrap="square" lIns="82479" tIns="41239" rIns="82479" bIns="41239">
            <a:spAutoFit/>
          </a:bodyPr>
          <a:lstStyle/>
          <a:p>
            <a:pPr algn="ctr" defTabSz="825500"/>
            <a:r>
              <a:rPr lang="cy-GB" sz="3200" dirty="0" smtClean="0">
                <a:latin typeface="Helvetica" charset="0"/>
                <a:ea typeface="ＭＳ Ｐゴシック" pitchFamily="34" charset="-128"/>
                <a:cs typeface="Helvetica" charset="0"/>
              </a:rPr>
              <a:t>Hoffi ac edmygu</a:t>
            </a:r>
            <a:endParaRPr lang="en-GB" sz="3200" dirty="0">
              <a:latin typeface="Helvetica" charset="0"/>
              <a:ea typeface="ＭＳ Ｐゴシック" pitchFamily="34" charset="-128"/>
              <a:cs typeface="Helvetica" charset="0"/>
            </a:endParaRPr>
          </a:p>
        </p:txBody>
      </p:sp>
    </p:spTree>
    <p:extLst>
      <p:ext uri="{BB962C8B-B14F-4D97-AF65-F5344CB8AC3E}">
        <p14:creationId xmlns:p14="http://schemas.microsoft.com/office/powerpoint/2010/main" val="34650803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8065">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8065">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8065">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8065">
                                            <p:txEl>
                                              <p:pRg st="8" end="8"/>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88065">
                                            <p:txEl>
                                              <p:pRg st="10" end="1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8806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8873" y="351706"/>
            <a:ext cx="7836477" cy="1325563"/>
          </a:xfrm>
          <a:solidFill>
            <a:srgbClr val="C62ABB"/>
          </a:solidFill>
          <a:ln>
            <a:solidFill>
              <a:srgbClr val="0070C0"/>
            </a:solidFill>
          </a:ln>
        </p:spPr>
        <p:txBody>
          <a:bodyPr/>
          <a:lstStyle/>
          <a:p>
            <a:pPr algn="ctr"/>
            <a:r>
              <a:rPr lang="cy-GB" dirty="0" smtClean="0"/>
              <a:t>Pa mor effeithiol yw’r proffil un dudalen?</a:t>
            </a:r>
            <a:endParaRPr lang="en-GB" dirty="0"/>
          </a:p>
        </p:txBody>
      </p:sp>
      <p:graphicFrame>
        <p:nvGraphicFramePr>
          <p:cNvPr id="7" name="Table 6"/>
          <p:cNvGraphicFramePr>
            <a:graphicFrameLocks noGrp="1"/>
          </p:cNvGraphicFramePr>
          <p:nvPr>
            <p:extLst/>
          </p:nvPr>
        </p:nvGraphicFramePr>
        <p:xfrm>
          <a:off x="572365" y="1934368"/>
          <a:ext cx="8049491" cy="4194165"/>
        </p:xfrm>
        <a:graphic>
          <a:graphicData uri="http://schemas.openxmlformats.org/drawingml/2006/table">
            <a:tbl>
              <a:tblPr firstRow="1" bandRow="1">
                <a:tableStyleId>{5C22544A-7EE6-4342-B048-85BDC9FD1C3A}</a:tableStyleId>
              </a:tblPr>
              <a:tblGrid>
                <a:gridCol w="6329827">
                  <a:extLst>
                    <a:ext uri="{9D8B030D-6E8A-4147-A177-3AD203B41FA5}">
                      <a16:colId xmlns:a16="http://schemas.microsoft.com/office/drawing/2014/main" val="313451855"/>
                    </a:ext>
                  </a:extLst>
                </a:gridCol>
                <a:gridCol w="826675">
                  <a:extLst>
                    <a:ext uri="{9D8B030D-6E8A-4147-A177-3AD203B41FA5}">
                      <a16:colId xmlns:a16="http://schemas.microsoft.com/office/drawing/2014/main" val="105839923"/>
                    </a:ext>
                  </a:extLst>
                </a:gridCol>
                <a:gridCol w="892989">
                  <a:extLst>
                    <a:ext uri="{9D8B030D-6E8A-4147-A177-3AD203B41FA5}">
                      <a16:colId xmlns:a16="http://schemas.microsoft.com/office/drawing/2014/main" val="177735277"/>
                    </a:ext>
                  </a:extLst>
                </a:gridCol>
              </a:tblGrid>
              <a:tr h="720436">
                <a:tc>
                  <a:txBody>
                    <a:bodyPr/>
                    <a:lstStyle/>
                    <a:p>
                      <a:pPr algn="ctr"/>
                      <a:r>
                        <a:rPr lang="cy-GB" sz="2400" dirty="0" smtClean="0"/>
                        <a:t>Proffil un dudalen o ansawdd</a:t>
                      </a:r>
                      <a:endParaRPr lang="en-GB" sz="2400"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10773959"/>
                  </a:ext>
                </a:extLst>
              </a:tr>
              <a:tr h="3958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dirty="0" smtClean="0"/>
                        <a:t>Wedi cynnwys ‘Beth sy’n bwysig i ...</a:t>
                      </a:r>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068251648"/>
                  </a:ext>
                </a:extLst>
              </a:tr>
              <a:tr h="523817">
                <a:tc>
                  <a:txBody>
                    <a:bodyPr/>
                    <a:lstStyle/>
                    <a:p>
                      <a:r>
                        <a:rPr lang="cy-GB" dirty="0" smtClean="0"/>
                        <a:t>Wedi cynnwys ‘ Beth sy’n bwysig ar gyfer.. cyfarwyddiadol</a:t>
                      </a:r>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71647809"/>
                  </a:ext>
                </a:extLst>
              </a:tr>
              <a:tr h="395852">
                <a:tc>
                  <a:txBody>
                    <a:bodyPr/>
                    <a:lstStyle/>
                    <a:p>
                      <a:r>
                        <a:rPr lang="cy-GB" dirty="0" smtClean="0"/>
                        <a:t>Cydbwysedd rhwng ‘bwysig i’ a ‘bwysig ar gyfer’</a:t>
                      </a:r>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702704533"/>
                  </a:ext>
                </a:extLst>
              </a:tr>
              <a:tr h="395852">
                <a:tc>
                  <a:txBody>
                    <a:bodyPr/>
                    <a:lstStyle/>
                    <a:p>
                      <a:r>
                        <a:rPr lang="cy-GB" dirty="0" smtClean="0"/>
                        <a:t>Datganiadau</a:t>
                      </a:r>
                      <a:r>
                        <a:rPr lang="cy-GB" baseline="0" dirty="0" smtClean="0"/>
                        <a:t> cadarnhaol</a:t>
                      </a:r>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976280738"/>
                  </a:ext>
                </a:extLst>
              </a:tr>
              <a:tr h="6832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dirty="0" smtClean="0"/>
                        <a:t>Digon o fanylion  fel y gall rhywun ddefnyddio’r wybodaeth yn syth.</a:t>
                      </a:r>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744505693"/>
                  </a:ext>
                </a:extLst>
              </a:tr>
              <a:tr h="395852">
                <a:tc>
                  <a:txBody>
                    <a:bodyPr/>
                    <a:lstStyle/>
                    <a:p>
                      <a:r>
                        <a:rPr lang="cy-GB" dirty="0" smtClean="0"/>
                        <a:t>Iaith bod dydd a dim jargon</a:t>
                      </a:r>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146413352"/>
                  </a:ext>
                </a:extLst>
              </a:tr>
              <a:tr h="6832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dirty="0" smtClean="0"/>
                        <a:t>Gwybodaeth cywir, clir a hawdd ei ddarllen</a:t>
                      </a:r>
                      <a:endParaRPr lang="en-GB" dirty="0" smtClean="0"/>
                    </a:p>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597961508"/>
                  </a:ext>
                </a:extLst>
              </a:tr>
            </a:tbl>
          </a:graphicData>
        </a:graphic>
      </p:graphicFrame>
      <p:pic>
        <p:nvPicPr>
          <p:cNvPr id="8" name="Picture 7" descr="Mi primer año en Red XXI: enero 20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10401" y="2142186"/>
            <a:ext cx="624256" cy="404206"/>
          </a:xfrm>
          <a:prstGeom prst="rect">
            <a:avLst/>
          </a:prstGeom>
        </p:spPr>
      </p:pic>
      <p:pic>
        <p:nvPicPr>
          <p:cNvPr id="11" name="Picture 10" descr="Wand Wizardry Magic · Free vector graphic on Pixaba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922117" y="2142186"/>
            <a:ext cx="412278" cy="351706"/>
          </a:xfrm>
          <a:prstGeom prst="rect">
            <a:avLst/>
          </a:prstGeom>
        </p:spPr>
      </p:pic>
    </p:spTree>
    <p:extLst>
      <p:ext uri="{BB962C8B-B14F-4D97-AF65-F5344CB8AC3E}">
        <p14:creationId xmlns:p14="http://schemas.microsoft.com/office/powerpoint/2010/main" val="1373804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10654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137069" y="1"/>
            <a:ext cx="8871450" cy="641150"/>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smtClean="0">
                <a:latin typeface="+mn-lt"/>
              </a:rPr>
              <a:t>Derbyn gwahoddiad i gyfrannu i PID / CDU</a:t>
            </a:r>
            <a:endParaRPr lang="en-US" altLang="en-US" sz="3600" b="0" dirty="0">
              <a:latin typeface="+mn-lt"/>
            </a:endParaRPr>
          </a:p>
        </p:txBody>
      </p:sp>
      <p:pic>
        <p:nvPicPr>
          <p:cNvPr id="5" name="Llun 4" descr="Clip Sgri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5488" y="3558556"/>
            <a:ext cx="2944755" cy="2592545"/>
          </a:xfrm>
          <a:prstGeom prst="rect">
            <a:avLst/>
          </a:prstGeom>
        </p:spPr>
      </p:pic>
      <p:sp>
        <p:nvSpPr>
          <p:cNvPr id="3" name="Ffrwydrad 2 2"/>
          <p:cNvSpPr/>
          <p:nvPr/>
        </p:nvSpPr>
        <p:spPr>
          <a:xfrm>
            <a:off x="2886894" y="2872000"/>
            <a:ext cx="5472672" cy="3745240"/>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cy-GB" sz="4000" b="1" dirty="0">
              <a:solidFill>
                <a:schemeClr val="tx1"/>
              </a:solidFill>
            </a:endParaRPr>
          </a:p>
        </p:txBody>
      </p:sp>
      <p:sp>
        <p:nvSpPr>
          <p:cNvPr id="4" name="Petryal 3"/>
          <p:cNvSpPr/>
          <p:nvPr/>
        </p:nvSpPr>
        <p:spPr>
          <a:xfrm>
            <a:off x="4057551" y="4116164"/>
            <a:ext cx="3218751" cy="1477328"/>
          </a:xfrm>
          <a:prstGeom prst="rect">
            <a:avLst/>
          </a:prstGeom>
        </p:spPr>
        <p:txBody>
          <a:bodyPr wrap="square">
            <a:spAutoFit/>
          </a:bodyPr>
          <a:lstStyle/>
          <a:p>
            <a:r>
              <a:rPr lang="cy-GB" dirty="0"/>
              <a:t>https://www.cduarlein.cymru/Documents/System_CDU_IDP_Rhieni-Cyfranwyr%20_Parents_Contributors_24102019.pdf</a:t>
            </a:r>
          </a:p>
        </p:txBody>
      </p:sp>
      <p:sp>
        <p:nvSpPr>
          <p:cNvPr id="2" name="Petryal 1"/>
          <p:cNvSpPr/>
          <p:nvPr/>
        </p:nvSpPr>
        <p:spPr>
          <a:xfrm>
            <a:off x="498451" y="737797"/>
            <a:ext cx="8148686" cy="738664"/>
          </a:xfrm>
          <a:prstGeom prst="rect">
            <a:avLst/>
          </a:prstGeom>
        </p:spPr>
        <p:txBody>
          <a:bodyPr wrap="square">
            <a:spAutoFit/>
          </a:bodyPr>
          <a:lstStyle/>
          <a:p>
            <a:pPr algn="ctr"/>
            <a:r>
              <a:rPr lang="cy-GB" sz="2400" b="1" dirty="0" smtClean="0"/>
              <a:t>Cyfeiriad gwefan P1D – arbed yn eich ffefrynnau</a:t>
            </a:r>
          </a:p>
          <a:p>
            <a:pPr algn="ctr"/>
            <a:r>
              <a:rPr lang="cy-GB" dirty="0" smtClean="0"/>
              <a:t>https</a:t>
            </a:r>
            <a:r>
              <a:rPr lang="cy-GB" dirty="0"/>
              <a:t>://cduarlein.cymru/cy/account/login?</a:t>
            </a:r>
          </a:p>
        </p:txBody>
      </p:sp>
      <p:pic>
        <p:nvPicPr>
          <p:cNvPr id="9" name="Llun 8" descr="Clip Sgrin"/>
          <p:cNvPicPr>
            <a:picLocks noChangeAspect="1"/>
          </p:cNvPicPr>
          <p:nvPr/>
        </p:nvPicPr>
        <p:blipFill rotWithShape="1">
          <a:blip r:embed="rId7">
            <a:extLst>
              <a:ext uri="{28A0092B-C50C-407E-A947-70E740481C1C}">
                <a14:useLocalDpi xmlns:a14="http://schemas.microsoft.com/office/drawing/2010/main" val="0"/>
              </a:ext>
            </a:extLst>
          </a:blip>
          <a:srcRect b="21344"/>
          <a:stretch/>
        </p:blipFill>
        <p:spPr>
          <a:xfrm>
            <a:off x="2197865" y="1476461"/>
            <a:ext cx="5078437" cy="1888803"/>
          </a:xfrm>
          <a:prstGeom prst="rect">
            <a:avLst/>
          </a:prstGeom>
        </p:spPr>
      </p:pic>
    </p:spTree>
    <p:extLst>
      <p:ext uri="{BB962C8B-B14F-4D97-AF65-F5344CB8AC3E}">
        <p14:creationId xmlns:p14="http://schemas.microsoft.com/office/powerpoint/2010/main" val="372692398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2144775"/>
            <a:ext cx="9145588" cy="4669484"/>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2" name="Llun 1"/>
          <p:cNvPicPr>
            <a:picLocks noChangeAspect="1"/>
          </p:cNvPicPr>
          <p:nvPr/>
        </p:nvPicPr>
        <p:blipFill rotWithShape="1">
          <a:blip r:embed="rId3"/>
          <a:srcRect l="7941" t="21778" r="10969" b="4760"/>
          <a:stretch/>
        </p:blipFill>
        <p:spPr>
          <a:xfrm>
            <a:off x="196935" y="1465201"/>
            <a:ext cx="8544425" cy="4351961"/>
          </a:xfrm>
          <a:prstGeom prst="rect">
            <a:avLst/>
          </a:prstGeom>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4" name="Straight Arrow Connector 13"/>
          <p:cNvCxnSpPr/>
          <p:nvPr/>
        </p:nvCxnSpPr>
        <p:spPr>
          <a:xfrm flipH="1">
            <a:off x="2166425" y="1295937"/>
            <a:ext cx="1403581" cy="1552593"/>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1645920" y="1816158"/>
            <a:ext cx="2110154" cy="2663359"/>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3570006" y="947116"/>
            <a:ext cx="3855342" cy="523220"/>
          </a:xfrm>
          <a:prstGeom prst="rect">
            <a:avLst/>
          </a:prstGeom>
          <a:noFill/>
        </p:spPr>
        <p:txBody>
          <a:bodyPr wrap="square" rtlCol="0">
            <a:spAutoFit/>
          </a:bodyPr>
          <a:lstStyle/>
          <a:p>
            <a:r>
              <a:rPr lang="cy-GB" sz="2800" dirty="0" smtClean="0"/>
              <a:t>1</a:t>
            </a:r>
            <a:r>
              <a:rPr lang="cy-GB" dirty="0" smtClean="0"/>
              <a:t>: Cliciwch ar y deilsen Gwasanaethau</a:t>
            </a:r>
            <a:endParaRPr lang="en-GB" dirty="0"/>
          </a:p>
        </p:txBody>
      </p:sp>
      <p:sp>
        <p:nvSpPr>
          <p:cNvPr id="20" name="TextBox 19"/>
          <p:cNvSpPr txBox="1"/>
          <p:nvPr/>
        </p:nvSpPr>
        <p:spPr>
          <a:xfrm>
            <a:off x="3953009" y="1557848"/>
            <a:ext cx="3826413" cy="461665"/>
          </a:xfrm>
          <a:prstGeom prst="rect">
            <a:avLst/>
          </a:prstGeom>
          <a:noFill/>
        </p:spPr>
        <p:txBody>
          <a:bodyPr wrap="square" rtlCol="0">
            <a:spAutoFit/>
          </a:bodyPr>
          <a:lstStyle/>
          <a:p>
            <a:r>
              <a:rPr lang="cy-GB" sz="2400" dirty="0" smtClean="0"/>
              <a:t>2</a:t>
            </a:r>
            <a:r>
              <a:rPr lang="cy-GB" dirty="0" smtClean="0"/>
              <a:t>: Cliciwch ar Blynyddoedd Cynnar</a:t>
            </a:r>
            <a:endParaRPr lang="en-GB" dirty="0"/>
          </a:p>
        </p:txBody>
      </p:sp>
      <p:sp>
        <p:nvSpPr>
          <p:cNvPr id="22" name="Rectangle 2"/>
          <p:cNvSpPr txBox="1">
            <a:spLocks noGrp="1" noChangeArrowheads="1"/>
          </p:cNvSpPr>
          <p:nvPr>
            <p:ph type="title"/>
          </p:nvPr>
        </p:nvSpPr>
        <p:spPr bwMode="auto">
          <a:xfrm>
            <a:off x="137069" y="0"/>
            <a:ext cx="8871450" cy="865419"/>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fontScale="90000"/>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smtClean="0">
                <a:latin typeface="+mn-lt"/>
              </a:rPr>
              <a:t>Gwefan </a:t>
            </a:r>
            <a:r>
              <a:rPr lang="cy-GB" sz="3600" dirty="0" err="1" smtClean="0">
                <a:latin typeface="+mn-lt"/>
              </a:rPr>
              <a:t>ADYaCh</a:t>
            </a:r>
            <a:r>
              <a:rPr lang="cy-GB" sz="3600" dirty="0" smtClean="0">
                <a:latin typeface="+mn-lt"/>
              </a:rPr>
              <a:t> Gwynedd a </a:t>
            </a:r>
            <a:r>
              <a:rPr lang="cy-GB" sz="3600" dirty="0">
                <a:latin typeface="+mn-lt"/>
              </a:rPr>
              <a:t>Môn</a:t>
            </a:r>
            <a:br>
              <a:rPr lang="cy-GB" sz="3600" dirty="0">
                <a:latin typeface="+mn-lt"/>
              </a:rPr>
            </a:br>
            <a:r>
              <a:rPr lang="cy-GB" sz="3600" dirty="0">
                <a:latin typeface="+mn-lt"/>
              </a:rPr>
              <a:t>https://</a:t>
            </a:r>
            <a:r>
              <a:rPr lang="cy-GB" sz="3600" dirty="0" smtClean="0">
                <a:latin typeface="+mn-lt"/>
              </a:rPr>
              <a:t>adyach.cymru</a:t>
            </a:r>
            <a:endParaRPr lang="en-US" altLang="en-US" sz="3600" b="0" dirty="0">
              <a:latin typeface="+mn-lt"/>
            </a:endParaRPr>
          </a:p>
        </p:txBody>
      </p:sp>
    </p:spTree>
    <p:extLst>
      <p:ext uri="{BB962C8B-B14F-4D97-AF65-F5344CB8AC3E}">
        <p14:creationId xmlns:p14="http://schemas.microsoft.com/office/powerpoint/2010/main" val="295127396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rotWithShape="1">
          <a:blip r:embed="rId6"/>
          <a:srcRect l="9284" t="19473" r="11514" b="33674"/>
          <a:stretch/>
        </p:blipFill>
        <p:spPr>
          <a:xfrm>
            <a:off x="133933" y="1180331"/>
            <a:ext cx="8874586" cy="4318570"/>
          </a:xfrm>
          <a:prstGeom prst="rect">
            <a:avLst/>
          </a:prstGeom>
        </p:spPr>
      </p:pic>
      <p:sp>
        <p:nvSpPr>
          <p:cNvPr id="13" name="Rectangle 2"/>
          <p:cNvSpPr txBox="1">
            <a:spLocks noGrp="1" noChangeArrowheads="1"/>
          </p:cNvSpPr>
          <p:nvPr>
            <p:ph type="title"/>
          </p:nvPr>
        </p:nvSpPr>
        <p:spPr bwMode="auto">
          <a:xfrm>
            <a:off x="137069" y="0"/>
            <a:ext cx="8871450" cy="974711"/>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smtClean="0">
                <a:latin typeface="+mn-lt"/>
              </a:rPr>
              <a:t>Gwefan </a:t>
            </a:r>
            <a:r>
              <a:rPr lang="cy-GB" sz="3600" dirty="0" err="1" smtClean="0">
                <a:latin typeface="+mn-lt"/>
              </a:rPr>
              <a:t>ADYaCh</a:t>
            </a:r>
            <a:r>
              <a:rPr lang="cy-GB" sz="3600" dirty="0" smtClean="0">
                <a:latin typeface="+mn-lt"/>
              </a:rPr>
              <a:t> Gwynedd a Môn</a:t>
            </a:r>
            <a:endParaRPr lang="en-US" altLang="en-US" sz="3600" b="0" dirty="0">
              <a:latin typeface="+mn-lt"/>
            </a:endParaRPr>
          </a:p>
        </p:txBody>
      </p:sp>
    </p:spTree>
    <p:extLst>
      <p:ext uri="{BB962C8B-B14F-4D97-AF65-F5344CB8AC3E}">
        <p14:creationId xmlns:p14="http://schemas.microsoft.com/office/powerpoint/2010/main" val="1693238373"/>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rotWithShape="1">
          <a:blip r:embed="rId6"/>
          <a:srcRect l="9284" t="19473" r="11514" b="33674"/>
          <a:stretch/>
        </p:blipFill>
        <p:spPr>
          <a:xfrm>
            <a:off x="0" y="544488"/>
            <a:ext cx="7115373" cy="2526506"/>
          </a:xfrm>
          <a:prstGeom prst="rect">
            <a:avLst/>
          </a:prstGeom>
        </p:spPr>
      </p:pic>
      <p:sp>
        <p:nvSpPr>
          <p:cNvPr id="13" name="Rectangle 2"/>
          <p:cNvSpPr txBox="1">
            <a:spLocks noGrp="1" noChangeArrowheads="1"/>
          </p:cNvSpPr>
          <p:nvPr>
            <p:ph type="title"/>
          </p:nvPr>
        </p:nvSpPr>
        <p:spPr bwMode="auto">
          <a:xfrm>
            <a:off x="137069" y="0"/>
            <a:ext cx="8871450" cy="974711"/>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smtClean="0">
                <a:latin typeface="+mn-lt"/>
              </a:rPr>
              <a:t>Gwefan </a:t>
            </a:r>
            <a:r>
              <a:rPr lang="cy-GB" sz="3600" dirty="0" err="1" smtClean="0">
                <a:latin typeface="+mn-lt"/>
              </a:rPr>
              <a:t>ADYaCh</a:t>
            </a:r>
            <a:r>
              <a:rPr lang="cy-GB" sz="3600" dirty="0" smtClean="0">
                <a:latin typeface="+mn-lt"/>
              </a:rPr>
              <a:t> Gwynedd a Môn</a:t>
            </a:r>
            <a:endParaRPr lang="en-US" altLang="en-US" sz="3600" b="0" dirty="0">
              <a:latin typeface="+mn-lt"/>
            </a:endParaRPr>
          </a:p>
        </p:txBody>
      </p:sp>
      <p:pic>
        <p:nvPicPr>
          <p:cNvPr id="3" name="Llun 2"/>
          <p:cNvPicPr>
            <a:picLocks noChangeAspect="1"/>
          </p:cNvPicPr>
          <p:nvPr/>
        </p:nvPicPr>
        <p:blipFill rotWithShape="1">
          <a:blip r:embed="rId7"/>
          <a:srcRect l="12590" t="21778" r="44954" b="10337"/>
          <a:stretch/>
        </p:blipFill>
        <p:spPr>
          <a:xfrm>
            <a:off x="4860822" y="2988029"/>
            <a:ext cx="4147697" cy="2686930"/>
          </a:xfrm>
          <a:prstGeom prst="rect">
            <a:avLst/>
          </a:prstGeom>
        </p:spPr>
      </p:pic>
      <p:pic>
        <p:nvPicPr>
          <p:cNvPr id="4" name="Llun 3"/>
          <p:cNvPicPr>
            <a:picLocks noChangeAspect="1"/>
          </p:cNvPicPr>
          <p:nvPr/>
        </p:nvPicPr>
        <p:blipFill>
          <a:blip r:embed="rId8"/>
          <a:stretch>
            <a:fillRect/>
          </a:stretch>
        </p:blipFill>
        <p:spPr>
          <a:xfrm rot="8228353">
            <a:off x="645231" y="2741686"/>
            <a:ext cx="725362" cy="791808"/>
          </a:xfrm>
          <a:prstGeom prst="rect">
            <a:avLst/>
          </a:prstGeom>
        </p:spPr>
      </p:pic>
      <p:pic>
        <p:nvPicPr>
          <p:cNvPr id="10" name="Llun 9"/>
          <p:cNvPicPr>
            <a:picLocks noChangeAspect="1"/>
          </p:cNvPicPr>
          <p:nvPr/>
        </p:nvPicPr>
        <p:blipFill>
          <a:blip r:embed="rId8"/>
          <a:stretch>
            <a:fillRect/>
          </a:stretch>
        </p:blipFill>
        <p:spPr>
          <a:xfrm rot="13683344">
            <a:off x="3405075" y="4558786"/>
            <a:ext cx="1322386" cy="1443521"/>
          </a:xfrm>
          <a:prstGeom prst="rect">
            <a:avLst/>
          </a:prstGeom>
        </p:spPr>
      </p:pic>
      <p:sp>
        <p:nvSpPr>
          <p:cNvPr id="11" name="TextBox 18"/>
          <p:cNvSpPr txBox="1"/>
          <p:nvPr/>
        </p:nvSpPr>
        <p:spPr>
          <a:xfrm>
            <a:off x="150271" y="3668419"/>
            <a:ext cx="3855342" cy="800219"/>
          </a:xfrm>
          <a:prstGeom prst="rect">
            <a:avLst/>
          </a:prstGeom>
          <a:noFill/>
        </p:spPr>
        <p:txBody>
          <a:bodyPr wrap="square" rtlCol="0">
            <a:spAutoFit/>
          </a:bodyPr>
          <a:lstStyle/>
          <a:p>
            <a:r>
              <a:rPr lang="cy-GB" sz="2800" dirty="0" smtClean="0"/>
              <a:t>1</a:t>
            </a:r>
            <a:r>
              <a:rPr lang="cy-GB" dirty="0" smtClean="0"/>
              <a:t>: Cliciwch ar y deilsen Adnoddau i leoliadau Blynyddoedd Cynnar</a:t>
            </a:r>
            <a:endParaRPr lang="en-GB" dirty="0"/>
          </a:p>
        </p:txBody>
      </p:sp>
      <p:sp>
        <p:nvSpPr>
          <p:cNvPr id="14" name="TextBox 18"/>
          <p:cNvSpPr txBox="1"/>
          <p:nvPr/>
        </p:nvSpPr>
        <p:spPr>
          <a:xfrm>
            <a:off x="150271" y="4757326"/>
            <a:ext cx="3855342" cy="523220"/>
          </a:xfrm>
          <a:prstGeom prst="rect">
            <a:avLst/>
          </a:prstGeom>
          <a:noFill/>
        </p:spPr>
        <p:txBody>
          <a:bodyPr wrap="square" rtlCol="0">
            <a:spAutoFit/>
          </a:bodyPr>
          <a:lstStyle/>
          <a:p>
            <a:r>
              <a:rPr lang="cy-GB" sz="2800" dirty="0"/>
              <a:t>2</a:t>
            </a:r>
            <a:r>
              <a:rPr lang="cy-GB" dirty="0" smtClean="0"/>
              <a:t>: Cliciwch ar ‘Proffil Un dudalen’</a:t>
            </a:r>
            <a:endParaRPr lang="en-GB" dirty="0"/>
          </a:p>
        </p:txBody>
      </p:sp>
    </p:spTree>
    <p:extLst>
      <p:ext uri="{BB962C8B-B14F-4D97-AF65-F5344CB8AC3E}">
        <p14:creationId xmlns:p14="http://schemas.microsoft.com/office/powerpoint/2010/main" val="380959126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779656"/>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274138" y="0"/>
            <a:ext cx="8871450" cy="974711"/>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3600" dirty="0" smtClean="0">
                <a:latin typeface="+mn-lt"/>
              </a:rPr>
              <a:t>Adnoddau gweledol</a:t>
            </a:r>
            <a:endParaRPr lang="en-US" altLang="en-US" sz="3600" b="0" dirty="0">
              <a:latin typeface="+mn-lt"/>
            </a:endParaRPr>
          </a:p>
        </p:txBody>
      </p:sp>
      <p:sp>
        <p:nvSpPr>
          <p:cNvPr id="5" name="Rectangle 4"/>
          <p:cNvSpPr/>
          <p:nvPr/>
        </p:nvSpPr>
        <p:spPr>
          <a:xfrm>
            <a:off x="725488" y="1294454"/>
            <a:ext cx="7589702" cy="4401205"/>
          </a:xfrm>
          <a:prstGeom prst="rect">
            <a:avLst/>
          </a:prstGeom>
        </p:spPr>
        <p:txBody>
          <a:bodyPr wrap="square">
            <a:spAutoFit/>
          </a:bodyPr>
          <a:lstStyle/>
          <a:p>
            <a:r>
              <a:rPr lang="cy-GB" sz="2800" dirty="0"/>
              <a:t>Mae defnyddio lluniau i gefnogi iaith yn allweddol bwysig i helpu plant yn y blynyddoedd cynnar i </a:t>
            </a:r>
            <a:r>
              <a:rPr lang="cy-GB" sz="2800" dirty="0" smtClean="0"/>
              <a:t>– </a:t>
            </a:r>
          </a:p>
          <a:p>
            <a:endParaRPr lang="cy-GB" sz="2800" dirty="0"/>
          </a:p>
          <a:p>
            <a:pPr marL="457200" indent="-457200">
              <a:buFont typeface="Arial" panose="020B0604020202020204" pitchFamily="34" charset="0"/>
              <a:buChar char="•"/>
            </a:pPr>
            <a:r>
              <a:rPr lang="cy-GB" sz="2800" dirty="0"/>
              <a:t>Ddeall beth sy’n cael ei ddweud a gwneud yn hytrach na dilyn eraill.</a:t>
            </a:r>
          </a:p>
          <a:p>
            <a:pPr marL="457200" indent="-457200">
              <a:buFont typeface="Arial" panose="020B0604020202020204" pitchFamily="34" charset="0"/>
              <a:buChar char="•"/>
            </a:pPr>
            <a:r>
              <a:rPr lang="cy-GB" sz="2800" dirty="0"/>
              <a:t>Derbyn beth sy’n cael ei ddweud</a:t>
            </a:r>
          </a:p>
          <a:p>
            <a:pPr marL="457200" indent="-457200">
              <a:buFont typeface="Arial" panose="020B0604020202020204" pitchFamily="34" charset="0"/>
              <a:buChar char="•"/>
            </a:pPr>
            <a:r>
              <a:rPr lang="cy-GB" sz="2800" dirty="0"/>
              <a:t>Ymdopi </a:t>
            </a:r>
          </a:p>
          <a:p>
            <a:pPr marL="457200" indent="-457200">
              <a:buFont typeface="Arial" panose="020B0604020202020204" pitchFamily="34" charset="0"/>
              <a:buChar char="•"/>
            </a:pPr>
            <a:r>
              <a:rPr lang="cy-GB" sz="2800" dirty="0"/>
              <a:t>Peidio gorfod dyfalu beth sy’n cael ei ddweud</a:t>
            </a:r>
          </a:p>
          <a:p>
            <a:pPr marL="457200" indent="-457200">
              <a:buFont typeface="Arial" panose="020B0604020202020204" pitchFamily="34" charset="0"/>
              <a:buChar char="•"/>
            </a:pPr>
            <a:r>
              <a:rPr lang="cy-GB" sz="2800" dirty="0"/>
              <a:t>Mwynhau yr hyn sy’n </a:t>
            </a:r>
            <a:r>
              <a:rPr lang="cy-GB" sz="2800" dirty="0" smtClean="0"/>
              <a:t>digwydd</a:t>
            </a:r>
          </a:p>
          <a:p>
            <a:pPr marL="457200" indent="-457200">
              <a:buFont typeface="Arial" panose="020B0604020202020204" pitchFamily="34" charset="0"/>
              <a:buChar char="•"/>
            </a:pPr>
            <a:r>
              <a:rPr lang="cy-GB" sz="2800" dirty="0" smtClean="0"/>
              <a:t>Lleihau lefel pryder</a:t>
            </a:r>
            <a:endParaRPr lang="cy-GB" sz="2800" dirty="0"/>
          </a:p>
        </p:txBody>
      </p:sp>
    </p:spTree>
    <p:extLst>
      <p:ext uri="{BB962C8B-B14F-4D97-AF65-F5344CB8AC3E}">
        <p14:creationId xmlns:p14="http://schemas.microsoft.com/office/powerpoint/2010/main" val="203811749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smtClean="0">
                <a:latin typeface="+mn-lt"/>
              </a:rPr>
              <a:t>Amserlen Weledol ym mhob lleoliad- Darpariaeth Cyffredi</a:t>
            </a:r>
            <a:r>
              <a:rPr lang="cy-GB" sz="2400" dirty="0" smtClean="0">
                <a:solidFill>
                  <a:schemeClr val="bg1"/>
                </a:solidFill>
              </a:rPr>
              <a:t>nol</a:t>
            </a:r>
            <a:endParaRPr lang="en-US" altLang="en-US" sz="2400" b="0" dirty="0">
              <a:solidFill>
                <a:schemeClr val="bg1"/>
              </a:solidFill>
            </a:endParaRPr>
          </a:p>
        </p:txBody>
      </p:sp>
      <p:sp>
        <p:nvSpPr>
          <p:cNvPr id="5" name="Rectangle 4"/>
          <p:cNvSpPr/>
          <p:nvPr/>
        </p:nvSpPr>
        <p:spPr>
          <a:xfrm>
            <a:off x="57090" y="856884"/>
            <a:ext cx="9088497" cy="5909310"/>
          </a:xfrm>
          <a:prstGeom prst="rect">
            <a:avLst/>
          </a:prstGeom>
        </p:spPr>
        <p:txBody>
          <a:bodyPr wrap="square">
            <a:spAutoFit/>
          </a:bodyPr>
          <a:lstStyle/>
          <a:p>
            <a:r>
              <a:rPr lang="en-GB" b="1" dirty="0"/>
              <a:t>Dull </a:t>
            </a:r>
            <a:r>
              <a:rPr lang="en-GB" b="1" dirty="0" err="1"/>
              <a:t>gweledol</a:t>
            </a:r>
            <a:r>
              <a:rPr lang="en-GB" b="1" dirty="0"/>
              <a:t> o </a:t>
            </a:r>
            <a:r>
              <a:rPr lang="en-GB" b="1" dirty="0" err="1"/>
              <a:t>gyflwyno</a:t>
            </a:r>
            <a:r>
              <a:rPr lang="en-GB" b="1" dirty="0"/>
              <a:t> </a:t>
            </a:r>
            <a:r>
              <a:rPr lang="en-GB" b="1" dirty="0" err="1"/>
              <a:t>rwtin</a:t>
            </a:r>
            <a:r>
              <a:rPr lang="en-GB" b="1" dirty="0"/>
              <a:t> y </a:t>
            </a:r>
            <a:r>
              <a:rPr lang="en-GB" b="1" dirty="0" err="1"/>
              <a:t>sesiwn</a:t>
            </a:r>
            <a:r>
              <a:rPr lang="en-GB" b="1" dirty="0"/>
              <a:t>. </a:t>
            </a:r>
            <a:r>
              <a:rPr lang="en-GB" b="1" dirty="0" err="1"/>
              <a:t>Dylai</a:t>
            </a:r>
            <a:r>
              <a:rPr lang="en-GB" b="1" dirty="0"/>
              <a:t> bob </a:t>
            </a:r>
            <a:r>
              <a:rPr lang="en-GB" b="1" dirty="0" err="1"/>
              <a:t>lleoliad</a:t>
            </a:r>
            <a:r>
              <a:rPr lang="en-GB" b="1" dirty="0"/>
              <a:t> </a:t>
            </a:r>
            <a:r>
              <a:rPr lang="en-GB" b="1" dirty="0" err="1"/>
              <a:t>fod</a:t>
            </a:r>
            <a:r>
              <a:rPr lang="en-GB" b="1" dirty="0"/>
              <a:t> ag </a:t>
            </a:r>
            <a:r>
              <a:rPr lang="en-GB" b="1" dirty="0" err="1"/>
              <a:t>amserlen</a:t>
            </a:r>
            <a:r>
              <a:rPr lang="en-GB" b="1" dirty="0"/>
              <a:t> </a:t>
            </a:r>
            <a:r>
              <a:rPr lang="en-GB" b="1" dirty="0" err="1"/>
              <a:t>weledol</a:t>
            </a:r>
            <a:r>
              <a:rPr lang="en-GB" b="1" dirty="0"/>
              <a:t>.</a:t>
            </a:r>
            <a:endParaRPr lang="cy-GB" dirty="0"/>
          </a:p>
          <a:p>
            <a:r>
              <a:rPr lang="en-GB" b="1" dirty="0"/>
              <a:t>Pam?</a:t>
            </a:r>
            <a:endParaRPr lang="cy-GB" dirty="0"/>
          </a:p>
          <a:p>
            <a:pPr lvl="0"/>
            <a:r>
              <a:rPr lang="en-GB" dirty="0"/>
              <a:t>Pawb yn </a:t>
            </a:r>
            <a:r>
              <a:rPr lang="en-GB" dirty="0" err="1"/>
              <a:t>ffynnu</a:t>
            </a:r>
            <a:r>
              <a:rPr lang="en-GB" dirty="0"/>
              <a:t> </a:t>
            </a:r>
            <a:r>
              <a:rPr lang="en-GB" dirty="0" err="1"/>
              <a:t>gyda</a:t>
            </a:r>
            <a:r>
              <a:rPr lang="en-GB" dirty="0"/>
              <a:t> </a:t>
            </a:r>
            <a:r>
              <a:rPr lang="en-GB" dirty="0" err="1"/>
              <a:t>rwtin</a:t>
            </a:r>
            <a:endParaRPr lang="cy-GB" dirty="0"/>
          </a:p>
          <a:p>
            <a:pPr lvl="0"/>
            <a:r>
              <a:rPr lang="en-GB" dirty="0" err="1"/>
              <a:t>Strwythur</a:t>
            </a:r>
            <a:r>
              <a:rPr lang="en-GB" dirty="0"/>
              <a:t> yn </a:t>
            </a:r>
            <a:r>
              <a:rPr lang="en-GB" dirty="0" err="1"/>
              <a:t>caniatáu</a:t>
            </a:r>
            <a:r>
              <a:rPr lang="en-GB" dirty="0"/>
              <a:t> </a:t>
            </a:r>
            <a:r>
              <a:rPr lang="en-GB" dirty="0" err="1"/>
              <a:t>iddynt</a:t>
            </a:r>
            <a:r>
              <a:rPr lang="en-GB" dirty="0"/>
              <a:t> </a:t>
            </a:r>
            <a:r>
              <a:rPr lang="en-GB" dirty="0" err="1"/>
              <a:t>drefnu</a:t>
            </a:r>
            <a:r>
              <a:rPr lang="en-GB" dirty="0"/>
              <a:t> </a:t>
            </a:r>
            <a:r>
              <a:rPr lang="en-GB" dirty="0" err="1"/>
              <a:t>eu</a:t>
            </a:r>
            <a:r>
              <a:rPr lang="en-GB" dirty="0"/>
              <a:t> </a:t>
            </a:r>
            <a:r>
              <a:rPr lang="en-GB" dirty="0" err="1"/>
              <a:t>meddwl</a:t>
            </a:r>
            <a:r>
              <a:rPr lang="en-GB" dirty="0"/>
              <a:t> a </a:t>
            </a:r>
            <a:r>
              <a:rPr lang="en-GB" dirty="0" err="1"/>
              <a:t>rhagweld</a:t>
            </a:r>
            <a:r>
              <a:rPr lang="en-GB" dirty="0"/>
              <a:t> </a:t>
            </a:r>
            <a:r>
              <a:rPr lang="en-GB" dirty="0" err="1"/>
              <a:t>digwyddiadau</a:t>
            </a:r>
            <a:endParaRPr lang="cy-GB" dirty="0"/>
          </a:p>
          <a:p>
            <a:pPr lvl="0"/>
            <a:r>
              <a:rPr lang="en-GB" dirty="0" err="1"/>
              <a:t>Gosod</a:t>
            </a:r>
            <a:r>
              <a:rPr lang="en-GB" dirty="0"/>
              <a:t> </a:t>
            </a:r>
            <a:r>
              <a:rPr lang="en-GB" dirty="0" err="1"/>
              <a:t>disgwyliadau</a:t>
            </a:r>
            <a:r>
              <a:rPr lang="en-GB" dirty="0"/>
              <a:t> </a:t>
            </a:r>
            <a:r>
              <a:rPr lang="en-GB" dirty="0" err="1"/>
              <a:t>mewn</a:t>
            </a:r>
            <a:r>
              <a:rPr lang="en-GB" dirty="0"/>
              <a:t> </a:t>
            </a:r>
            <a:r>
              <a:rPr lang="en-GB" dirty="0" err="1"/>
              <a:t>ffordd</a:t>
            </a:r>
            <a:r>
              <a:rPr lang="en-GB" dirty="0"/>
              <a:t> </a:t>
            </a:r>
            <a:r>
              <a:rPr lang="en-GB" dirty="0" err="1"/>
              <a:t>syml</a:t>
            </a:r>
            <a:endParaRPr lang="cy-GB" dirty="0"/>
          </a:p>
          <a:p>
            <a:pPr lvl="0"/>
            <a:r>
              <a:rPr lang="en-GB" dirty="0" err="1"/>
              <a:t>Lleihau</a:t>
            </a:r>
            <a:r>
              <a:rPr lang="en-GB" dirty="0"/>
              <a:t> </a:t>
            </a:r>
            <a:r>
              <a:rPr lang="en-GB" dirty="0" err="1"/>
              <a:t>lefel</a:t>
            </a:r>
            <a:r>
              <a:rPr lang="en-GB" dirty="0"/>
              <a:t> </a:t>
            </a:r>
            <a:r>
              <a:rPr lang="en-GB" dirty="0" err="1"/>
              <a:t>pryder</a:t>
            </a:r>
            <a:endParaRPr lang="cy-GB" dirty="0"/>
          </a:p>
          <a:p>
            <a:pPr lvl="0"/>
            <a:r>
              <a:rPr lang="en-GB" dirty="0"/>
              <a:t>Mae </a:t>
            </a:r>
            <a:r>
              <a:rPr lang="en-GB" dirty="0" err="1"/>
              <a:t>pryder</a:t>
            </a:r>
            <a:r>
              <a:rPr lang="en-GB" dirty="0"/>
              <a:t> yn </a:t>
            </a:r>
            <a:r>
              <a:rPr lang="en-GB" dirty="0" err="1"/>
              <a:t>gallu</a:t>
            </a:r>
            <a:r>
              <a:rPr lang="en-GB" dirty="0"/>
              <a:t> </a:t>
            </a:r>
            <a:r>
              <a:rPr lang="en-GB" dirty="0" err="1"/>
              <a:t>gwneud</a:t>
            </a:r>
            <a:r>
              <a:rPr lang="en-GB" dirty="0"/>
              <a:t> </a:t>
            </a:r>
            <a:r>
              <a:rPr lang="en-GB" dirty="0" err="1"/>
              <a:t>hi’n</a:t>
            </a:r>
            <a:r>
              <a:rPr lang="en-GB" dirty="0"/>
              <a:t> </a:t>
            </a:r>
            <a:r>
              <a:rPr lang="en-GB" dirty="0" err="1"/>
              <a:t>anodd</a:t>
            </a:r>
            <a:r>
              <a:rPr lang="en-GB" dirty="0"/>
              <a:t> </a:t>
            </a:r>
            <a:r>
              <a:rPr lang="en-GB" dirty="0" err="1"/>
              <a:t>prosesu</a:t>
            </a:r>
            <a:r>
              <a:rPr lang="en-GB" dirty="0"/>
              <a:t> </a:t>
            </a:r>
            <a:r>
              <a:rPr lang="en-GB" dirty="0" err="1"/>
              <a:t>gwybodaeth</a:t>
            </a:r>
            <a:r>
              <a:rPr lang="en-GB" dirty="0"/>
              <a:t> </a:t>
            </a:r>
            <a:r>
              <a:rPr lang="en-GB" dirty="0" err="1" smtClean="0"/>
              <a:t>clywedol</a:t>
            </a:r>
            <a:endParaRPr lang="cy-GB" dirty="0"/>
          </a:p>
          <a:p>
            <a:r>
              <a:rPr lang="en-GB" b="1" dirty="0" err="1"/>
              <a:t>Sut</a:t>
            </a:r>
            <a:r>
              <a:rPr lang="en-GB" b="1" dirty="0"/>
              <a:t>?</a:t>
            </a:r>
            <a:endParaRPr lang="cy-GB" dirty="0"/>
          </a:p>
          <a:p>
            <a:r>
              <a:rPr lang="en-GB" dirty="0" err="1"/>
              <a:t>Cardiau</a:t>
            </a:r>
            <a:r>
              <a:rPr lang="en-GB" dirty="0"/>
              <a:t> o </a:t>
            </a:r>
            <a:r>
              <a:rPr lang="en-GB" dirty="0" err="1"/>
              <a:t>leiaf</a:t>
            </a:r>
            <a:r>
              <a:rPr lang="en-GB" dirty="0"/>
              <a:t>  </a:t>
            </a:r>
            <a:r>
              <a:rPr lang="en-GB" dirty="0" err="1"/>
              <a:t>maint</a:t>
            </a:r>
            <a:r>
              <a:rPr lang="en-GB" dirty="0"/>
              <a:t> A5 </a:t>
            </a:r>
            <a:r>
              <a:rPr lang="en-GB" dirty="0" err="1"/>
              <a:t>wedi’u</a:t>
            </a:r>
            <a:r>
              <a:rPr lang="en-GB" dirty="0"/>
              <a:t> </a:t>
            </a:r>
            <a:r>
              <a:rPr lang="en-GB" dirty="0" err="1"/>
              <a:t>lamineiddio</a:t>
            </a:r>
            <a:endParaRPr lang="cy-GB" dirty="0"/>
          </a:p>
          <a:p>
            <a:r>
              <a:rPr lang="en-GB" dirty="0" err="1"/>
              <a:t>Gosod</a:t>
            </a:r>
            <a:r>
              <a:rPr lang="en-GB" dirty="0"/>
              <a:t> </a:t>
            </a:r>
            <a:r>
              <a:rPr lang="en-GB" dirty="0" err="1"/>
              <a:t>mewn</a:t>
            </a:r>
            <a:r>
              <a:rPr lang="en-GB" dirty="0"/>
              <a:t> man </a:t>
            </a:r>
            <a:r>
              <a:rPr lang="en-GB" dirty="0" err="1"/>
              <a:t>hwylus</a:t>
            </a:r>
            <a:r>
              <a:rPr lang="en-GB" dirty="0"/>
              <a:t> </a:t>
            </a:r>
            <a:r>
              <a:rPr lang="en-GB" dirty="0" err="1"/>
              <a:t>i’w</a:t>
            </a:r>
            <a:r>
              <a:rPr lang="en-GB" dirty="0"/>
              <a:t> </a:t>
            </a:r>
            <a:r>
              <a:rPr lang="en-GB" dirty="0" err="1"/>
              <a:t>defnyddio</a:t>
            </a:r>
            <a:r>
              <a:rPr lang="en-GB" dirty="0"/>
              <a:t> </a:t>
            </a:r>
            <a:r>
              <a:rPr lang="en-GB" dirty="0" err="1"/>
              <a:t>a’u</a:t>
            </a:r>
            <a:r>
              <a:rPr lang="en-GB" dirty="0"/>
              <a:t> </a:t>
            </a:r>
            <a:r>
              <a:rPr lang="en-GB" dirty="0" err="1"/>
              <a:t>gweld</a:t>
            </a:r>
            <a:endParaRPr lang="cy-GB" dirty="0"/>
          </a:p>
          <a:p>
            <a:r>
              <a:rPr lang="en-GB" dirty="0"/>
              <a:t>Yn </a:t>
            </a:r>
            <a:r>
              <a:rPr lang="en-GB" dirty="0" err="1"/>
              <a:t>ddelfrydol</a:t>
            </a:r>
            <a:r>
              <a:rPr lang="en-GB" dirty="0"/>
              <a:t> </a:t>
            </a:r>
            <a:r>
              <a:rPr lang="en-GB" dirty="0" err="1"/>
              <a:t>eu</a:t>
            </a:r>
            <a:r>
              <a:rPr lang="en-GB" dirty="0"/>
              <a:t> </a:t>
            </a:r>
            <a:r>
              <a:rPr lang="en-GB" dirty="0" err="1"/>
              <a:t>gosod</a:t>
            </a:r>
            <a:r>
              <a:rPr lang="en-GB" dirty="0"/>
              <a:t> </a:t>
            </a:r>
            <a:r>
              <a:rPr lang="en-GB" dirty="0" err="1"/>
              <a:t>ar</a:t>
            </a:r>
            <a:r>
              <a:rPr lang="en-GB" dirty="0"/>
              <a:t> draws (</a:t>
            </a:r>
            <a:r>
              <a:rPr lang="en-GB" dirty="0" err="1"/>
              <a:t>efelychu’r</a:t>
            </a:r>
            <a:r>
              <a:rPr lang="en-GB" dirty="0"/>
              <a:t> broses </a:t>
            </a:r>
            <a:r>
              <a:rPr lang="en-GB" dirty="0" err="1"/>
              <a:t>darllen</a:t>
            </a:r>
            <a:r>
              <a:rPr lang="en-GB" dirty="0"/>
              <a:t>)</a:t>
            </a:r>
            <a:endParaRPr lang="cy-GB" dirty="0"/>
          </a:p>
          <a:p>
            <a:r>
              <a:rPr lang="en-GB" dirty="0" err="1"/>
              <a:t>Ymarferwyr</a:t>
            </a:r>
            <a:r>
              <a:rPr lang="en-GB" dirty="0"/>
              <a:t> </a:t>
            </a:r>
            <a:r>
              <a:rPr lang="en-GB" dirty="0" err="1"/>
              <a:t>i’w</a:t>
            </a:r>
            <a:r>
              <a:rPr lang="en-GB" dirty="0"/>
              <a:t> </a:t>
            </a:r>
            <a:r>
              <a:rPr lang="en-GB" dirty="0" err="1"/>
              <a:t>defnyddio</a:t>
            </a:r>
            <a:r>
              <a:rPr lang="en-GB" dirty="0"/>
              <a:t> </a:t>
            </a:r>
            <a:r>
              <a:rPr lang="en-GB" dirty="0" err="1"/>
              <a:t>gyda</a:t>
            </a:r>
            <a:r>
              <a:rPr lang="en-GB" dirty="0"/>
              <a:t> </a:t>
            </a:r>
            <a:r>
              <a:rPr lang="en-GB" dirty="0" err="1"/>
              <a:t>phawb</a:t>
            </a:r>
            <a:r>
              <a:rPr lang="en-GB" dirty="0"/>
              <a:t> </a:t>
            </a:r>
            <a:r>
              <a:rPr lang="en-GB" dirty="0" err="1"/>
              <a:t>i</a:t>
            </a:r>
            <a:r>
              <a:rPr lang="en-GB" dirty="0"/>
              <a:t> </a:t>
            </a:r>
            <a:r>
              <a:rPr lang="en-GB" dirty="0" err="1"/>
              <a:t>symud</a:t>
            </a:r>
            <a:r>
              <a:rPr lang="en-GB" dirty="0"/>
              <a:t> o un </a:t>
            </a:r>
            <a:r>
              <a:rPr lang="en-GB" dirty="0" err="1"/>
              <a:t>gweithgaredd</a:t>
            </a:r>
            <a:r>
              <a:rPr lang="en-GB" dirty="0"/>
              <a:t> </a:t>
            </a:r>
            <a:r>
              <a:rPr lang="en-GB" dirty="0" err="1"/>
              <a:t>i’r</a:t>
            </a:r>
            <a:r>
              <a:rPr lang="en-GB" dirty="0"/>
              <a:t> </a:t>
            </a:r>
            <a:r>
              <a:rPr lang="en-GB" dirty="0" err="1"/>
              <a:t>llall</a:t>
            </a:r>
            <a:r>
              <a:rPr lang="en-GB" dirty="0"/>
              <a:t> </a:t>
            </a:r>
            <a:r>
              <a:rPr lang="en-GB" dirty="0" err="1"/>
              <a:t>drwy</a:t>
            </a:r>
            <a:r>
              <a:rPr lang="en-GB" dirty="0"/>
              <a:t> </a:t>
            </a:r>
            <a:r>
              <a:rPr lang="en-GB" dirty="0" err="1"/>
              <a:t>dynnu</a:t>
            </a:r>
            <a:r>
              <a:rPr lang="en-GB" dirty="0"/>
              <a:t> </a:t>
            </a:r>
            <a:r>
              <a:rPr lang="en-GB" dirty="0" err="1"/>
              <a:t>sylw’r</a:t>
            </a:r>
            <a:r>
              <a:rPr lang="en-GB" dirty="0"/>
              <a:t> plant at y </a:t>
            </a:r>
            <a:r>
              <a:rPr lang="en-GB" dirty="0" err="1"/>
              <a:t>llun</a:t>
            </a:r>
            <a:r>
              <a:rPr lang="en-GB" dirty="0"/>
              <a:t> a </a:t>
            </a:r>
            <a:r>
              <a:rPr lang="en-GB" dirty="0" err="1"/>
              <a:t>rhoi</a:t>
            </a:r>
            <a:r>
              <a:rPr lang="en-GB" dirty="0"/>
              <a:t> </a:t>
            </a:r>
            <a:r>
              <a:rPr lang="en-GB" dirty="0" err="1"/>
              <a:t>rhybudd</a:t>
            </a:r>
            <a:r>
              <a:rPr lang="en-GB" dirty="0"/>
              <a:t> </a:t>
            </a:r>
            <a:r>
              <a:rPr lang="en-GB" dirty="0" err="1"/>
              <a:t>e.e</a:t>
            </a:r>
            <a:r>
              <a:rPr lang="en-GB" dirty="0"/>
              <a:t>. ‘</a:t>
            </a:r>
            <a:r>
              <a:rPr lang="en-GB" b="1" dirty="0" err="1"/>
              <a:t>Mewn</a:t>
            </a:r>
            <a:r>
              <a:rPr lang="en-GB" b="1" dirty="0"/>
              <a:t> 2 </a:t>
            </a:r>
            <a:r>
              <a:rPr lang="en-GB" b="1" dirty="0" err="1"/>
              <a:t>funud</a:t>
            </a:r>
            <a:r>
              <a:rPr lang="en-GB" b="1" dirty="0"/>
              <a:t> </a:t>
            </a:r>
            <a:r>
              <a:rPr lang="en-GB" b="1" dirty="0" err="1"/>
              <a:t>amser</a:t>
            </a:r>
            <a:r>
              <a:rPr lang="en-GB" b="1" dirty="0"/>
              <a:t> </a:t>
            </a:r>
            <a:r>
              <a:rPr lang="en-GB" b="1" dirty="0" err="1"/>
              <a:t>chwarae</a:t>
            </a:r>
            <a:r>
              <a:rPr lang="en-GB" b="1" dirty="0"/>
              <a:t> yn </a:t>
            </a:r>
            <a:r>
              <a:rPr lang="en-GB" b="1" dirty="0" err="1"/>
              <a:t>gorffen</a:t>
            </a:r>
            <a:r>
              <a:rPr lang="en-GB" b="1" dirty="0"/>
              <a:t>, WEDYN </a:t>
            </a:r>
            <a:r>
              <a:rPr lang="en-GB" b="1" dirty="0" err="1"/>
              <a:t>amser</a:t>
            </a:r>
            <a:r>
              <a:rPr lang="en-GB" b="1" dirty="0"/>
              <a:t> </a:t>
            </a:r>
            <a:r>
              <a:rPr lang="en-GB" b="1" dirty="0" err="1"/>
              <a:t>tacluso</a:t>
            </a:r>
            <a:r>
              <a:rPr lang="en-GB" dirty="0"/>
              <a:t>’ (</a:t>
            </a:r>
            <a:r>
              <a:rPr lang="en-GB" dirty="0" err="1"/>
              <a:t>cadw</a:t>
            </a:r>
            <a:r>
              <a:rPr lang="en-GB" dirty="0"/>
              <a:t> </a:t>
            </a:r>
            <a:r>
              <a:rPr lang="en-GB" dirty="0" err="1"/>
              <a:t>iaith</a:t>
            </a:r>
            <a:r>
              <a:rPr lang="en-GB" dirty="0"/>
              <a:t> yn </a:t>
            </a:r>
            <a:r>
              <a:rPr lang="en-GB" dirty="0" err="1"/>
              <a:t>syml</a:t>
            </a:r>
            <a:r>
              <a:rPr lang="en-GB" dirty="0"/>
              <a:t> </a:t>
            </a:r>
            <a:r>
              <a:rPr lang="en-GB" dirty="0" err="1"/>
              <a:t>iawn</a:t>
            </a:r>
            <a:r>
              <a:rPr lang="en-GB" dirty="0"/>
              <a:t>)  </a:t>
            </a:r>
            <a:r>
              <a:rPr lang="en-GB" dirty="0" err="1"/>
              <a:t>Gellir</a:t>
            </a:r>
            <a:r>
              <a:rPr lang="en-GB" dirty="0"/>
              <a:t> </a:t>
            </a:r>
            <a:r>
              <a:rPr lang="en-GB" dirty="0" err="1"/>
              <a:t>defnyddio</a:t>
            </a:r>
            <a:r>
              <a:rPr lang="en-GB" dirty="0"/>
              <a:t> </a:t>
            </a:r>
            <a:r>
              <a:rPr lang="en-GB" dirty="0" err="1"/>
              <a:t>amserydd</a:t>
            </a:r>
            <a:r>
              <a:rPr lang="en-GB" dirty="0"/>
              <a:t> </a:t>
            </a:r>
            <a:r>
              <a:rPr lang="en-GB" dirty="0" err="1"/>
              <a:t>tywod</a:t>
            </a:r>
            <a:r>
              <a:rPr lang="en-GB" dirty="0"/>
              <a:t>. </a:t>
            </a:r>
            <a:r>
              <a:rPr lang="en-GB" dirty="0" err="1"/>
              <a:t>Bydd</a:t>
            </a:r>
            <a:r>
              <a:rPr lang="en-GB" dirty="0"/>
              <a:t> </a:t>
            </a:r>
            <a:r>
              <a:rPr lang="en-GB" dirty="0" err="1"/>
              <a:t>angen</a:t>
            </a:r>
            <a:r>
              <a:rPr lang="en-GB" dirty="0"/>
              <a:t> </a:t>
            </a:r>
            <a:r>
              <a:rPr lang="en-GB" dirty="0" err="1"/>
              <a:t>atgoffa</a:t>
            </a:r>
            <a:r>
              <a:rPr lang="en-GB" dirty="0"/>
              <a:t> </a:t>
            </a:r>
            <a:r>
              <a:rPr lang="en-GB" dirty="0" err="1"/>
              <a:t>rhai</a:t>
            </a:r>
            <a:r>
              <a:rPr lang="en-GB" dirty="0"/>
              <a:t> </a:t>
            </a:r>
            <a:r>
              <a:rPr lang="en-GB" dirty="0" err="1"/>
              <a:t>gan</a:t>
            </a:r>
            <a:r>
              <a:rPr lang="en-GB" dirty="0"/>
              <a:t> </a:t>
            </a:r>
            <a:r>
              <a:rPr lang="en-GB" dirty="0" err="1"/>
              <a:t>ddefnyddio</a:t>
            </a:r>
            <a:r>
              <a:rPr lang="en-GB" dirty="0"/>
              <a:t> </a:t>
            </a:r>
            <a:r>
              <a:rPr lang="en-GB" dirty="0" err="1"/>
              <a:t>llun</a:t>
            </a:r>
            <a:r>
              <a:rPr lang="en-GB" dirty="0"/>
              <a:t> </a:t>
            </a:r>
            <a:r>
              <a:rPr lang="en-GB" dirty="0" err="1"/>
              <a:t>ar</a:t>
            </a:r>
            <a:r>
              <a:rPr lang="en-GB" dirty="0"/>
              <a:t> y keyring. </a:t>
            </a:r>
            <a:r>
              <a:rPr lang="en-GB" dirty="0" err="1"/>
              <a:t>Ar</a:t>
            </a:r>
            <a:r>
              <a:rPr lang="en-GB" dirty="0"/>
              <a:t> </a:t>
            </a:r>
            <a:r>
              <a:rPr lang="en-GB" dirty="0" err="1"/>
              <a:t>ôl</a:t>
            </a:r>
            <a:r>
              <a:rPr lang="en-GB" dirty="0"/>
              <a:t> </a:t>
            </a:r>
            <a:r>
              <a:rPr lang="en-GB" dirty="0" err="1"/>
              <a:t>dau</a:t>
            </a:r>
            <a:r>
              <a:rPr lang="en-GB" dirty="0"/>
              <a:t> </a:t>
            </a:r>
            <a:r>
              <a:rPr lang="en-GB" dirty="0" err="1"/>
              <a:t>funud</a:t>
            </a:r>
            <a:r>
              <a:rPr lang="en-GB" dirty="0"/>
              <a:t>  ‘</a:t>
            </a:r>
            <a:r>
              <a:rPr lang="en-GB" b="1" dirty="0" err="1"/>
              <a:t>Rŵan</a:t>
            </a:r>
            <a:r>
              <a:rPr lang="en-GB" b="1" dirty="0"/>
              <a:t> </a:t>
            </a:r>
            <a:r>
              <a:rPr lang="en-GB" b="1" dirty="0" err="1"/>
              <a:t>mae</a:t>
            </a:r>
            <a:r>
              <a:rPr lang="en-GB" b="1" dirty="0"/>
              <a:t> </a:t>
            </a:r>
            <a:r>
              <a:rPr lang="en-GB" b="1" dirty="0" err="1"/>
              <a:t>hi’n</a:t>
            </a:r>
            <a:r>
              <a:rPr lang="en-GB" b="1" dirty="0"/>
              <a:t> </a:t>
            </a:r>
            <a:r>
              <a:rPr lang="en-GB" b="1" dirty="0" err="1"/>
              <a:t>amser</a:t>
            </a:r>
            <a:r>
              <a:rPr lang="en-GB" b="1" dirty="0"/>
              <a:t> </a:t>
            </a:r>
            <a:r>
              <a:rPr lang="en-GB" b="1" dirty="0" err="1"/>
              <a:t>tacluso</a:t>
            </a:r>
            <a:r>
              <a:rPr lang="en-GB" b="1" dirty="0"/>
              <a:t> </a:t>
            </a:r>
            <a:r>
              <a:rPr lang="en-GB" dirty="0"/>
              <a:t>(</a:t>
            </a:r>
            <a:r>
              <a:rPr lang="en-GB" dirty="0" err="1"/>
              <a:t>pwyntio</a:t>
            </a:r>
            <a:r>
              <a:rPr lang="en-GB" dirty="0"/>
              <a:t> at y </a:t>
            </a:r>
            <a:r>
              <a:rPr lang="en-GB" dirty="0" err="1"/>
              <a:t>llun</a:t>
            </a:r>
            <a:r>
              <a:rPr lang="en-GB" dirty="0"/>
              <a:t>) </a:t>
            </a:r>
            <a:r>
              <a:rPr lang="en-GB" b="1" dirty="0"/>
              <a:t>ta </a:t>
            </a:r>
            <a:r>
              <a:rPr lang="en-GB" b="1" dirty="0" err="1"/>
              <a:t>ta</a:t>
            </a:r>
            <a:r>
              <a:rPr lang="en-GB" b="1" dirty="0"/>
              <a:t> </a:t>
            </a:r>
            <a:r>
              <a:rPr lang="en-GB" b="1" dirty="0" err="1"/>
              <a:t>amser</a:t>
            </a:r>
            <a:r>
              <a:rPr lang="en-GB" b="1" dirty="0"/>
              <a:t> </a:t>
            </a:r>
            <a:r>
              <a:rPr lang="en-GB" b="1" dirty="0" err="1"/>
              <a:t>chwarae</a:t>
            </a:r>
            <a:r>
              <a:rPr lang="en-GB" b="1" dirty="0"/>
              <a:t>’ a </a:t>
            </a:r>
            <a:r>
              <a:rPr lang="en-GB" b="1" dirty="0" err="1"/>
              <a:t>throi’r</a:t>
            </a:r>
            <a:r>
              <a:rPr lang="en-GB" b="1" dirty="0"/>
              <a:t> </a:t>
            </a:r>
            <a:r>
              <a:rPr lang="en-GB" b="1" dirty="0" err="1"/>
              <a:t>cerdyn</a:t>
            </a:r>
            <a:r>
              <a:rPr lang="en-GB" b="1" dirty="0"/>
              <a:t> </a:t>
            </a:r>
            <a:r>
              <a:rPr lang="en-GB" b="1" dirty="0" err="1"/>
              <a:t>rownd</a:t>
            </a:r>
            <a:r>
              <a:rPr lang="en-GB" b="1" dirty="0"/>
              <a:t>.</a:t>
            </a:r>
            <a:endParaRPr lang="cy-GB" dirty="0"/>
          </a:p>
          <a:p>
            <a:r>
              <a:rPr lang="en-GB" dirty="0" err="1"/>
              <a:t>Rhan</a:t>
            </a:r>
            <a:r>
              <a:rPr lang="en-GB" dirty="0"/>
              <a:t> </a:t>
            </a:r>
            <a:r>
              <a:rPr lang="en-GB" dirty="0" err="1"/>
              <a:t>annatod</a:t>
            </a:r>
            <a:r>
              <a:rPr lang="en-GB" dirty="0"/>
              <a:t> </a:t>
            </a:r>
            <a:r>
              <a:rPr lang="en-GB" dirty="0" err="1"/>
              <a:t>o’ch</a:t>
            </a:r>
            <a:r>
              <a:rPr lang="en-GB" dirty="0"/>
              <a:t> </a:t>
            </a:r>
            <a:r>
              <a:rPr lang="en-GB" dirty="0" err="1"/>
              <a:t>ymarfer</a:t>
            </a:r>
            <a:r>
              <a:rPr lang="en-GB" dirty="0"/>
              <a:t> bob </a:t>
            </a:r>
            <a:r>
              <a:rPr lang="en-GB" dirty="0" err="1"/>
              <a:t>dydd</a:t>
            </a:r>
            <a:endParaRPr lang="cy-GB" dirty="0"/>
          </a:p>
          <a:p>
            <a:endParaRPr lang="en-GB" sz="1100" dirty="0"/>
          </a:p>
          <a:p>
            <a:endParaRPr lang="en-GB" sz="1100" dirty="0" smtClean="0"/>
          </a:p>
          <a:p>
            <a:endParaRPr lang="en-GB" sz="1100" dirty="0"/>
          </a:p>
          <a:p>
            <a:r>
              <a:rPr lang="cy-GB" sz="1100" dirty="0"/>
              <a:t> </a:t>
            </a:r>
            <a:endParaRPr lang="en-GB" sz="1100" dirty="0"/>
          </a:p>
          <a:p>
            <a:endParaRPr lang="cy-GB" sz="2800" dirty="0"/>
          </a:p>
        </p:txBody>
      </p:sp>
    </p:spTree>
    <p:extLst>
      <p:ext uri="{BB962C8B-B14F-4D97-AF65-F5344CB8AC3E}">
        <p14:creationId xmlns:p14="http://schemas.microsoft.com/office/powerpoint/2010/main" val="363023915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smtClean="0">
                <a:latin typeface="+mn-lt"/>
              </a:rPr>
              <a:t>Amserlen Weledol ym mhob lleoliad- Darpariaeth Gyffredinol</a:t>
            </a:r>
            <a:endParaRPr lang="en-US" altLang="en-US" sz="2400" b="0" dirty="0">
              <a:latin typeface="+mn-lt"/>
            </a:endParaRPr>
          </a:p>
        </p:txBody>
      </p:sp>
      <p:pic>
        <p:nvPicPr>
          <p:cNvPr id="1026" name="Picture 2" descr="fbc3c0a4-433d-4954-9e0c-40a98927f3ab@GBRP123"/>
          <p:cNvPicPr>
            <a:picLocks noChangeAspect="1" noChangeArrowheads="1"/>
          </p:cNvPicPr>
          <p:nvPr/>
        </p:nvPicPr>
        <p:blipFill rotWithShape="1">
          <a:blip r:embed="rId6">
            <a:extLst>
              <a:ext uri="{28A0092B-C50C-407E-A947-70E740481C1C}">
                <a14:useLocalDpi xmlns:a14="http://schemas.microsoft.com/office/drawing/2010/main" val="0"/>
              </a:ext>
            </a:extLst>
          </a:blip>
          <a:srcRect b="37421"/>
          <a:stretch/>
        </p:blipFill>
        <p:spPr bwMode="auto">
          <a:xfrm>
            <a:off x="-12356" y="2083466"/>
            <a:ext cx="8980800" cy="2248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539888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9475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2"/>
          <p:cNvSpPr txBox="1">
            <a:spLocks noGrp="1" noChangeArrowheads="1"/>
          </p:cNvSpPr>
          <p:nvPr>
            <p:ph type="title"/>
          </p:nvPr>
        </p:nvSpPr>
        <p:spPr bwMode="auto">
          <a:xfrm>
            <a:off x="0" y="1"/>
            <a:ext cx="9145588" cy="745587"/>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None/>
            </a:pPr>
            <a:r>
              <a:rPr lang="cy-GB" sz="2400" dirty="0" smtClean="0">
                <a:latin typeface="+mn-lt"/>
              </a:rPr>
              <a:t>Cardiau rŵan ac wedyn - Darpariaeth Gyffredinol wedi’i dargedu</a:t>
            </a:r>
            <a:endParaRPr lang="en-US" altLang="en-US" sz="2400" b="0" dirty="0">
              <a:latin typeface="+mn-lt"/>
            </a:endParaRPr>
          </a:p>
        </p:txBody>
      </p:sp>
      <p:sp>
        <p:nvSpPr>
          <p:cNvPr id="5" name="Rectangle 4"/>
          <p:cNvSpPr/>
          <p:nvPr/>
        </p:nvSpPr>
        <p:spPr>
          <a:xfrm>
            <a:off x="57090" y="856884"/>
            <a:ext cx="9088497" cy="6740307"/>
          </a:xfrm>
          <a:prstGeom prst="rect">
            <a:avLst/>
          </a:prstGeom>
        </p:spPr>
        <p:txBody>
          <a:bodyPr wrap="square">
            <a:spAutoFit/>
          </a:bodyPr>
          <a:lstStyle/>
          <a:p>
            <a:r>
              <a:rPr lang="en-GB" b="1" dirty="0"/>
              <a:t>Dull </a:t>
            </a:r>
            <a:r>
              <a:rPr lang="en-GB" b="1" dirty="0" err="1"/>
              <a:t>gweledol</a:t>
            </a:r>
            <a:r>
              <a:rPr lang="en-GB" b="1" dirty="0"/>
              <a:t> </a:t>
            </a:r>
            <a:r>
              <a:rPr lang="en-GB" b="1" dirty="0" err="1"/>
              <a:t>i</a:t>
            </a:r>
            <a:r>
              <a:rPr lang="en-GB" b="1" dirty="0"/>
              <a:t> </a:t>
            </a:r>
            <a:r>
              <a:rPr lang="en-GB" b="1" dirty="0" err="1"/>
              <a:t>gefnogi</a:t>
            </a:r>
            <a:r>
              <a:rPr lang="en-GB" b="1" dirty="0"/>
              <a:t> </a:t>
            </a:r>
            <a:r>
              <a:rPr lang="en-GB" b="1" dirty="0" err="1"/>
              <a:t>plentyn</a:t>
            </a:r>
            <a:r>
              <a:rPr lang="en-GB" b="1" dirty="0"/>
              <a:t> </a:t>
            </a:r>
            <a:r>
              <a:rPr lang="en-GB" b="1" dirty="0" err="1"/>
              <a:t>symud</a:t>
            </a:r>
            <a:r>
              <a:rPr lang="en-GB" b="1" dirty="0"/>
              <a:t> o un </a:t>
            </a:r>
            <a:r>
              <a:rPr lang="en-GB" b="1" dirty="0" err="1"/>
              <a:t>gweithgaredd</a:t>
            </a:r>
            <a:r>
              <a:rPr lang="en-GB" b="1" dirty="0"/>
              <a:t> </a:t>
            </a:r>
            <a:r>
              <a:rPr lang="en-GB" b="1" dirty="0" err="1"/>
              <a:t>i’r</a:t>
            </a:r>
            <a:r>
              <a:rPr lang="en-GB" b="1" dirty="0"/>
              <a:t> </a:t>
            </a:r>
            <a:r>
              <a:rPr lang="en-GB" b="1" dirty="0" err="1"/>
              <a:t>nesaf</a:t>
            </a:r>
            <a:endParaRPr lang="cy-GB" dirty="0"/>
          </a:p>
          <a:p>
            <a:r>
              <a:rPr lang="en-GB" b="1" dirty="0"/>
              <a:t>Pam?</a:t>
            </a:r>
            <a:endParaRPr lang="cy-GB" dirty="0"/>
          </a:p>
          <a:p>
            <a:pPr lvl="0"/>
            <a:r>
              <a:rPr lang="en-GB" dirty="0" err="1"/>
              <a:t>Rhai</a:t>
            </a:r>
            <a:r>
              <a:rPr lang="en-GB" dirty="0"/>
              <a:t> yn </a:t>
            </a:r>
            <a:r>
              <a:rPr lang="en-GB" dirty="0" err="1"/>
              <a:t>cael</a:t>
            </a:r>
            <a:r>
              <a:rPr lang="en-GB" dirty="0"/>
              <a:t> </a:t>
            </a:r>
            <a:r>
              <a:rPr lang="en-GB" dirty="0" err="1"/>
              <a:t>trafferth</a:t>
            </a:r>
            <a:r>
              <a:rPr lang="en-GB" dirty="0"/>
              <a:t> </a:t>
            </a:r>
            <a:r>
              <a:rPr lang="en-GB" dirty="0" err="1"/>
              <a:t>symud</a:t>
            </a:r>
            <a:r>
              <a:rPr lang="en-GB" dirty="0"/>
              <a:t> </a:t>
            </a:r>
            <a:r>
              <a:rPr lang="en-GB" dirty="0" err="1"/>
              <a:t>eu</a:t>
            </a:r>
            <a:r>
              <a:rPr lang="en-GB" dirty="0"/>
              <a:t> </a:t>
            </a:r>
            <a:r>
              <a:rPr lang="en-GB" dirty="0" err="1"/>
              <a:t>hymennydd</a:t>
            </a:r>
            <a:r>
              <a:rPr lang="en-GB" dirty="0"/>
              <a:t> </a:t>
            </a:r>
            <a:r>
              <a:rPr lang="en-GB" dirty="0" err="1"/>
              <a:t>rhwng</a:t>
            </a:r>
            <a:r>
              <a:rPr lang="en-GB" dirty="0"/>
              <a:t> </a:t>
            </a:r>
            <a:r>
              <a:rPr lang="en-GB" dirty="0" err="1"/>
              <a:t>tasgau</a:t>
            </a:r>
            <a:r>
              <a:rPr lang="en-GB" dirty="0"/>
              <a:t> </a:t>
            </a:r>
            <a:r>
              <a:rPr lang="en-GB" dirty="0" err="1"/>
              <a:t>gwahanol</a:t>
            </a:r>
            <a:endParaRPr lang="cy-GB" dirty="0"/>
          </a:p>
          <a:p>
            <a:pPr lvl="0"/>
            <a:r>
              <a:rPr lang="en-GB" dirty="0" err="1"/>
              <a:t>Helpu</a:t>
            </a:r>
            <a:r>
              <a:rPr lang="en-GB" dirty="0"/>
              <a:t> </a:t>
            </a:r>
            <a:r>
              <a:rPr lang="en-GB" dirty="0" err="1"/>
              <a:t>i</a:t>
            </a:r>
            <a:r>
              <a:rPr lang="en-GB" dirty="0"/>
              <a:t> </a:t>
            </a:r>
            <a:r>
              <a:rPr lang="en-GB" dirty="0" err="1"/>
              <a:t>baratoi’r</a:t>
            </a:r>
            <a:r>
              <a:rPr lang="en-GB" dirty="0"/>
              <a:t> </a:t>
            </a:r>
            <a:r>
              <a:rPr lang="en-GB" dirty="0" err="1"/>
              <a:t>ymennydd</a:t>
            </a:r>
            <a:r>
              <a:rPr lang="en-GB" dirty="0"/>
              <a:t> </a:t>
            </a:r>
            <a:r>
              <a:rPr lang="en-GB" dirty="0" err="1"/>
              <a:t>o’r</a:t>
            </a:r>
            <a:r>
              <a:rPr lang="en-GB" dirty="0"/>
              <a:t> </a:t>
            </a:r>
            <a:r>
              <a:rPr lang="en-GB" dirty="0" err="1"/>
              <a:t>newid</a:t>
            </a:r>
            <a:r>
              <a:rPr lang="en-GB" dirty="0"/>
              <a:t> </a:t>
            </a:r>
            <a:r>
              <a:rPr lang="en-GB" dirty="0" err="1"/>
              <a:t>sydd</a:t>
            </a:r>
            <a:r>
              <a:rPr lang="en-GB" dirty="0"/>
              <a:t> </a:t>
            </a:r>
            <a:r>
              <a:rPr lang="en-GB" dirty="0" err="1"/>
              <a:t>o’u</a:t>
            </a:r>
            <a:r>
              <a:rPr lang="en-GB" dirty="0"/>
              <a:t> </a:t>
            </a:r>
            <a:r>
              <a:rPr lang="en-GB" dirty="0" err="1"/>
              <a:t>blaenau</a:t>
            </a:r>
            <a:endParaRPr lang="cy-GB" dirty="0"/>
          </a:p>
          <a:p>
            <a:pPr lvl="0"/>
            <a:r>
              <a:rPr lang="en-GB" dirty="0" err="1"/>
              <a:t>Cefnogi’r</a:t>
            </a:r>
            <a:r>
              <a:rPr lang="en-GB" dirty="0"/>
              <a:t> broses </a:t>
            </a:r>
            <a:r>
              <a:rPr lang="en-GB" dirty="0" err="1"/>
              <a:t>pontio</a:t>
            </a:r>
            <a:r>
              <a:rPr lang="en-GB" dirty="0"/>
              <a:t> o un </a:t>
            </a:r>
            <a:r>
              <a:rPr lang="en-GB" dirty="0" err="1"/>
              <a:t>gweithgaredd</a:t>
            </a:r>
            <a:r>
              <a:rPr lang="en-GB" dirty="0"/>
              <a:t> </a:t>
            </a:r>
            <a:r>
              <a:rPr lang="en-GB" dirty="0" err="1"/>
              <a:t>i’r</a:t>
            </a:r>
            <a:r>
              <a:rPr lang="en-GB" dirty="0"/>
              <a:t> </a:t>
            </a:r>
            <a:r>
              <a:rPr lang="en-GB" dirty="0" err="1"/>
              <a:t>nesaf</a:t>
            </a:r>
            <a:endParaRPr lang="cy-GB" dirty="0"/>
          </a:p>
          <a:p>
            <a:pPr lvl="0"/>
            <a:r>
              <a:rPr lang="en-GB" dirty="0"/>
              <a:t>Dull </a:t>
            </a:r>
            <a:r>
              <a:rPr lang="en-GB" dirty="0" err="1"/>
              <a:t>effeithiol</a:t>
            </a:r>
            <a:r>
              <a:rPr lang="en-GB" dirty="0"/>
              <a:t> </a:t>
            </a:r>
            <a:r>
              <a:rPr lang="en-GB" dirty="0" err="1"/>
              <a:t>i</a:t>
            </a:r>
            <a:r>
              <a:rPr lang="en-GB" dirty="0"/>
              <a:t> </a:t>
            </a:r>
            <a:r>
              <a:rPr lang="en-GB" dirty="0" err="1"/>
              <a:t>leihau</a:t>
            </a:r>
            <a:r>
              <a:rPr lang="en-GB" dirty="0"/>
              <a:t> </a:t>
            </a:r>
            <a:r>
              <a:rPr lang="en-GB" dirty="0" err="1"/>
              <a:t>amser</a:t>
            </a:r>
            <a:r>
              <a:rPr lang="en-GB" dirty="0"/>
              <a:t> </a:t>
            </a:r>
            <a:r>
              <a:rPr lang="en-GB" dirty="0" err="1"/>
              <a:t>maent</a:t>
            </a:r>
            <a:r>
              <a:rPr lang="en-GB" dirty="0"/>
              <a:t> yn </a:t>
            </a:r>
            <a:r>
              <a:rPr lang="en-GB" dirty="0" err="1"/>
              <a:t>treulio</a:t>
            </a:r>
            <a:r>
              <a:rPr lang="en-GB" dirty="0"/>
              <a:t> </a:t>
            </a:r>
            <a:r>
              <a:rPr lang="en-GB" dirty="0" err="1"/>
              <a:t>mewn</a:t>
            </a:r>
            <a:r>
              <a:rPr lang="en-GB" dirty="0"/>
              <a:t> un </a:t>
            </a:r>
            <a:r>
              <a:rPr lang="en-GB" dirty="0" err="1"/>
              <a:t>gweithgaredd</a:t>
            </a:r>
            <a:endParaRPr lang="cy-GB" dirty="0"/>
          </a:p>
          <a:p>
            <a:pPr lvl="0"/>
            <a:r>
              <a:rPr lang="en-GB" dirty="0"/>
              <a:t>Dull </a:t>
            </a:r>
            <a:r>
              <a:rPr lang="en-GB" dirty="0" err="1"/>
              <a:t>effeithiol</a:t>
            </a:r>
            <a:r>
              <a:rPr lang="en-GB" dirty="0"/>
              <a:t> </a:t>
            </a:r>
            <a:r>
              <a:rPr lang="en-GB" dirty="0" err="1"/>
              <a:t>gyda</a:t>
            </a:r>
            <a:r>
              <a:rPr lang="en-GB" dirty="0"/>
              <a:t> </a:t>
            </a:r>
            <a:r>
              <a:rPr lang="en-GB" dirty="0" err="1"/>
              <a:t>plentyn</a:t>
            </a:r>
            <a:r>
              <a:rPr lang="en-GB" dirty="0"/>
              <a:t> </a:t>
            </a:r>
            <a:r>
              <a:rPr lang="en-GB" dirty="0" err="1"/>
              <a:t>sy’n</a:t>
            </a:r>
            <a:r>
              <a:rPr lang="en-GB" dirty="0"/>
              <a:t> </a:t>
            </a:r>
            <a:r>
              <a:rPr lang="en-GB" dirty="0" err="1"/>
              <a:t>mynnu</a:t>
            </a:r>
            <a:r>
              <a:rPr lang="en-GB" dirty="0"/>
              <a:t> ‘</a:t>
            </a:r>
            <a:r>
              <a:rPr lang="en-GB" dirty="0" err="1"/>
              <a:t>beth</a:t>
            </a:r>
            <a:r>
              <a:rPr lang="en-GB" dirty="0"/>
              <a:t> </a:t>
            </a:r>
            <a:r>
              <a:rPr lang="en-GB" dirty="0" err="1"/>
              <a:t>sy’n</a:t>
            </a:r>
            <a:r>
              <a:rPr lang="en-GB" dirty="0"/>
              <a:t> </a:t>
            </a:r>
            <a:r>
              <a:rPr lang="en-GB" dirty="0" err="1"/>
              <a:t>bwysig</a:t>
            </a:r>
            <a:r>
              <a:rPr lang="en-GB" dirty="0"/>
              <a:t> </a:t>
            </a:r>
            <a:r>
              <a:rPr lang="en-GB" dirty="0" err="1"/>
              <a:t>i</a:t>
            </a:r>
            <a:r>
              <a:rPr lang="en-GB" dirty="0"/>
              <a:t>..’ yn </a:t>
            </a:r>
            <a:r>
              <a:rPr lang="en-GB" dirty="0" err="1"/>
              <a:t>barhaus</a:t>
            </a:r>
            <a:endParaRPr lang="cy-GB" dirty="0"/>
          </a:p>
          <a:p>
            <a:pPr lvl="0"/>
            <a:r>
              <a:rPr lang="en-GB" dirty="0"/>
              <a:t>I </a:t>
            </a:r>
            <a:r>
              <a:rPr lang="en-GB" dirty="0" err="1"/>
              <a:t>ddangos</a:t>
            </a:r>
            <a:r>
              <a:rPr lang="en-GB" dirty="0"/>
              <a:t> ‘</a:t>
            </a:r>
            <a:r>
              <a:rPr lang="en-GB" dirty="0" err="1"/>
              <a:t>wedyn</a:t>
            </a:r>
            <a:r>
              <a:rPr lang="en-GB" dirty="0"/>
              <a:t>’ </a:t>
            </a:r>
            <a:r>
              <a:rPr lang="en-GB" dirty="0" err="1"/>
              <a:t>sef</a:t>
            </a:r>
            <a:r>
              <a:rPr lang="en-GB" dirty="0"/>
              <a:t> </a:t>
            </a:r>
            <a:r>
              <a:rPr lang="en-GB" dirty="0" err="1"/>
              <a:t>gwobr</a:t>
            </a:r>
            <a:r>
              <a:rPr lang="en-GB" dirty="0"/>
              <a:t> </a:t>
            </a:r>
            <a:r>
              <a:rPr lang="en-GB" dirty="0" err="1"/>
              <a:t>i</a:t>
            </a:r>
            <a:r>
              <a:rPr lang="en-GB" dirty="0"/>
              <a:t> </a:t>
            </a:r>
            <a:r>
              <a:rPr lang="en-GB" dirty="0" err="1"/>
              <a:t>gymell</a:t>
            </a:r>
            <a:r>
              <a:rPr lang="en-GB" dirty="0"/>
              <a:t> y </a:t>
            </a:r>
            <a:r>
              <a:rPr lang="en-GB" dirty="0" err="1"/>
              <a:t>plentyn</a:t>
            </a:r>
            <a:r>
              <a:rPr lang="en-GB" dirty="0"/>
              <a:t> </a:t>
            </a:r>
            <a:r>
              <a:rPr lang="en-GB" dirty="0" err="1"/>
              <a:t>i</a:t>
            </a:r>
            <a:r>
              <a:rPr lang="en-GB" dirty="0"/>
              <a:t> </a:t>
            </a:r>
            <a:r>
              <a:rPr lang="en-GB" dirty="0" err="1"/>
              <a:t>ymgymryd</a:t>
            </a:r>
            <a:r>
              <a:rPr lang="en-GB" dirty="0"/>
              <a:t> </a:t>
            </a:r>
            <a:r>
              <a:rPr lang="en-GB" dirty="0" err="1"/>
              <a:t>mewn</a:t>
            </a:r>
            <a:r>
              <a:rPr lang="en-GB" dirty="0"/>
              <a:t> </a:t>
            </a:r>
            <a:r>
              <a:rPr lang="en-GB" dirty="0" err="1"/>
              <a:t>gweithgaredd</a:t>
            </a:r>
            <a:endParaRPr lang="cy-GB" dirty="0"/>
          </a:p>
          <a:p>
            <a:r>
              <a:rPr lang="en-GB" b="1" dirty="0" err="1"/>
              <a:t>Sut</a:t>
            </a:r>
            <a:r>
              <a:rPr lang="en-GB" b="1" dirty="0"/>
              <a:t>?</a:t>
            </a:r>
            <a:endParaRPr lang="cy-GB" dirty="0"/>
          </a:p>
          <a:p>
            <a:r>
              <a:rPr lang="en-GB" dirty="0" err="1"/>
              <a:t>Cardiau</a:t>
            </a:r>
            <a:r>
              <a:rPr lang="en-GB" dirty="0"/>
              <a:t> </a:t>
            </a:r>
            <a:r>
              <a:rPr lang="en-GB" dirty="0" err="1"/>
              <a:t>bach</a:t>
            </a:r>
            <a:r>
              <a:rPr lang="en-GB" dirty="0"/>
              <a:t> </a:t>
            </a:r>
            <a:r>
              <a:rPr lang="en-GB" dirty="0" err="1"/>
              <a:t>wedi’u</a:t>
            </a:r>
            <a:r>
              <a:rPr lang="en-GB" dirty="0"/>
              <a:t> </a:t>
            </a:r>
            <a:r>
              <a:rPr lang="en-GB" dirty="0" err="1"/>
              <a:t>laminadu</a:t>
            </a:r>
            <a:endParaRPr lang="cy-GB" dirty="0"/>
          </a:p>
          <a:p>
            <a:r>
              <a:rPr lang="en-GB" dirty="0" err="1"/>
              <a:t>Templed</a:t>
            </a:r>
            <a:r>
              <a:rPr lang="en-GB" dirty="0"/>
              <a:t> </a:t>
            </a:r>
            <a:r>
              <a:rPr lang="en-GB" dirty="0" err="1"/>
              <a:t>rŵan</a:t>
            </a:r>
            <a:r>
              <a:rPr lang="en-GB" dirty="0"/>
              <a:t> ac </a:t>
            </a:r>
            <a:r>
              <a:rPr lang="en-GB" dirty="0" err="1"/>
              <a:t>wedyn</a:t>
            </a:r>
            <a:r>
              <a:rPr lang="en-GB" dirty="0"/>
              <a:t> A4</a:t>
            </a:r>
            <a:endParaRPr lang="cy-GB" dirty="0"/>
          </a:p>
          <a:p>
            <a:r>
              <a:rPr lang="en-GB" dirty="0" err="1"/>
              <a:t>Dangos</a:t>
            </a:r>
            <a:r>
              <a:rPr lang="en-GB" dirty="0"/>
              <a:t> y </a:t>
            </a:r>
            <a:r>
              <a:rPr lang="en-GB" dirty="0" err="1"/>
              <a:t>ddau</a:t>
            </a:r>
            <a:r>
              <a:rPr lang="en-GB" dirty="0"/>
              <a:t> </a:t>
            </a:r>
            <a:r>
              <a:rPr lang="en-GB" dirty="0" err="1"/>
              <a:t>lun</a:t>
            </a:r>
            <a:r>
              <a:rPr lang="en-GB" dirty="0"/>
              <a:t> a </a:t>
            </a:r>
            <a:r>
              <a:rPr lang="en-GB" dirty="0" err="1"/>
              <a:t>phwyntio</a:t>
            </a:r>
            <a:r>
              <a:rPr lang="en-GB" dirty="0"/>
              <a:t> at y </a:t>
            </a:r>
            <a:r>
              <a:rPr lang="en-GB" dirty="0" err="1"/>
              <a:t>lluniau</a:t>
            </a:r>
            <a:r>
              <a:rPr lang="en-GB" dirty="0"/>
              <a:t> </a:t>
            </a:r>
            <a:r>
              <a:rPr lang="en-GB" dirty="0" err="1"/>
              <a:t>gan</a:t>
            </a:r>
            <a:r>
              <a:rPr lang="en-GB" dirty="0"/>
              <a:t> </a:t>
            </a:r>
            <a:r>
              <a:rPr lang="en-GB" dirty="0" err="1"/>
              <a:t>ddweud</a:t>
            </a:r>
            <a:endParaRPr lang="cy-GB" dirty="0"/>
          </a:p>
          <a:p>
            <a:r>
              <a:rPr lang="en-GB" dirty="0"/>
              <a:t>‘</a:t>
            </a:r>
            <a:r>
              <a:rPr lang="en-GB" b="1" dirty="0" err="1"/>
              <a:t>Rŵan</a:t>
            </a:r>
            <a:r>
              <a:rPr lang="en-GB" b="1" dirty="0"/>
              <a:t> ‘</a:t>
            </a:r>
            <a:r>
              <a:rPr lang="en-GB" b="1" dirty="0" err="1"/>
              <a:t>gweithgaredd</a:t>
            </a:r>
            <a:r>
              <a:rPr lang="en-GB" b="1" dirty="0"/>
              <a:t> 1’ </a:t>
            </a:r>
            <a:r>
              <a:rPr lang="en-GB" b="1" dirty="0" err="1"/>
              <a:t>Wedyn</a:t>
            </a:r>
            <a:r>
              <a:rPr lang="en-GB" b="1" dirty="0"/>
              <a:t> ‘</a:t>
            </a:r>
            <a:r>
              <a:rPr lang="en-GB" b="1" dirty="0" err="1"/>
              <a:t>Gweithgaredd</a:t>
            </a:r>
            <a:r>
              <a:rPr lang="en-GB" b="1" dirty="0"/>
              <a:t> 2’  </a:t>
            </a:r>
            <a:r>
              <a:rPr lang="en-GB" dirty="0" err="1"/>
              <a:t>Os</a:t>
            </a:r>
            <a:r>
              <a:rPr lang="en-GB" dirty="0"/>
              <a:t> </a:t>
            </a:r>
            <a:r>
              <a:rPr lang="en-GB" dirty="0" err="1"/>
              <a:t>ydy</a:t>
            </a:r>
            <a:r>
              <a:rPr lang="en-GB" dirty="0"/>
              <a:t> </a:t>
            </a:r>
            <a:r>
              <a:rPr lang="en-GB" dirty="0" err="1"/>
              <a:t>plentyn</a:t>
            </a:r>
            <a:r>
              <a:rPr lang="en-GB" dirty="0"/>
              <a:t> yn </a:t>
            </a:r>
            <a:r>
              <a:rPr lang="en-GB" dirty="0" err="1"/>
              <a:t>mynd</a:t>
            </a:r>
            <a:r>
              <a:rPr lang="en-GB" dirty="0"/>
              <a:t> </a:t>
            </a:r>
            <a:r>
              <a:rPr lang="en-GB" dirty="0" err="1"/>
              <a:t>i</a:t>
            </a:r>
            <a:r>
              <a:rPr lang="en-GB" dirty="0"/>
              <a:t> </a:t>
            </a:r>
            <a:r>
              <a:rPr lang="en-GB" dirty="0" err="1"/>
              <a:t>ffwrdd</a:t>
            </a:r>
            <a:r>
              <a:rPr lang="en-GB" dirty="0"/>
              <a:t> </a:t>
            </a:r>
            <a:r>
              <a:rPr lang="en-GB" dirty="0" err="1"/>
              <a:t>atgyfnerthu</a:t>
            </a:r>
            <a:r>
              <a:rPr lang="en-GB" dirty="0"/>
              <a:t> </a:t>
            </a:r>
            <a:r>
              <a:rPr lang="en-GB" dirty="0" err="1"/>
              <a:t>gan</a:t>
            </a:r>
            <a:r>
              <a:rPr lang="en-GB" dirty="0"/>
              <a:t> </a:t>
            </a:r>
            <a:r>
              <a:rPr lang="en-GB" dirty="0" err="1"/>
              <a:t>ddangos</a:t>
            </a:r>
            <a:r>
              <a:rPr lang="en-GB" dirty="0"/>
              <a:t> y </a:t>
            </a:r>
            <a:r>
              <a:rPr lang="en-GB" dirty="0" err="1"/>
              <a:t>cardiau</a:t>
            </a:r>
            <a:r>
              <a:rPr lang="en-GB" dirty="0"/>
              <a:t> </a:t>
            </a:r>
            <a:r>
              <a:rPr lang="en-GB" dirty="0" err="1"/>
              <a:t>eto</a:t>
            </a:r>
            <a:r>
              <a:rPr lang="en-GB" dirty="0"/>
              <a:t>.</a:t>
            </a:r>
            <a:endParaRPr lang="cy-GB" dirty="0"/>
          </a:p>
          <a:p>
            <a:r>
              <a:rPr lang="en-GB" dirty="0" err="1"/>
              <a:t>Ar</a:t>
            </a:r>
            <a:r>
              <a:rPr lang="en-GB" dirty="0"/>
              <a:t> </a:t>
            </a:r>
            <a:r>
              <a:rPr lang="en-GB" dirty="0" err="1"/>
              <a:t>ôl</a:t>
            </a:r>
            <a:r>
              <a:rPr lang="en-GB" dirty="0"/>
              <a:t> </a:t>
            </a:r>
            <a:r>
              <a:rPr lang="en-GB" dirty="0" err="1"/>
              <a:t>cwblhau</a:t>
            </a:r>
            <a:r>
              <a:rPr lang="en-GB" dirty="0"/>
              <a:t> </a:t>
            </a:r>
            <a:r>
              <a:rPr lang="en-GB" dirty="0" err="1"/>
              <a:t>gweithgaredd</a:t>
            </a:r>
            <a:r>
              <a:rPr lang="en-GB" dirty="0"/>
              <a:t>  1, </a:t>
            </a:r>
            <a:r>
              <a:rPr lang="en-GB" dirty="0" err="1"/>
              <a:t>pwyntio</a:t>
            </a:r>
            <a:r>
              <a:rPr lang="en-GB" dirty="0"/>
              <a:t> at y </a:t>
            </a:r>
            <a:r>
              <a:rPr lang="en-GB" dirty="0" err="1"/>
              <a:t>llun</a:t>
            </a:r>
            <a:r>
              <a:rPr lang="en-GB" dirty="0"/>
              <a:t> a </a:t>
            </a:r>
            <a:r>
              <a:rPr lang="en-GB" dirty="0" err="1"/>
              <a:t>dweud</a:t>
            </a:r>
            <a:r>
              <a:rPr lang="en-GB" dirty="0"/>
              <a:t>  ‘</a:t>
            </a:r>
            <a:r>
              <a:rPr lang="en-GB" b="1" dirty="0" err="1"/>
              <a:t>gweithgaredd</a:t>
            </a:r>
            <a:r>
              <a:rPr lang="en-GB" b="1" dirty="0"/>
              <a:t> 1 ‘ </a:t>
            </a:r>
            <a:r>
              <a:rPr lang="en-GB" b="1" dirty="0" err="1"/>
              <a:t>gorffen</a:t>
            </a:r>
            <a:r>
              <a:rPr lang="en-GB" b="1" dirty="0"/>
              <a:t>, </a:t>
            </a:r>
            <a:r>
              <a:rPr lang="en-GB" b="1" dirty="0" err="1"/>
              <a:t>rŵan</a:t>
            </a:r>
            <a:r>
              <a:rPr lang="en-GB" b="1" dirty="0"/>
              <a:t> ‘</a:t>
            </a:r>
            <a:r>
              <a:rPr lang="en-GB" b="1" dirty="0" err="1"/>
              <a:t>gweithgaredd</a:t>
            </a:r>
            <a:r>
              <a:rPr lang="en-GB" b="1" dirty="0"/>
              <a:t> 2’</a:t>
            </a:r>
            <a:r>
              <a:rPr lang="en-GB" dirty="0"/>
              <a:t> </a:t>
            </a:r>
            <a:r>
              <a:rPr lang="en-GB" dirty="0" err="1"/>
              <a:t>Mae’n</a:t>
            </a:r>
            <a:r>
              <a:rPr lang="en-GB" dirty="0"/>
              <a:t> </a:t>
            </a:r>
            <a:r>
              <a:rPr lang="en-GB" dirty="0" err="1"/>
              <a:t>bwysig</a:t>
            </a:r>
            <a:r>
              <a:rPr lang="en-GB" dirty="0"/>
              <a:t> </a:t>
            </a:r>
            <a:r>
              <a:rPr lang="en-GB" dirty="0" err="1"/>
              <a:t>cychwyn</a:t>
            </a:r>
            <a:r>
              <a:rPr lang="en-GB" dirty="0"/>
              <a:t> </a:t>
            </a:r>
            <a:r>
              <a:rPr lang="en-GB" dirty="0" smtClean="0"/>
              <a:t> </a:t>
            </a:r>
            <a:r>
              <a:rPr lang="en-GB" dirty="0" err="1"/>
              <a:t>gweithgaredd</a:t>
            </a:r>
            <a:r>
              <a:rPr lang="en-GB" dirty="0"/>
              <a:t> 2 yn </a:t>
            </a:r>
            <a:r>
              <a:rPr lang="en-GB" dirty="0" err="1"/>
              <a:t>syth</a:t>
            </a:r>
            <a:r>
              <a:rPr lang="en-GB" dirty="0"/>
              <a:t> </a:t>
            </a:r>
            <a:r>
              <a:rPr lang="en-GB" dirty="0" err="1"/>
              <a:t>er</a:t>
            </a:r>
            <a:r>
              <a:rPr lang="en-GB" dirty="0"/>
              <a:t> </a:t>
            </a:r>
            <a:r>
              <a:rPr lang="en-GB" dirty="0" err="1"/>
              <a:t>mwyn</a:t>
            </a:r>
            <a:r>
              <a:rPr lang="en-GB" dirty="0"/>
              <a:t> </a:t>
            </a:r>
            <a:r>
              <a:rPr lang="en-GB" dirty="0" err="1"/>
              <a:t>i’r</a:t>
            </a:r>
            <a:r>
              <a:rPr lang="en-GB" dirty="0"/>
              <a:t> </a:t>
            </a:r>
            <a:r>
              <a:rPr lang="en-GB" dirty="0" err="1"/>
              <a:t>plentyn</a:t>
            </a:r>
            <a:r>
              <a:rPr lang="en-GB" dirty="0"/>
              <a:t> </a:t>
            </a:r>
            <a:r>
              <a:rPr lang="en-GB" dirty="0" err="1"/>
              <a:t>ddod</a:t>
            </a:r>
            <a:r>
              <a:rPr lang="en-GB" dirty="0"/>
              <a:t> </a:t>
            </a:r>
            <a:r>
              <a:rPr lang="en-GB" dirty="0" err="1"/>
              <a:t>i</a:t>
            </a:r>
            <a:r>
              <a:rPr lang="en-GB" dirty="0"/>
              <a:t> </a:t>
            </a:r>
            <a:r>
              <a:rPr lang="en-GB" dirty="0" err="1"/>
              <a:t>ddeall</a:t>
            </a:r>
            <a:r>
              <a:rPr lang="en-GB" dirty="0"/>
              <a:t> y broses.</a:t>
            </a:r>
            <a:endParaRPr lang="cy-GB" dirty="0"/>
          </a:p>
          <a:p>
            <a:r>
              <a:rPr lang="en-GB" dirty="0" err="1"/>
              <a:t>Cerdyn</a:t>
            </a:r>
            <a:r>
              <a:rPr lang="en-GB" dirty="0"/>
              <a:t> </a:t>
            </a:r>
            <a:r>
              <a:rPr lang="en-GB" dirty="0" err="1"/>
              <a:t>rŵan</a:t>
            </a:r>
            <a:r>
              <a:rPr lang="en-GB" dirty="0"/>
              <a:t> ac </a:t>
            </a:r>
            <a:r>
              <a:rPr lang="en-GB" dirty="0" err="1"/>
              <a:t>wedyn</a:t>
            </a:r>
            <a:r>
              <a:rPr lang="en-GB" dirty="0"/>
              <a:t> yn </a:t>
            </a:r>
            <a:r>
              <a:rPr lang="en-GB" dirty="0" err="1"/>
              <a:t>gweithio’n</a:t>
            </a:r>
            <a:r>
              <a:rPr lang="en-GB" dirty="0"/>
              <a:t> </a:t>
            </a:r>
            <a:r>
              <a:rPr lang="en-GB" dirty="0" err="1"/>
              <a:t>effeithiol</a:t>
            </a:r>
            <a:r>
              <a:rPr lang="en-GB" dirty="0"/>
              <a:t> </a:t>
            </a:r>
            <a:r>
              <a:rPr lang="en-GB" dirty="0" err="1"/>
              <a:t>os</a:t>
            </a:r>
            <a:r>
              <a:rPr lang="en-GB" dirty="0"/>
              <a:t> </a:t>
            </a:r>
            <a:r>
              <a:rPr lang="en-GB" dirty="0" err="1"/>
              <a:t>ydy’r</a:t>
            </a:r>
            <a:r>
              <a:rPr lang="en-GB" dirty="0"/>
              <a:t> </a:t>
            </a:r>
            <a:r>
              <a:rPr lang="en-GB" dirty="0" err="1"/>
              <a:t>gweithgaredd</a:t>
            </a:r>
            <a:r>
              <a:rPr lang="en-GB" dirty="0"/>
              <a:t> ‘</a:t>
            </a:r>
            <a:r>
              <a:rPr lang="en-GB" dirty="0" err="1"/>
              <a:t>wedyn</a:t>
            </a:r>
            <a:r>
              <a:rPr lang="en-GB" dirty="0"/>
              <a:t>’ yn </a:t>
            </a:r>
            <a:r>
              <a:rPr lang="en-GB" dirty="0" err="1"/>
              <a:t>rhywbeth</a:t>
            </a:r>
            <a:r>
              <a:rPr lang="en-GB" dirty="0"/>
              <a:t> </a:t>
            </a:r>
            <a:r>
              <a:rPr lang="en-GB" dirty="0" err="1"/>
              <a:t>sy’n</a:t>
            </a:r>
            <a:r>
              <a:rPr lang="en-GB" dirty="0"/>
              <a:t> </a:t>
            </a:r>
            <a:r>
              <a:rPr lang="en-GB" dirty="0" err="1"/>
              <a:t>bwysig</a:t>
            </a:r>
            <a:r>
              <a:rPr lang="en-GB" dirty="0"/>
              <a:t> </a:t>
            </a:r>
            <a:r>
              <a:rPr lang="en-GB" dirty="0" err="1"/>
              <a:t>i</a:t>
            </a:r>
            <a:r>
              <a:rPr lang="en-GB" dirty="0"/>
              <a:t>….  </a:t>
            </a:r>
            <a:endParaRPr lang="cy-GB" dirty="0"/>
          </a:p>
          <a:p>
            <a:r>
              <a:rPr lang="en-GB" dirty="0" err="1"/>
              <a:t>Defnydd</a:t>
            </a:r>
            <a:r>
              <a:rPr lang="en-GB" dirty="0"/>
              <a:t> </a:t>
            </a:r>
            <a:r>
              <a:rPr lang="en-GB" dirty="0" err="1"/>
              <a:t>cyson</a:t>
            </a:r>
            <a:r>
              <a:rPr lang="en-GB" dirty="0"/>
              <a:t> </a:t>
            </a:r>
            <a:r>
              <a:rPr lang="en-GB" dirty="0" err="1"/>
              <a:t>o’r</a:t>
            </a:r>
            <a:r>
              <a:rPr lang="en-GB" dirty="0"/>
              <a:t> </a:t>
            </a:r>
            <a:r>
              <a:rPr lang="en-GB" dirty="0" err="1"/>
              <a:t>adnodd</a:t>
            </a:r>
            <a:endParaRPr lang="cy-GB" dirty="0"/>
          </a:p>
          <a:p>
            <a:endParaRPr lang="en-GB" sz="1100" dirty="0"/>
          </a:p>
          <a:p>
            <a:endParaRPr lang="en-GB" sz="1100" dirty="0" smtClean="0"/>
          </a:p>
          <a:p>
            <a:endParaRPr lang="en-GB" sz="1100" dirty="0"/>
          </a:p>
          <a:p>
            <a:r>
              <a:rPr lang="cy-GB" sz="1100" dirty="0"/>
              <a:t> </a:t>
            </a:r>
            <a:endParaRPr lang="en-GB" sz="1100" dirty="0"/>
          </a:p>
          <a:p>
            <a:endParaRPr lang="cy-GB" sz="2800" dirty="0"/>
          </a:p>
        </p:txBody>
      </p:sp>
      <p:pic>
        <p:nvPicPr>
          <p:cNvPr id="9" name="Picture 8" descr="Dewis da.pub - Publisher"/>
          <p:cNvPicPr>
            <a:picLocks noChangeAspect="1"/>
          </p:cNvPicPr>
          <p:nvPr/>
        </p:nvPicPr>
        <p:blipFill rotWithShape="1">
          <a:blip r:embed="rId6">
            <a:extLst>
              <a:ext uri="{28A0092B-C50C-407E-A947-70E740481C1C}">
                <a14:useLocalDpi xmlns:a14="http://schemas.microsoft.com/office/drawing/2010/main" val="0"/>
              </a:ext>
            </a:extLst>
          </a:blip>
          <a:srcRect l="39573" t="37868" r="24856" b="12485"/>
          <a:stretch/>
        </p:blipFill>
        <p:spPr>
          <a:xfrm>
            <a:off x="7280008" y="2966869"/>
            <a:ext cx="1517623" cy="1084887"/>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13000" y="3285978"/>
            <a:ext cx="648766" cy="648766"/>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389197" y="3286614"/>
            <a:ext cx="581152" cy="581152"/>
          </a:xfrm>
          <a:prstGeom prst="rect">
            <a:avLst/>
          </a:prstGeom>
        </p:spPr>
      </p:pic>
    </p:spTree>
    <p:extLst>
      <p:ext uri="{BB962C8B-B14F-4D97-AF65-F5344CB8AC3E}">
        <p14:creationId xmlns:p14="http://schemas.microsoft.com/office/powerpoint/2010/main" val="1977168441"/>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t="26300"/>
          <a:stretch>
            <a:fillRect/>
          </a:stretch>
        </p:blipFill>
        <p:spPr bwMode="auto">
          <a:xfrm>
            <a:off x="0" y="1804988"/>
            <a:ext cx="9145588" cy="5053012"/>
          </a:xfrm>
          <a:prstGeom prst="rect">
            <a:avLst/>
          </a:prstGeom>
          <a:noFill/>
          <a:ln>
            <a:noFill/>
          </a:ln>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6329178"/>
            <a:ext cx="546100" cy="460560"/>
          </a:xfrm>
          <a:prstGeom prst="rect">
            <a:avLst/>
          </a:prstGeom>
          <a:noFill/>
          <a:ln w="381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4425" y="6329178"/>
            <a:ext cx="506413"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5348" y="6416944"/>
            <a:ext cx="1090002" cy="372794"/>
          </a:xfrm>
          <a:prstGeom prst="rect">
            <a:avLst/>
          </a:prstGeom>
          <a:noFill/>
          <a:ln>
            <a:noFill/>
          </a:ln>
          <a:effectLst/>
          <a:extLst>
            <a:ext uri="{909E8E84-426E-40DD-AFC4-6F175D3DCCD1}">
              <a14:hiddenFill xmlns:a14="http://schemas.microsoft.com/office/drawing/2010/main">
                <a:solidFill>
                  <a:srgbClr val="00654A"/>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2"/>
          <p:cNvSpPr txBox="1">
            <a:spLocks noGrp="1" noChangeArrowheads="1"/>
          </p:cNvSpPr>
          <p:nvPr>
            <p:ph type="title"/>
          </p:nvPr>
        </p:nvSpPr>
        <p:spPr bwMode="auto">
          <a:xfrm>
            <a:off x="136275" y="126610"/>
            <a:ext cx="8871450" cy="970669"/>
          </a:xfrm>
          <a:prstGeom prst="rect">
            <a:avLst/>
          </a:prstGeom>
          <a:solidFill>
            <a:srgbClr val="009999"/>
          </a:solidFill>
          <a:ln w="57150">
            <a:solidFill>
              <a:srgbClr val="9933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o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cy-GB" altLang="en-US" b="0" dirty="0" smtClean="0">
                <a:latin typeface="+mn-lt"/>
              </a:rPr>
              <a:t>Adnoddau / Dogfennau ar wefan </a:t>
            </a:r>
            <a:r>
              <a:rPr lang="cy-GB" altLang="en-US" b="0" dirty="0" err="1" smtClean="0">
                <a:latin typeface="+mn-lt"/>
              </a:rPr>
              <a:t>ADYaCh</a:t>
            </a:r>
            <a:r>
              <a:rPr lang="cy-GB" altLang="en-US" b="0" dirty="0" smtClean="0">
                <a:latin typeface="+mn-lt"/>
              </a:rPr>
              <a:t> </a:t>
            </a:r>
            <a:r>
              <a:rPr lang="cy-GB" altLang="en-US" dirty="0">
                <a:latin typeface="+mn-lt"/>
              </a:rPr>
              <a:t>G</a:t>
            </a:r>
            <a:r>
              <a:rPr lang="cy-GB" altLang="en-US" b="0" dirty="0" smtClean="0">
                <a:latin typeface="+mn-lt"/>
              </a:rPr>
              <a:t>wynedd a Môn</a:t>
            </a:r>
            <a:endParaRPr lang="en-US" altLang="en-US" b="0" dirty="0">
              <a:latin typeface="+mn-lt"/>
            </a:endParaRPr>
          </a:p>
        </p:txBody>
      </p:sp>
      <p:sp>
        <p:nvSpPr>
          <p:cNvPr id="2" name="Content Placeholder 1"/>
          <p:cNvSpPr>
            <a:spLocks noGrp="1"/>
          </p:cNvSpPr>
          <p:nvPr>
            <p:ph idx="1"/>
          </p:nvPr>
        </p:nvSpPr>
        <p:spPr>
          <a:xfrm>
            <a:off x="628650" y="1623986"/>
            <a:ext cx="7886700" cy="4351338"/>
          </a:xfrm>
        </p:spPr>
        <p:txBody>
          <a:bodyPr/>
          <a:lstStyle/>
          <a:p>
            <a:r>
              <a:rPr lang="cy-GB" dirty="0" smtClean="0"/>
              <a:t>Enghreifftiau o broffiliau un dudalen</a:t>
            </a:r>
          </a:p>
          <a:p>
            <a:r>
              <a:rPr lang="cy-GB" dirty="0" smtClean="0"/>
              <a:t>Y ddogfen ddrafft Map Darpariaeth</a:t>
            </a:r>
          </a:p>
          <a:p>
            <a:r>
              <a:rPr lang="cy-GB" dirty="0" smtClean="0"/>
              <a:t>Proffil Tracio ABC diwygiedig (Ionawr 2020)</a:t>
            </a:r>
          </a:p>
          <a:p>
            <a:r>
              <a:rPr lang="cy-GB" dirty="0" smtClean="0"/>
              <a:t>Adnoddau </a:t>
            </a:r>
            <a:r>
              <a:rPr lang="cy-GB" dirty="0"/>
              <a:t>a</a:t>
            </a:r>
            <a:r>
              <a:rPr lang="cy-GB" dirty="0" smtClean="0"/>
              <a:t> chyflwyniadau’r sesiynau hyfforddi</a:t>
            </a:r>
          </a:p>
          <a:p>
            <a:r>
              <a:rPr lang="cy-GB" dirty="0" smtClean="0"/>
              <a:t>Dolenni cyswllt i wefannau defnyddiol yn ymwneud ag ADY</a:t>
            </a:r>
          </a:p>
          <a:p>
            <a:pPr marL="0" indent="0">
              <a:buNone/>
            </a:pPr>
            <a:endParaRPr lang="cy-GB" dirty="0"/>
          </a:p>
          <a:p>
            <a:pPr marL="0" indent="0">
              <a:buNone/>
            </a:pPr>
            <a:endParaRPr lang="cy-GB" dirty="0" smtClean="0"/>
          </a:p>
          <a:p>
            <a:endParaRPr lang="cy-GB" dirty="0"/>
          </a:p>
          <a:p>
            <a:pPr marL="0" indent="0">
              <a:buNone/>
            </a:pPr>
            <a:endParaRPr lang="cy-GB" dirty="0" smtClean="0"/>
          </a:p>
          <a:p>
            <a:endParaRPr lang="cy-GB" dirty="0"/>
          </a:p>
          <a:p>
            <a:pPr marL="0" indent="0">
              <a:buNone/>
            </a:pPr>
            <a:endParaRPr lang="en-GB" dirty="0"/>
          </a:p>
        </p:txBody>
      </p:sp>
    </p:spTree>
    <p:extLst>
      <p:ext uri="{BB962C8B-B14F-4D97-AF65-F5344CB8AC3E}">
        <p14:creationId xmlns:p14="http://schemas.microsoft.com/office/powerpoint/2010/main" val="2801273056"/>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0490" y="125828"/>
            <a:ext cx="7772400" cy="647896"/>
          </a:xfrm>
          <a:solidFill>
            <a:srgbClr val="578E99"/>
          </a:solidFill>
          <a:ln>
            <a:solidFill>
              <a:srgbClr val="C62ABB"/>
            </a:solidFill>
          </a:ln>
        </p:spPr>
        <p:txBody>
          <a:bodyPr>
            <a:noAutofit/>
          </a:bodyPr>
          <a:lstStyle/>
          <a:p>
            <a:r>
              <a:rPr lang="cy-GB" sz="4800" dirty="0" smtClean="0"/>
              <a:t>Beth Nesaf?</a:t>
            </a:r>
            <a:endParaRPr lang="en-GB" sz="4800" dirty="0"/>
          </a:p>
        </p:txBody>
      </p:sp>
      <p:sp>
        <p:nvSpPr>
          <p:cNvPr id="3" name="Blwch Testun 2"/>
          <p:cNvSpPr txBox="1"/>
          <p:nvPr/>
        </p:nvSpPr>
        <p:spPr>
          <a:xfrm>
            <a:off x="295422" y="970670"/>
            <a:ext cx="8802536" cy="5632311"/>
          </a:xfrm>
          <a:prstGeom prst="rect">
            <a:avLst/>
          </a:prstGeom>
          <a:noFill/>
        </p:spPr>
        <p:txBody>
          <a:bodyPr wrap="square" rtlCol="0">
            <a:spAutoFit/>
          </a:bodyPr>
          <a:lstStyle/>
          <a:p>
            <a:pPr marL="342900" indent="-342900">
              <a:buAutoNum type="arabicParenR"/>
            </a:pPr>
            <a:r>
              <a:rPr lang="cy-GB" sz="2400" dirty="0" smtClean="0"/>
              <a:t>Ymgyfarwyddo gyda’r ddogfen Map Darpariaeth a’r atodiadau</a:t>
            </a:r>
          </a:p>
          <a:p>
            <a:pPr marL="342900" indent="-342900">
              <a:buAutoNum type="arabicParenR"/>
            </a:pPr>
            <a:r>
              <a:rPr lang="cy-GB" sz="2400" dirty="0" smtClean="0"/>
              <a:t>Rhannu cyflwyniad ‘Codi Ymwybyddiaeth o’r newidiadau deddfwriaethol yn ymwneud ag ADY’ gyda phwyllgorau’r Cylchoedd –EJ i e-bostio’r cyflwyniad erbyn </a:t>
            </a:r>
            <a:r>
              <a:rPr lang="cy-GB" sz="2400" b="1" dirty="0" smtClean="0"/>
              <a:t>20/11/20 </a:t>
            </a:r>
          </a:p>
          <a:p>
            <a:pPr marL="342900" indent="-342900">
              <a:buAutoNum type="arabicParenR"/>
            </a:pPr>
            <a:r>
              <a:rPr lang="cy-GB" sz="2400" dirty="0" smtClean="0"/>
              <a:t>Ystyried pryd gellir cychwyn gweithredu’r broses –</a:t>
            </a:r>
            <a:r>
              <a:rPr lang="cy-GB" sz="2400" b="1" dirty="0" smtClean="0"/>
              <a:t>yn syth</a:t>
            </a:r>
          </a:p>
          <a:p>
            <a:pPr marL="342900" indent="-342900">
              <a:buAutoNum type="arabicParenR"/>
            </a:pPr>
            <a:r>
              <a:rPr lang="cy-GB" sz="2400" b="1" dirty="0" smtClean="0"/>
              <a:t>Sesiwn Cwestiwn ac Ateb 1/12/20 6-7yh (linc cyfarfod ZOOM i ddilyn)</a:t>
            </a:r>
          </a:p>
          <a:p>
            <a:pPr marL="342900" indent="-342900">
              <a:buAutoNum type="arabicParenR"/>
            </a:pPr>
            <a:r>
              <a:rPr lang="cy-GB" sz="2400" dirty="0" smtClean="0"/>
              <a:t>Trefnu Sesiynau goruchwyliaeth (gyda swyddogion yr </a:t>
            </a:r>
            <a:r>
              <a:rPr lang="cy-GB" sz="2400" dirty="0" err="1" smtClean="0"/>
              <a:t>ALl</a:t>
            </a:r>
            <a:r>
              <a:rPr lang="cy-GB" sz="2400" dirty="0" smtClean="0"/>
              <a:t> a’r lleoliadau) – Erbyn diwedd Ionawr</a:t>
            </a:r>
          </a:p>
          <a:p>
            <a:pPr marL="342900" indent="-342900">
              <a:buAutoNum type="arabicParenR"/>
            </a:pPr>
            <a:r>
              <a:rPr lang="cy-GB" sz="2400" dirty="0" smtClean="0"/>
              <a:t>Rhaglen hyfforddiant pellach yn cael ei ddatblygu yn seiliedig ar eich ymateb chi</a:t>
            </a:r>
          </a:p>
          <a:p>
            <a:pPr marL="342900" indent="-342900">
              <a:buAutoNum type="arabicParenR"/>
            </a:pPr>
            <a:r>
              <a:rPr lang="cy-GB" sz="2400" dirty="0" smtClean="0"/>
              <a:t>Hyfforddiant i gyflwyno canllawiau ar gyfer yr haen Darpariaeth Ychwanegol (melyn) a dulliau person ganolog i gynnal sgyrsiau </a:t>
            </a:r>
            <a:r>
              <a:rPr lang="cy-GB" sz="2400" dirty="0"/>
              <a:t>cadarnhaol (Tymor Y Gwanwyn)</a:t>
            </a:r>
            <a:endParaRPr lang="cy-GB" sz="2400" dirty="0" smtClean="0"/>
          </a:p>
          <a:p>
            <a:pPr marL="342900" indent="-342900">
              <a:buAutoNum type="arabicParenR"/>
            </a:pPr>
            <a:r>
              <a:rPr lang="cy-GB" sz="2400" dirty="0" smtClean="0"/>
              <a:t>Cod yn weithredol o Fedi 2021</a:t>
            </a:r>
            <a:endParaRPr lang="cy-GB" sz="2400" dirty="0"/>
          </a:p>
        </p:txBody>
      </p:sp>
    </p:spTree>
    <p:extLst>
      <p:ext uri="{BB962C8B-B14F-4D97-AF65-F5344CB8AC3E}">
        <p14:creationId xmlns:p14="http://schemas.microsoft.com/office/powerpoint/2010/main" val="167222570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3278" y="5408049"/>
            <a:ext cx="7886700" cy="1418881"/>
          </a:xfrm>
        </p:spPr>
        <p:txBody>
          <a:bodyPr>
            <a:normAutofit fontScale="92500" lnSpcReduction="20000"/>
          </a:bodyPr>
          <a:lstStyle/>
          <a:p>
            <a:pPr marL="0" indent="0">
              <a:buNone/>
            </a:pPr>
            <a:endParaRPr lang="cy-GB" dirty="0"/>
          </a:p>
          <a:p>
            <a:pPr marL="0" indent="0">
              <a:buNone/>
            </a:pPr>
            <a:endParaRPr lang="cy-GB" dirty="0" smtClean="0"/>
          </a:p>
          <a:p>
            <a:pPr marL="0" indent="0" algn="ctr">
              <a:buNone/>
            </a:pPr>
            <a:r>
              <a:rPr lang="cy-GB" sz="4400" dirty="0" smtClean="0"/>
              <a:t>Diolch yn fawr</a:t>
            </a:r>
            <a:endParaRPr lang="cy-GB" sz="44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2497" y="2238682"/>
            <a:ext cx="1639538" cy="1915423"/>
          </a:xfrm>
          <a:prstGeom prst="rect">
            <a:avLst/>
          </a:prstGeom>
        </p:spPr>
      </p:pic>
      <p:pic>
        <p:nvPicPr>
          <p:cNvPr id="6" name="Llun 5" descr="Clip Sgri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0621" y="1577076"/>
            <a:ext cx="3144349" cy="3830973"/>
          </a:xfrm>
          <a:prstGeom prst="rect">
            <a:avLst/>
          </a:prstGeom>
        </p:spPr>
      </p:pic>
      <p:sp>
        <p:nvSpPr>
          <p:cNvPr id="7" name="Title 1"/>
          <p:cNvSpPr txBox="1">
            <a:spLocks/>
          </p:cNvSpPr>
          <p:nvPr/>
        </p:nvSpPr>
        <p:spPr>
          <a:xfrm>
            <a:off x="810490" y="125827"/>
            <a:ext cx="7772400" cy="858911"/>
          </a:xfrm>
          <a:prstGeom prst="rect">
            <a:avLst/>
          </a:prstGeom>
          <a:solidFill>
            <a:srgbClr val="578E99"/>
          </a:solidFill>
          <a:ln>
            <a:solidFill>
              <a:srgbClr val="C62ABB"/>
            </a:solidFill>
          </a:ln>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y-GB" dirty="0" smtClean="0"/>
              <a:t>Ffurflen Adborth</a:t>
            </a:r>
            <a:endParaRPr lang="en-GB" dirty="0"/>
          </a:p>
        </p:txBody>
      </p:sp>
      <p:sp>
        <p:nvSpPr>
          <p:cNvPr id="4" name="Rectangle 3"/>
          <p:cNvSpPr/>
          <p:nvPr/>
        </p:nvSpPr>
        <p:spPr>
          <a:xfrm>
            <a:off x="679617" y="1025332"/>
            <a:ext cx="3786358" cy="369332"/>
          </a:xfrm>
          <a:prstGeom prst="rect">
            <a:avLst/>
          </a:prstGeom>
        </p:spPr>
        <p:txBody>
          <a:bodyPr wrap="none">
            <a:spAutoFit/>
          </a:bodyPr>
          <a:lstStyle/>
          <a:p>
            <a:r>
              <a:rPr lang="cy-GB" dirty="0"/>
              <a:t>https://forms.gle/f4DT5B4S2CXZseL87</a:t>
            </a:r>
          </a:p>
        </p:txBody>
      </p:sp>
    </p:spTree>
    <p:extLst>
      <p:ext uri="{BB962C8B-B14F-4D97-AF65-F5344CB8AC3E}">
        <p14:creationId xmlns:p14="http://schemas.microsoft.com/office/powerpoint/2010/main" val="6288474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gfen ADYaCh" ma:contentTypeID="0x010100BC4EA31785278840B7D927C4D0E5BC4C000F821E3FCC4008438570E9940CB77E93" ma:contentTypeVersion="25" ma:contentTypeDescription="Creu dogfen newydd." ma:contentTypeScope="" ma:versionID="3911bda84f7deff0e7d47842a506f817">
  <xsd:schema xmlns:xsd="http://www.w3.org/2001/XMLSchema" xmlns:xs="http://www.w3.org/2001/XMLSchema" xmlns:p="http://schemas.microsoft.com/office/2006/metadata/properties" xmlns:ns1="http://schemas.microsoft.com/sharepoint/v3" xmlns:ns2="ce09a8b2-3b18-4475-84d7-f31493f7d51c" xmlns:ns3="a6f701de-4e82-432b-9611-693e48701f00" targetNamespace="http://schemas.microsoft.com/office/2006/metadata/properties" ma:root="true" ma:fieldsID="c08b757a5b10af69d2f649b7e2b41c3d" ns1:_="" ns2:_="" ns3:_="">
    <xsd:import namespace="http://schemas.microsoft.com/sharepoint/v3"/>
    <xsd:import namespace="ce09a8b2-3b18-4475-84d7-f31493f7d51c"/>
    <xsd:import namespace="a6f701de-4e82-432b-9611-693e48701f00"/>
    <xsd:element name="properties">
      <xsd:complexType>
        <xsd:sequence>
          <xsd:element name="documentManagement">
            <xsd:complexType>
              <xsd:all>
                <xsd:element ref="ns1:Language"/>
                <xsd:element ref="ns2:KpiDescription" minOccurs="0"/>
                <xsd:element ref="ns3:Audience" minOccurs="0"/>
                <xsd:element ref="ns2:FfeilGysylltiedig" minOccurs="0"/>
                <xsd:element ref="ns2:FfeilGysylltiedig_x003a_ID"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MediaServiceObjectDetectorVersion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8" ma:displayName="Iaith" ma:default="Cymraeg" ma:format="Dropdown" ma:internalName="Language" ma:readOnly="false">
      <xsd:simpleType>
        <xsd:restriction base="dms:Choice">
          <xsd:enumeration value="Cymraeg"/>
          <xsd:enumeration value="English"/>
          <xsd:enumeration value="Dwyieithog / Bilingual"/>
        </xsd:restriction>
      </xsd:simpleType>
    </xsd:element>
  </xsd:schema>
  <xsd:schema xmlns:xsd="http://www.w3.org/2001/XMLSchema" xmlns:xs="http://www.w3.org/2001/XMLSchema" xmlns:dms="http://schemas.microsoft.com/office/2006/documentManagement/types" xmlns:pc="http://schemas.microsoft.com/office/infopath/2007/PartnerControls" targetNamespace="ce09a8b2-3b18-4475-84d7-f31493f7d51c" elementFormDefault="qualified">
    <xsd:import namespace="http://schemas.microsoft.com/office/2006/documentManagement/types"/>
    <xsd:import namespace="http://schemas.microsoft.com/office/infopath/2007/PartnerControls"/>
    <xsd:element name="KpiDescription" ma:index="9" nillable="true" ma:displayName="KpiDescription" ma:description="Mae'r disgrifiad yn rhoi gwybodaeth am ddiben yr amcan." ma:internalName="KpiDescription" ma:readOnly="false">
      <xsd:simpleType>
        <xsd:restriction base="dms:Note">
          <xsd:maxLength value="255"/>
        </xsd:restriction>
      </xsd:simpleType>
    </xsd:element>
    <xsd:element name="FfeilGysylltiedig" ma:index="11" nillable="true" ma:displayName="FfeilGysylltiedig" ma:list="{ce09a8b2-3b18-4475-84d7-f31493f7d51c}" ma:internalName="FfeilGysylltiedig" ma:readOnly="false" ma:showField="Title">
      <xsd:simpleType>
        <xsd:restriction base="dms:Lookup"/>
      </xsd:simpleType>
    </xsd:element>
    <xsd:element name="FfeilGysylltiedig_x003a_ID" ma:index="12" nillable="true" ma:displayName="FfeilGysylltiedig_x003a_ID" ma:list="{ce09a8b2-3b18-4475-84d7-f31493f7d51c}" ma:internalName="FfeilGysylltiedig_x003a_ID" ma:readOnly="true" ma:showField="ID">
      <xsd:simpleType>
        <xsd:restriction base="dms:Lookup"/>
      </xsd:simpleType>
    </xsd:element>
    <xsd:element name="MediaServiceMetadata" ma:index="15" nillable="true" ma:displayName="MediaServiceMetadata" ma:hidden="true" ma:internalName="MediaServiceMetadata" ma:readOnly="true">
      <xsd:simpleType>
        <xsd:restriction base="dms:Note"/>
      </xsd:simpleType>
    </xsd:element>
    <xsd:element name="MediaServiceFastMetadata" ma:index="16" nillable="true" ma:displayName="MediaServiceFastMetadata" ma:hidden="true" ma:internalName="MediaServiceFastMetadata" ma:readOnly="true">
      <xsd:simpleType>
        <xsd:restriction base="dms:Note"/>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lcf76f155ced4ddcb4097134ff3c332f" ma:index="25" nillable="true" ma:taxonomy="true" ma:internalName="lcf76f155ced4ddcb4097134ff3c332f" ma:taxonomyFieldName="MediaServiceImageTags" ma:displayName="Tagiau Delwedd" ma:readOnly="false" ma:fieldId="{5cf76f15-5ced-4ddc-b409-7134ff3c332f}" ma:taxonomyMulti="true" ma:sspId="b65e5a6c-01e6-40a4-a681-398cda8c0209" ma:termSetId="09814cd3-568e-fe90-9814-8d621ff8fb84" ma:anchorId="fba54fb3-c3e1-fe81-a776-ca4b69148c4d" ma:open="true" ma:isKeyword="false">
      <xsd:complexType>
        <xsd:sequence>
          <xsd:element ref="pc:Terms" minOccurs="0" maxOccurs="1"/>
        </xsd:sequence>
      </xsd:complexType>
    </xsd:element>
    <xsd:element name="MediaServiceOCR" ma:index="2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6f701de-4e82-432b-9611-693e48701f00" elementFormDefault="qualified">
    <xsd:import namespace="http://schemas.microsoft.com/office/2006/documentManagement/types"/>
    <xsd:import namespace="http://schemas.microsoft.com/office/infopath/2007/PartnerControls"/>
    <xsd:element name="Audience" ma:index="10" nillable="true" ma:displayName="Audience" ma:internalName="Audience" ma:readOnly="false" ma:requiredMultiChoice="true">
      <xsd:complexType>
        <xsd:complexContent>
          <xsd:extension base="dms:MultiChoice">
            <xsd:sequence>
              <xsd:element name="Value" maxOccurs="unbounded" minOccurs="0" nillable="true">
                <xsd:simpleType>
                  <xsd:restriction base="dms:Choice">
                    <xsd:enumeration value="Rhiant"/>
                    <xsd:enumeration value="Disgybl"/>
                    <xsd:enumeration value="Ysgol"/>
                  </xsd:restriction>
                </xsd:simpleType>
              </xsd:element>
            </xsd:sequence>
          </xsd:extension>
        </xsd:complexContent>
      </xsd:complexType>
    </xsd:element>
    <xsd:element name="SharedWithUsers" ma:index="13" nillable="true" ma:displayName="Rhannwyd â"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Wedi Rhannu Gyda Manylion" ma:internalName="SharedWithDetails" ma:readOnly="true">
      <xsd:simpleType>
        <xsd:restriction base="dms:Note">
          <xsd:maxLength value="255"/>
        </xsd:restriction>
      </xsd:simpleType>
    </xsd:element>
    <xsd:element name="TaxCatchAll" ma:index="26" nillable="true" ma:displayName="Taxonomy Catch All Column" ma:hidden="true" ma:list="{3a852515-9ea1-4215-adde-17bdb06d8659}" ma:internalName="TaxCatchAll" ma:showField="CatchAllData" ma:web="a6f701de-4e82-432b-9611-693e48701f0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Math o Gynnwys"/>
        <xsd:element ref="dc:title" minOccurs="0" maxOccurs="1" ma:index="4" ma:displayName="Teit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anguage xmlns="http://schemas.microsoft.com/sharepoint/v3">Cymraeg</Language>
    <KpiDescription xmlns="ce09a8b2-3b18-4475-84d7-f31493f7d51c" xsi:nil="true"/>
    <FfeilGysylltiedig xmlns="ce09a8b2-3b18-4475-84d7-f31493f7d51c">1140</FfeilGysylltiedig>
    <Audience xmlns="a6f701de-4e82-432b-9611-693e48701f00">
      <Value>Rhiant</Value>
      <Value>Disgybl</Value>
      <Value>Ysgol</Value>
    </Audience>
    <lcf76f155ced4ddcb4097134ff3c332f xmlns="ce09a8b2-3b18-4475-84d7-f31493f7d51c">
      <Terms xmlns="http://schemas.microsoft.com/office/infopath/2007/PartnerControls"/>
    </lcf76f155ced4ddcb4097134ff3c332f>
    <TaxCatchAll xmlns="a6f701de-4e82-432b-9611-693e48701f00"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gfen Gwynedd" ma:contentTypeID="0x01010027448A19590E40ABB966CC44EC05A41001006467E8A101268441B68F5B9E133742D8" ma:contentTypeVersion="1" ma:contentTypeDescription="Dogfen ar gyfer defnydd cyffredinol. Drwy ddefnyddio hwn, byddwn yn sicrhau metadata cyson ar draws yr holl ddogfennau" ma:contentTypeScope="" ma:versionID="1e07eabcb0f49ba63d5e077ce728049d">
  <xsd:schema xmlns:xsd="http://www.w3.org/2001/XMLSchema" xmlns:xs="http://www.w3.org/2001/XMLSchema" xmlns:p="http://schemas.microsoft.com/office/2006/metadata/properties" xmlns:ns2="d91f2355-c79c-4942-b1d4-b53202503f7b" targetNamespace="http://schemas.microsoft.com/office/2006/metadata/properties" ma:root="true" ma:fieldsID="12458c34b6dba816b0090a5207c68f53" ns2:_="">
    <xsd:import namespace="d91f2355-c79c-4942-b1d4-b53202503f7b"/>
    <xsd:element name="properties">
      <xsd:complexType>
        <xsd:sequence>
          <xsd:element name="documentManagement">
            <xsd:complexType>
              <xsd:all>
                <xsd:element ref="ns2:CurrentStatus" minOccurs="0"/>
                <xsd:element ref="ns2:d1780b1f095142689bede48a1a592c27" minOccurs="0"/>
                <xsd:element ref="ns2:TaxCatchAll" minOccurs="0"/>
                <xsd:element ref="ns2:TaxCatchAllLabel" minOccurs="0"/>
                <xsd:element ref="ns2:ke93f16e132f4fd988b16f5cfb0cdfe5" minOccurs="0"/>
                <xsd:element ref="ns2:DocumentOwner" minOccurs="0"/>
                <xsd:element ref="ns2:fc21e95941e341fd9527e12848537719" minOccurs="0"/>
                <xsd:element ref="ns2:Migrated" minOccurs="0"/>
                <xsd:element ref="ns2:MigrationDetails" minOccurs="0"/>
                <xsd:element ref="ns2:TaxKeyword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1f2355-c79c-4942-b1d4-b53202503f7b" elementFormDefault="qualified">
    <xsd:import namespace="http://schemas.microsoft.com/office/2006/documentManagement/types"/>
    <xsd:import namespace="http://schemas.microsoft.com/office/infopath/2007/PartnerControls"/>
    <xsd:element name="CurrentStatus" ma:index="8" nillable="true" ma:displayName="Statws Presennol" ma:default="Drafft" ma:internalName="CurrentStatus">
      <xsd:simpleType>
        <xsd:restriction base="dms:Choice">
          <xsd:enumeration value="Drafft"/>
          <xsd:enumeration value="I'w Adolygu"/>
          <xsd:enumeration value="Adolygwyd"/>
          <xsd:enumeration value="I'w Gymeradwyo"/>
          <xsd:enumeration value="Wedi Cymeradwyo"/>
        </xsd:restriction>
      </xsd:simpleType>
    </xsd:element>
    <xsd:element name="d1780b1f095142689bede48a1a592c27" ma:index="9" nillable="true" ma:taxonomy="true" ma:internalName="d1780b1f095142689bede48a1a592c27" ma:taxonomyFieldName="_cx_SecurityMarkings" ma:displayName="Marc Gwarchod" ma:default="1;#Official|cc759f6a-42a8-4716-9405-b226874081d1" ma:fieldId="{d1780b1f-0951-4268-9bed-e48a1a592c27}" ma:sspId="3eea98ac-f451-44df-b5cb-3b1154eab1c5" ma:termSetId="a9da5f56-ebc6-4d64-8a44-41072e1701b2"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e48c567e-65dd-4388-8c1b-4173c411a8cc}" ma:internalName="TaxCatchAll" ma:showField="CatchAllData" ma:web="a48b76a7-5451-4af8-b060-baeb4c9aebfe">
      <xsd:complexType>
        <xsd:complexContent>
          <xsd:extension base="dms:MultiChoiceLookup">
            <xsd:sequence>
              <xsd:element name="Value" type="dms:Lookup" maxOccurs="unbounded" minOccurs="0" nillable="true"/>
            </xsd:sequence>
          </xsd:extension>
        </xsd:complexContent>
      </xsd:complexType>
    </xsd:element>
    <xsd:element name="TaxCatchAllLabel" ma:index="11" nillable="true" ma:displayName="Taxonomy Catch All Column1" ma:hidden="true" ma:list="{e48c567e-65dd-4388-8c1b-4173c411a8cc}" ma:internalName="TaxCatchAllLabel" ma:readOnly="true" ma:showField="CatchAllDataLabel" ma:web="a48b76a7-5451-4af8-b060-baeb4c9aebfe">
      <xsd:complexType>
        <xsd:complexContent>
          <xsd:extension base="dms:MultiChoiceLookup">
            <xsd:sequence>
              <xsd:element name="Value" type="dms:Lookup" maxOccurs="unbounded" minOccurs="0" nillable="true"/>
            </xsd:sequence>
          </xsd:extension>
        </xsd:complexContent>
      </xsd:complexType>
    </xsd:element>
    <xsd:element name="ke93f16e132f4fd988b16f5cfb0cdfe5" ma:index="13" nillable="true" ma:taxonomy="true" ma:internalName="ke93f16e132f4fd988b16f5cfb0cdfe5" ma:taxonomyFieldName="Classification" ma:displayName="Categori Gwybodaeth" ma:fieldId="{4e93f16e-132f-4fd9-88b1-6f5cfb0cdfe5}" ma:sspId="3eea98ac-f451-44df-b5cb-3b1154eab1c5" ma:termSetId="9f7b28ae-a563-43f9-b8e9-f13e41e6424a" ma:anchorId="00000000-0000-0000-0000-000000000000" ma:open="false" ma:isKeyword="false">
      <xsd:complexType>
        <xsd:sequence>
          <xsd:element ref="pc:Terms" minOccurs="0" maxOccurs="1"/>
        </xsd:sequence>
      </xsd:complexType>
    </xsd:element>
    <xsd:element name="DocumentOwner" ma:index="15" nillable="true" ma:displayName="Perchen y Ddogfen(nau)" ma:description="Y prif berson sy'n gyfrifol am asedau gwybodaeth y tîm (e.e. Rheolwr Gwasanaeth)" ma:SearchPeopleOnly="false" ma:SharePointGroup="0" ma:internalName="DocumentOwne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fc21e95941e341fd9527e12848537719" ma:index="16" nillable="true" ma:taxonomy="true" ma:internalName="fc21e95941e341fd9527e12848537719" ma:taxonomyFieldName="OriginatingFunction" ma:displayName="Tarddiad" ma:readOnly="false" ma:fieldId="{fc21e959-41e3-41fd-9527-e12848537719}" ma:sspId="3eea98ac-f451-44df-b5cb-3b1154eab1c5" ma:termSetId="9f7b28ae-a563-43f9-b8e9-f13e41e6424a" ma:anchorId="00000000-0000-0000-0000-000000000000" ma:open="false" ma:isKeyword="false">
      <xsd:complexType>
        <xsd:sequence>
          <xsd:element ref="pc:Terms" minOccurs="0" maxOccurs="1"/>
        </xsd:sequence>
      </xsd:complexType>
    </xsd:element>
    <xsd:element name="Migrated" ma:index="18" nillable="true" ma:displayName="Mudo" ma:default="Na" ma:hidden="true" ma:internalName="Migrated">
      <xsd:simpleType>
        <xsd:restriction base="dms:Choice">
          <xsd:enumeration value="Ia"/>
          <xsd:enumeration value="Na"/>
        </xsd:restriction>
      </xsd:simpleType>
    </xsd:element>
    <xsd:element name="MigrationDetails" ma:index="19" nillable="true" ma:displayName="Manylion Mudo" ma:description="Manylion ychwanegol am y ddogfen wreiddiol a'r broses fudo" ma:hidden="true" ma:internalName="MigrationDetails">
      <xsd:simpleType>
        <xsd:restriction base="dms:Note">
          <xsd:maxLength value="255"/>
        </xsd:restriction>
      </xsd:simpleType>
    </xsd:element>
    <xsd:element name="TaxKeywordTaxHTField" ma:index="20" nillable="true" ma:taxonomy="true" ma:internalName="TaxKeywordTaxHTField" ma:taxonomyFieldName="TaxKeyword" ma:displayName="Allweddeiriau Enterprise" ma:fieldId="{23f27201-bee3-471e-b2e7-b64fd8b7ca38}" ma:taxonomyMulti="true" ma:sspId="3eea98ac-f451-44df-b5cb-3b1154eab1c5" ma:termSetId="00000000-0000-0000-0000-000000000000" ma:anchorId="00000000-0000-0000-0000-000000000000" ma:open="true" ma:isKeyword="tru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Math o Gynnwys"/>
        <xsd:element ref="dc:title" minOccurs="0" maxOccurs="1" ma:index="4" ma:displayName="Teit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3FEEC4E-0A42-4F96-BA31-208DF3739A82}"/>
</file>

<file path=customXml/itemProps2.xml><?xml version="1.0" encoding="utf-8"?>
<ds:datastoreItem xmlns:ds="http://schemas.openxmlformats.org/officeDocument/2006/customXml" ds:itemID="{6DABF8EB-BEAA-4D5B-AC28-3FAD11EE5F80}">
  <ds:schemaRefs>
    <ds:schemaRef ds:uri="http://schemas.microsoft.com/office/2006/metadata/properties"/>
    <ds:schemaRef ds:uri="d91f2355-c79c-4942-b1d4-b53202503f7b"/>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www.w3.org/XML/1998/namespace"/>
    <ds:schemaRef ds:uri="http://purl.org/dc/dcmitype/"/>
  </ds:schemaRefs>
</ds:datastoreItem>
</file>

<file path=customXml/itemProps3.xml><?xml version="1.0" encoding="utf-8"?>
<ds:datastoreItem xmlns:ds="http://schemas.openxmlformats.org/officeDocument/2006/customXml" ds:itemID="{6D462059-FCA5-4A98-B981-4826397B491E}">
  <ds:schemaRefs>
    <ds:schemaRef ds:uri="http://schemas.microsoft.com/sharepoint/v3/contenttype/forms"/>
  </ds:schemaRefs>
</ds:datastoreItem>
</file>

<file path=customXml/itemProps4.xml><?xml version="1.0" encoding="utf-8"?>
<ds:datastoreItem xmlns:ds="http://schemas.openxmlformats.org/officeDocument/2006/customXml" ds:itemID="{92CE865E-4C98-4632-B00E-35BF80953C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1f2355-c79c-4942-b1d4-b53202503f7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18853</TotalTime>
  <Words>5540</Words>
  <Application>Microsoft Office PowerPoint</Application>
  <PresentationFormat>On-screen Show (4:3)</PresentationFormat>
  <Paragraphs>634</Paragraphs>
  <Slides>86</Slides>
  <Notes>36</Notes>
  <HiddenSlides>0</HiddenSlides>
  <MMClips>1</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86</vt:i4>
      </vt:variant>
    </vt:vector>
  </HeadingPairs>
  <TitlesOfParts>
    <vt:vector size="103" baseType="lpstr">
      <vt:lpstr>ＭＳ Ｐゴシック</vt:lpstr>
      <vt:lpstr>ＭＳ Ｐゴシック</vt:lpstr>
      <vt:lpstr>游ゴシック</vt:lpstr>
      <vt:lpstr>Arial</vt:lpstr>
      <vt:lpstr>Berlin Sans FB Demi</vt:lpstr>
      <vt:lpstr>Calibri</vt:lpstr>
      <vt:lpstr>Calibri Light</vt:lpstr>
      <vt:lpstr>Century Gothic</vt:lpstr>
      <vt:lpstr>Comic Sans MS</vt:lpstr>
      <vt:lpstr>Chalkduster</vt:lpstr>
      <vt:lpstr>Gill Sans MT</vt:lpstr>
      <vt:lpstr>Helvetica</vt:lpstr>
      <vt:lpstr>Nunito</vt:lpstr>
      <vt:lpstr>Symbol</vt:lpstr>
      <vt:lpstr>Times New Roman</vt:lpstr>
      <vt:lpstr>Zemke Hand ITC Std</vt:lpstr>
      <vt:lpstr>Office Theme</vt:lpstr>
      <vt:lpstr>Croeso i Hyfforddiant ADYaCh Ellen Jones  ellenjones@gwynedd.llyw.cymru</vt:lpstr>
      <vt:lpstr>AGENDA</vt:lpstr>
      <vt:lpstr>Cod Drafft ADY Rhagfyr 2018</vt:lpstr>
      <vt:lpstr>Terminoleg </vt:lpstr>
      <vt:lpstr>Diffiniad o’r term ADY</vt:lpstr>
      <vt:lpstr>PowerPoint Presentation</vt:lpstr>
      <vt:lpstr>Ystod oedran 0-25 </vt:lpstr>
      <vt:lpstr>Un Cynllun </vt:lpstr>
      <vt:lpstr>Pwy fydd yn cyfrannu at y CDU?</vt:lpstr>
      <vt:lpstr>Deilliannau </vt:lpstr>
      <vt:lpstr>Lleihau anghydfod </vt:lpstr>
      <vt:lpstr>Hawl i apelio </vt:lpstr>
      <vt:lpstr>System ddwyieithog </vt:lpstr>
      <vt:lpstr>Negeseuon pwysig o’r Cod Drafft ADY, Rhagfyr 2018</vt:lpstr>
      <vt:lpstr>PowerPoint Presentation</vt:lpstr>
      <vt:lpstr>Unrhyw Gwestiwn? Cofnodwch yn chat </vt:lpstr>
      <vt:lpstr>Beth yw Cynhwysiad?</vt:lpstr>
      <vt:lpstr>PowerPoint Presentation</vt:lpstr>
      <vt:lpstr>Model Map Darpariaeth</vt:lpstr>
      <vt:lpstr>PowerPoint Presentation</vt:lpstr>
      <vt:lpstr>Beth yw addasiadau rhesymol? What are reasonable adjustments?</vt:lpstr>
      <vt:lpstr>PowerPoint Presentation</vt:lpstr>
      <vt:lpstr>PowerPoint Presentation</vt:lpstr>
      <vt:lpstr>PowerPoint Presentation</vt:lpstr>
      <vt:lpstr>Olwyn Darpariaeth Gyffredinol</vt:lpstr>
      <vt:lpstr>Olwyn Darpariaeth Gyffredinol wedi’i thargedu</vt:lpstr>
      <vt:lpstr>PowerPoint Presentation</vt:lpstr>
      <vt:lpstr>Olwyn Darpariaeth Ychwanegol (Awdurdod)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Unrhyw Gwestiwn? Cofnowch ar ‘chat’</vt:lpstr>
      <vt:lpstr>Ymarfer sy’n canolbwyntio ar yr unigolyn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 mor effeithiol yw’r proffil un dudalen?</vt:lpstr>
      <vt:lpstr>Derbyn gwahoddiad i gyfrannu i PID / CDU</vt:lpstr>
      <vt:lpstr>Gwefan ADYaCh Gwynedd a Môn https://adyach.cymru</vt:lpstr>
      <vt:lpstr>Gwefan ADYaCh Gwynedd a Môn</vt:lpstr>
      <vt:lpstr>Gwefan ADYaCh Gwynedd a Môn</vt:lpstr>
      <vt:lpstr>Adnoddau gweledol</vt:lpstr>
      <vt:lpstr>Amserlen Weledol ym mhob lleoliad- Darpariaeth Cyffredinol</vt:lpstr>
      <vt:lpstr>Amserlen Weledol ym mhob lleoliad- Darpariaeth Gyffredinol</vt:lpstr>
      <vt:lpstr>Cardiau rŵan ac wedyn - Darpariaeth Gyffredinol wedi’i dargedu</vt:lpstr>
      <vt:lpstr>Adnoddau / Dogfennau ar wefan ADYaCh Gwynedd a Môn</vt:lpstr>
      <vt:lpstr>Beth Nesaf?</vt:lpstr>
      <vt:lpstr>PowerPoint Presentation</vt:lpstr>
    </vt:vector>
  </TitlesOfParts>
  <Company>Cyngor Gwynedd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Hyfforddiant Cyfnod Sylfaen  Mon 11.2020</dc:title>
  <dc:creator>Jones Ellen Mai (ADDYSG)</dc:creator>
  <cp:lastModifiedBy>Ellen Jones</cp:lastModifiedBy>
  <cp:revision>159</cp:revision>
  <cp:lastPrinted>2019-11-20T14:15:39Z</cp:lastPrinted>
  <dcterms:created xsi:type="dcterms:W3CDTF">2019-05-16T12:55:21Z</dcterms:created>
  <dcterms:modified xsi:type="dcterms:W3CDTF">2020-12-10T15:57:35Z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0x010100BC4EA31785278840B7D927C4D0E5BC4C000F821E3FCC4008438570E9940CB77E93</vt:lpwstr>
  </property>
  <property fmtid="{D5CDD505-2E9C-101B-9397-08002B2CF9AE}" pid="3" name="Classification">
    <vt:lpwstr>9;#Addysg a Dysgu|64ff34a4-0ca2-449f-8d16-f59de73cfe73</vt:lpwstr>
  </property>
  <property fmtid="{D5CDD505-2E9C-101B-9397-08002B2CF9AE}" pid="4" name="_cx_SecurityMarkings">
    <vt:lpwstr>2;#Swyddogol Sensitif|93d40ef2-de4e-446a-9cd4-9e15ffd37424</vt:lpwstr>
  </property>
  <property fmtid="{D5CDD505-2E9C-101B-9397-08002B2CF9AE}" pid="5" name="TaxKeyword">
    <vt:lpwstr/>
  </property>
  <property fmtid="{D5CDD505-2E9C-101B-9397-08002B2CF9AE}" pid="6" name="OriginatingFunction">
    <vt:lpwstr/>
  </property>
  <property fmtid="{D5CDD505-2E9C-101B-9397-08002B2CF9AE}" pid="7" name="Order">
    <vt:r8>98200</vt:r8>
  </property>
  <property fmtid="{D5CDD505-2E9C-101B-9397-08002B2CF9AE}" pid="8" name="xd_ProgID">
    <vt:lpwstr/>
  </property>
  <property fmtid="{D5CDD505-2E9C-101B-9397-08002B2CF9AE}" pid="9" name="_CopySource">
    <vt:lpwstr>https://porthmewnol.gwynedd.llyw.cymru/safle/adyach/ADYaCh/ADY/Blynyddoedd Cynnar/Hyfforddiant Lleoliadau Blynyddoedd Cynnar/Rhiant/Hyfforddiant Cyfnod Sylfaen  Mon 11.2020.pptx</vt:lpwstr>
  </property>
  <property fmtid="{D5CDD505-2E9C-101B-9397-08002B2CF9AE}" pid="10" name="_SourceUrl">
    <vt:lpwstr/>
  </property>
  <property fmtid="{D5CDD505-2E9C-101B-9397-08002B2CF9AE}" pid="11" name="_SharedFileIndex">
    <vt:lpwstr/>
  </property>
  <property fmtid="{D5CDD505-2E9C-101B-9397-08002B2CF9AE}" pid="12" name="TemplateUrl">
    <vt:lpwstr/>
  </property>
  <property fmtid="{D5CDD505-2E9C-101B-9397-08002B2CF9AE}" pid="13" name="_ExtendedDescription">
    <vt:lpwstr/>
  </property>
</Properties>
</file>